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77" r:id="rId3"/>
    <p:sldId id="294" r:id="rId4"/>
    <p:sldId id="295" r:id="rId5"/>
    <p:sldId id="278" r:id="rId6"/>
    <p:sldId id="279" r:id="rId7"/>
    <p:sldId id="280" r:id="rId8"/>
    <p:sldId id="324" r:id="rId9"/>
    <p:sldId id="326" r:id="rId10"/>
    <p:sldId id="325" r:id="rId11"/>
    <p:sldId id="320" r:id="rId12"/>
    <p:sldId id="321" r:id="rId13"/>
    <p:sldId id="322" r:id="rId14"/>
    <p:sldId id="32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5076D-829D-48C0-BBA1-87416B3E2072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C3C7F-3694-484F-900B-50EB4CD5B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247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EFE9A2-2C6F-48E2-A72C-4D85CF4399E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428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A4A98-9948-C69B-07A0-E654E533B7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132FA-D26C-F08C-1E66-6B13817DC1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6B47E-21AA-7521-E5EC-FC4316612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A38A-483B-49E2-ACFF-D8EAEE596058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157CF-64D9-D02D-32EA-7D036C729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F9A81-2460-39D0-52F2-52B82735E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EEC0-419E-4E37-B543-04FE93AB6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696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A34FB-C84C-17FC-674B-C32DF8E07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1FCA8C-5B09-1422-C2BD-4DC2BD2B2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422BD-CDD6-319D-7CD5-02DE3ED32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A38A-483B-49E2-ACFF-D8EAEE596058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4E082-A332-4068-90A5-7269F2624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DFCE5-75C6-5777-70F5-674A658E2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EEC0-419E-4E37-B543-04FE93AB6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571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DE3BB7-4CA8-ED48-749F-803D4F663C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6E0587-9F50-EDF3-6A82-ADDDE76B81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8A64A-8FB4-62BE-A189-9B4085457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A38A-483B-49E2-ACFF-D8EAEE596058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4A8456-64D5-DAC9-06B8-EE5FB1C67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4CA048-42D6-78A1-66D0-3536B0FB0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EEC0-419E-4E37-B543-04FE93AB6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489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438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124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540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462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664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557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5518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895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FB2B4-FC02-F797-819F-6616EB6F4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800B0-959F-2B13-326C-C423908B2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59B05-0CDC-F2B6-29CA-BDC2A1040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A38A-483B-49E2-ACFF-D8EAEE596058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50390-7AE7-B831-7222-4E34CDF31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95F94-A9CF-CB79-9864-A6EFDAA4A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EEC0-419E-4E37-B543-04FE93AB6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4806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3855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1964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9756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FB2B4-FC02-F797-819F-6616EB6F4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800B0-959F-2B13-326C-C423908B2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59B05-0CDC-F2B6-29CA-BDC2A1040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A38A-483B-49E2-ACFF-D8EAEE596058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50390-7AE7-B831-7222-4E34CDF31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95F94-A9CF-CB79-9864-A6EFDAA4A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EEC0-419E-4E37-B543-04FE93AB6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921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4DD6A-CC6C-09D8-0707-AA1CE7ABD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1119E4-F3DA-3D53-CB5D-2223A3DD3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65E03-1276-8623-7786-C60B5024A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A38A-483B-49E2-ACFF-D8EAEE596058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9A106-BF9A-5FCC-1527-C14DDB33C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BF77B-7749-AFAC-D0D7-05CE2C30C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EEC0-419E-4E37-B543-04FE93AB6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309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66B9F-7D29-9C78-640C-DA7010603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5C13C-4589-B6F2-855E-24E0C233F3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88A8C4-856C-6C89-2A56-4378E1D179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5D8FD1-C346-E8D0-59A3-A54558F1E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A38A-483B-49E2-ACFF-D8EAEE596058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F49CF9-50DE-827B-9C27-6D0CA52F2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6B2734-02F6-B709-163B-A0A3D1D7A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EEC0-419E-4E37-B543-04FE93AB6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901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35278-AEED-F18E-614D-C17ACE471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BB79C8-AA36-7D1F-BB5E-7EF4E3B40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1B5181-CADE-FA5C-C8B4-63CD8B5F7D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209381-A6D9-D976-AB5D-88299E9D7D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1D25D0-0FD9-3A4B-F5A8-9BE4D45B20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9A9416-509A-6174-1BCA-E24E6DCC8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A38A-483B-49E2-ACFF-D8EAEE596058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C2AEF8-9ACC-529E-56DA-219AC10EC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31A69E-4742-AB71-74FB-60A73F5C9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EEC0-419E-4E37-B543-04FE93AB6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313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DFD3C-466C-7E09-CFE0-EFF32229C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F95FE-4D2B-7B6D-E9E0-0388E0299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A38A-483B-49E2-ACFF-D8EAEE596058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EC76B1-3C05-D8A8-DCC8-EF9B36373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39535D-23C8-78B7-3B6C-EEA423AF7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EEC0-419E-4E37-B543-04FE93AB6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071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1C61A8-B720-2A33-DF9F-DA7510C76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A38A-483B-49E2-ACFF-D8EAEE596058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9E30AB-E17C-FFF4-BE0A-86B9D656E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49E6D6-BF82-A1CA-6489-79D088F00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EEC0-419E-4E37-B543-04FE93AB6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565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033BC-02D9-2177-7142-39B75B9C6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03948-BE78-8758-F063-FC2F22C78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8C663E-A876-D935-7731-A905EC96B3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39100E-8934-C532-BAFF-D9A7E6D9F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A38A-483B-49E2-ACFF-D8EAEE596058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D43A6B-6DFD-B729-2881-4218EC3B7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ED90CA-43B3-561E-19A2-48ADC9E1C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EEC0-419E-4E37-B543-04FE93AB6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515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6EF47-B0CC-66FE-EBBA-1ED6E6E47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4EA980-9A4E-525E-F3C9-03F24C48FD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3651E8-5279-E88E-C9F5-50C0556A4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4DCB9F-E5BC-601D-D590-8B6E2DD5D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A38A-483B-49E2-ACFF-D8EAEE596058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F091F1-5DCF-867C-6B2A-8FA0FCC26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DAA55D-42EB-F0D8-60B1-2EEBDED5E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EEC0-419E-4E37-B543-04FE93AB6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569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0DF664-3E3D-CFB7-1A16-A960AFE73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D8A687-20E4-AD12-D34B-AC88B96C7C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9A68F-5A6C-6FD9-BE55-6FE5C1C1A6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23A38A-483B-49E2-ACFF-D8EAEE596058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4180-CAD1-D648-44CD-F52FAAD4F4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46C5D-4A15-05C4-060F-B6AE6A76E4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C9EEC0-419E-4E37-B543-04FE93AB6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541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57698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jpe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jpe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27" y="-742"/>
            <a:ext cx="12190680" cy="685874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03777" y="5343150"/>
            <a:ext cx="6296033" cy="1071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How does New College support students applying for Apprenticeships and Employment?</a:t>
            </a:r>
          </a:p>
        </p:txBody>
      </p:sp>
    </p:spTree>
    <p:extLst>
      <p:ext uri="{BB962C8B-B14F-4D97-AF65-F5344CB8AC3E}">
        <p14:creationId xmlns:p14="http://schemas.microsoft.com/office/powerpoint/2010/main" val="1473673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91F11B-CB7E-FF8B-4414-868475E8FC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27" y="-742"/>
            <a:ext cx="12190680" cy="6858742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582574" y="5175879"/>
            <a:ext cx="6110605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Students applying for the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Armed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sz="3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Forces,</a:t>
            </a:r>
            <a:r>
              <a:rPr kumimoji="0" sz="3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sz="3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Police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and</a:t>
            </a:r>
            <a:r>
              <a:rPr kumimoji="0" sz="3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Fire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sz="3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Service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65605" y="254888"/>
            <a:ext cx="991679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049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Armed</a:t>
            </a:r>
            <a:r>
              <a:rPr spc="-95" dirty="0"/>
              <a:t> </a:t>
            </a:r>
            <a:r>
              <a:rPr spc="-50" dirty="0"/>
              <a:t>Forces</a:t>
            </a:r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3185922" y="871081"/>
            <a:ext cx="8195309" cy="57990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students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interested</a:t>
            </a:r>
            <a:r>
              <a:rPr kumimoji="0" sz="1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Armed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Forces,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we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would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encourage</a:t>
            </a:r>
            <a:r>
              <a:rPr kumimoji="0" sz="1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them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visit their</a:t>
            </a:r>
          </a:p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local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lang="en-GB" spc="-15" dirty="0">
                <a:solidFill>
                  <a:prstClr val="black"/>
                </a:solidFill>
                <a:latin typeface="Calibri"/>
                <a:cs typeface="Calibri"/>
              </a:rPr>
              <a:t>recruitment</a:t>
            </a:r>
            <a:r>
              <a:rPr kumimoji="0" sz="1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office</a:t>
            </a:r>
            <a:r>
              <a:rPr lang="en-GB" spc="15" dirty="0">
                <a:solidFill>
                  <a:prstClr val="black"/>
                </a:solidFill>
                <a:latin typeface="Calibri"/>
                <a:cs typeface="Calibri"/>
              </a:rPr>
              <a:t> as soon as possible</a:t>
            </a:r>
            <a:r>
              <a:rPr kumimoji="0" lang="en-GB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if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they</a:t>
            </a:r>
            <a:r>
              <a:rPr kumimoji="0" sz="1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haven’t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already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20447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355600" algn="l"/>
              </a:tabLst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students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interested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Police,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we would encourage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them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 regularly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check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the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recruitment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websites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 local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police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forces,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that they do not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miss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upcoming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opportunities.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Doncaster</a:t>
            </a:r>
            <a:r>
              <a:rPr kumimoji="0" sz="1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close</a:t>
            </a:r>
            <a:r>
              <a:rPr kumimoji="0" sz="1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lots of neighbouring</a:t>
            </a:r>
            <a:r>
              <a:rPr kumimoji="0" sz="1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police</a:t>
            </a:r>
            <a:r>
              <a:rPr kumimoji="0" sz="1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areas: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128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812165" algn="l"/>
                <a:tab pos="81280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South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Yorkshire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Police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128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812165" algn="l"/>
                <a:tab pos="812800" algn="l"/>
              </a:tabLst>
              <a:defRPr/>
            </a:pP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West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Yorkshire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Police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128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812165" algn="l"/>
                <a:tab pos="812800" algn="l"/>
              </a:tabLst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Nottinghamshire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Police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128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812165" algn="l"/>
                <a:tab pos="812800" algn="l"/>
              </a:tabLst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Lincolnshire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Police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128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812165" algn="l"/>
                <a:tab pos="81280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North 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Yorkshire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Police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128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812165" algn="l"/>
                <a:tab pos="812800" algn="l"/>
              </a:tabLst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Humberside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Police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128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812165" algn="l"/>
                <a:tab pos="81280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British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Transport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Police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1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We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would</a:t>
            </a:r>
            <a:r>
              <a:rPr kumimoji="0" sz="1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also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encourage</a:t>
            </a:r>
            <a:r>
              <a:rPr kumimoji="0" sz="1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students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apply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Professional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Policing</a:t>
            </a:r>
            <a:r>
              <a:rPr kumimoji="0" sz="18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courses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at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university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apprenticeship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vacancies</a:t>
            </a:r>
            <a:r>
              <a:rPr kumimoji="0" sz="1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are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few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1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far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between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572135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Students should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also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consider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joining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 a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Special</a:t>
            </a:r>
            <a:r>
              <a:rPr kumimoji="0" sz="1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Constable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when</a:t>
            </a:r>
            <a:r>
              <a:rPr kumimoji="0" sz="1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they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are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18, </a:t>
            </a:r>
            <a:r>
              <a:rPr kumimoji="0" sz="1800" b="0" i="0" u="none" strike="noStrike" kern="1200" cap="none" spc="-3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particularly</a:t>
            </a:r>
            <a:r>
              <a:rPr kumimoji="0" sz="1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if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they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are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set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1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waiting</a:t>
            </a:r>
            <a:r>
              <a:rPr kumimoji="0" sz="1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an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apprenticeship</a:t>
            </a:r>
            <a:r>
              <a:rPr kumimoji="0" sz="1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vacancy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and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unsuccessful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this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year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9486291C-2367-642B-0016-B54C7324E257}"/>
              </a:ext>
            </a:extLst>
          </p:cNvPr>
          <p:cNvSpPr txBox="1">
            <a:spLocks/>
          </p:cNvSpPr>
          <p:nvPr/>
        </p:nvSpPr>
        <p:spPr>
          <a:xfrm>
            <a:off x="1665605" y="1748468"/>
            <a:ext cx="991679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138049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  <a:t>Police</a:t>
            </a:r>
            <a:endParaRPr kumimoji="0" lang="en-GB" sz="4400" b="0" i="0" u="none" strike="noStrike" kern="0" cap="none" spc="-2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j-ea"/>
              <a:cs typeface="Calibri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65605" y="254888"/>
            <a:ext cx="9992995" cy="696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049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Fire</a:t>
            </a:r>
            <a:r>
              <a:rPr spc="-85" dirty="0"/>
              <a:t> </a:t>
            </a:r>
            <a:r>
              <a:rPr spc="-25" dirty="0"/>
              <a:t>Service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770001" y="1138504"/>
            <a:ext cx="10651997" cy="51629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47950" marR="508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647315" algn="l"/>
                <a:tab pos="2647950" algn="l"/>
              </a:tabLst>
            </a:pPr>
            <a:r>
              <a:rPr sz="2400" spc="-10" dirty="0"/>
              <a:t>For</a:t>
            </a:r>
            <a:r>
              <a:rPr sz="2400" spc="-5" dirty="0"/>
              <a:t> students</a:t>
            </a:r>
            <a:r>
              <a:rPr sz="2400" spc="5" dirty="0"/>
              <a:t> </a:t>
            </a:r>
            <a:r>
              <a:rPr sz="2400" spc="-15" dirty="0"/>
              <a:t>interested</a:t>
            </a:r>
            <a:r>
              <a:rPr sz="2400" spc="20" dirty="0"/>
              <a:t> </a:t>
            </a:r>
            <a:r>
              <a:rPr sz="2400" spc="-5" dirty="0"/>
              <a:t>in</a:t>
            </a:r>
            <a:r>
              <a:rPr sz="2400" spc="15" dirty="0"/>
              <a:t> </a:t>
            </a:r>
            <a:r>
              <a:rPr sz="2400" dirty="0"/>
              <a:t>the</a:t>
            </a:r>
            <a:r>
              <a:rPr sz="2400" spc="15" dirty="0"/>
              <a:t> </a:t>
            </a:r>
            <a:r>
              <a:rPr lang="en-GB" sz="2400" spc="15" dirty="0"/>
              <a:t>Fire </a:t>
            </a:r>
            <a:r>
              <a:rPr sz="2400" spc="-5" dirty="0"/>
              <a:t>Service,</a:t>
            </a:r>
            <a:r>
              <a:rPr sz="2400" spc="10" dirty="0"/>
              <a:t> </a:t>
            </a:r>
            <a:r>
              <a:rPr sz="2400" spc="-10" dirty="0"/>
              <a:t>we</a:t>
            </a:r>
            <a:r>
              <a:rPr sz="2400" spc="20" dirty="0"/>
              <a:t> </a:t>
            </a:r>
            <a:r>
              <a:rPr sz="2400" spc="-10" dirty="0"/>
              <a:t>would</a:t>
            </a:r>
            <a:r>
              <a:rPr sz="2400" spc="10" dirty="0"/>
              <a:t> </a:t>
            </a:r>
            <a:r>
              <a:rPr sz="2400" spc="-10" dirty="0"/>
              <a:t>encourage</a:t>
            </a:r>
            <a:r>
              <a:rPr sz="2400" spc="5" dirty="0"/>
              <a:t> </a:t>
            </a:r>
            <a:r>
              <a:rPr sz="2400" dirty="0"/>
              <a:t>them</a:t>
            </a:r>
            <a:r>
              <a:rPr sz="2400" spc="15" dirty="0"/>
              <a:t> </a:t>
            </a:r>
            <a:r>
              <a:rPr sz="2400" spc="-10" dirty="0"/>
              <a:t>to</a:t>
            </a:r>
            <a:r>
              <a:rPr sz="2400" spc="-5" dirty="0"/>
              <a:t> </a:t>
            </a:r>
            <a:r>
              <a:rPr sz="2400" spc="-10" dirty="0"/>
              <a:t>regularly</a:t>
            </a:r>
            <a:r>
              <a:rPr sz="2400" spc="15" dirty="0"/>
              <a:t> </a:t>
            </a:r>
            <a:r>
              <a:rPr sz="2400" spc="-5" dirty="0"/>
              <a:t>check </a:t>
            </a:r>
            <a:r>
              <a:rPr sz="2400" spc="-390" dirty="0"/>
              <a:t> </a:t>
            </a:r>
            <a:r>
              <a:rPr sz="2400" dirty="0"/>
              <a:t>the</a:t>
            </a:r>
            <a:r>
              <a:rPr sz="2400" spc="5" dirty="0"/>
              <a:t> </a:t>
            </a:r>
            <a:r>
              <a:rPr sz="2400" spc="-5" dirty="0"/>
              <a:t>recruitment</a:t>
            </a:r>
            <a:r>
              <a:rPr sz="2400" dirty="0"/>
              <a:t> </a:t>
            </a:r>
            <a:r>
              <a:rPr sz="2400" spc="-10" dirty="0"/>
              <a:t>websites</a:t>
            </a:r>
            <a:r>
              <a:rPr sz="2400" spc="5" dirty="0"/>
              <a:t> </a:t>
            </a:r>
            <a:r>
              <a:rPr sz="2400" spc="-5" dirty="0"/>
              <a:t>of local</a:t>
            </a:r>
            <a:r>
              <a:rPr sz="2400" spc="15" dirty="0"/>
              <a:t> </a:t>
            </a:r>
            <a:r>
              <a:rPr sz="2400" spc="-15" dirty="0"/>
              <a:t>fire</a:t>
            </a:r>
            <a:r>
              <a:rPr sz="2400" spc="15" dirty="0"/>
              <a:t> </a:t>
            </a:r>
            <a:r>
              <a:rPr sz="2400" dirty="0"/>
              <a:t>and</a:t>
            </a:r>
            <a:r>
              <a:rPr sz="2400" spc="5" dirty="0"/>
              <a:t> </a:t>
            </a:r>
            <a:r>
              <a:rPr sz="2400" spc="-10" dirty="0"/>
              <a:t>rescue</a:t>
            </a:r>
            <a:r>
              <a:rPr sz="2400" spc="15" dirty="0"/>
              <a:t> </a:t>
            </a:r>
            <a:r>
              <a:rPr sz="2400" dirty="0"/>
              <a:t>services,</a:t>
            </a:r>
            <a:r>
              <a:rPr sz="2400" spc="-10" dirty="0"/>
              <a:t> </a:t>
            </a:r>
            <a:r>
              <a:rPr sz="2400" dirty="0"/>
              <a:t>so</a:t>
            </a:r>
            <a:r>
              <a:rPr sz="2400" spc="-5" dirty="0"/>
              <a:t> that</a:t>
            </a:r>
            <a:r>
              <a:rPr sz="2400" dirty="0"/>
              <a:t> </a:t>
            </a:r>
            <a:r>
              <a:rPr sz="2400" spc="-5" dirty="0"/>
              <a:t>they</a:t>
            </a:r>
            <a:r>
              <a:rPr sz="2400" dirty="0"/>
              <a:t> </a:t>
            </a:r>
            <a:r>
              <a:rPr sz="2400" spc="-5" dirty="0"/>
              <a:t>do</a:t>
            </a:r>
            <a:r>
              <a:rPr sz="2400" spc="10" dirty="0"/>
              <a:t> </a:t>
            </a:r>
            <a:r>
              <a:rPr sz="2400" spc="-5" dirty="0"/>
              <a:t>not</a:t>
            </a:r>
            <a:r>
              <a:rPr sz="2400" spc="5" dirty="0"/>
              <a:t> </a:t>
            </a:r>
            <a:r>
              <a:rPr sz="2400" dirty="0"/>
              <a:t>miss </a:t>
            </a:r>
            <a:r>
              <a:rPr sz="2400" spc="5" dirty="0"/>
              <a:t> </a:t>
            </a:r>
            <a:r>
              <a:rPr sz="2400" spc="-10" dirty="0"/>
              <a:t>upcoming</a:t>
            </a:r>
            <a:r>
              <a:rPr sz="2400" spc="10" dirty="0"/>
              <a:t> </a:t>
            </a:r>
            <a:r>
              <a:rPr sz="2400" spc="-5" dirty="0"/>
              <a:t>opportunities.</a:t>
            </a:r>
            <a:r>
              <a:rPr sz="2400" spc="10" dirty="0"/>
              <a:t> </a:t>
            </a:r>
            <a:r>
              <a:rPr sz="2400" spc="-10" dirty="0"/>
              <a:t>Doncaster</a:t>
            </a:r>
            <a:r>
              <a:rPr sz="2400" spc="25" dirty="0"/>
              <a:t> </a:t>
            </a:r>
            <a:r>
              <a:rPr sz="2400" spc="-5" dirty="0"/>
              <a:t>is</a:t>
            </a:r>
            <a:r>
              <a:rPr sz="2400" dirty="0"/>
              <a:t> </a:t>
            </a:r>
            <a:r>
              <a:rPr sz="2400" spc="-5" dirty="0"/>
              <a:t>close</a:t>
            </a:r>
            <a:r>
              <a:rPr sz="2400" spc="20" dirty="0"/>
              <a:t> </a:t>
            </a:r>
            <a:r>
              <a:rPr sz="2400" spc="-10" dirty="0"/>
              <a:t>to</a:t>
            </a:r>
            <a:r>
              <a:rPr sz="2400" spc="-5" dirty="0"/>
              <a:t> lots of</a:t>
            </a:r>
            <a:r>
              <a:rPr sz="2400" spc="15" dirty="0"/>
              <a:t> </a:t>
            </a:r>
            <a:r>
              <a:rPr sz="2400" spc="-5" dirty="0"/>
              <a:t>neighbouring</a:t>
            </a:r>
            <a:r>
              <a:rPr sz="2400" spc="20" dirty="0"/>
              <a:t> </a:t>
            </a:r>
            <a:r>
              <a:rPr sz="2400" spc="-15" dirty="0"/>
              <a:t>fire</a:t>
            </a:r>
            <a:r>
              <a:rPr sz="2400" spc="5" dirty="0"/>
              <a:t> </a:t>
            </a:r>
            <a:r>
              <a:rPr sz="2400" dirty="0"/>
              <a:t>and</a:t>
            </a:r>
            <a:r>
              <a:rPr sz="2400" spc="10" dirty="0"/>
              <a:t> </a:t>
            </a:r>
            <a:r>
              <a:rPr sz="2400" spc="-10" dirty="0"/>
              <a:t>rescue </a:t>
            </a:r>
            <a:r>
              <a:rPr sz="2400" spc="-5" dirty="0"/>
              <a:t> areas:</a:t>
            </a:r>
          </a:p>
          <a:p>
            <a:pPr marL="3105150" lvl="1" indent="-342900">
              <a:lnSpc>
                <a:spcPct val="100000"/>
              </a:lnSpc>
              <a:buFont typeface="Arial MT"/>
              <a:buChar char="•"/>
              <a:tabLst>
                <a:tab pos="3104515" algn="l"/>
                <a:tab pos="3105150" algn="l"/>
              </a:tabLst>
            </a:pPr>
            <a:r>
              <a:rPr sz="2000" spc="-5" dirty="0">
                <a:latin typeface="Calibri"/>
                <a:cs typeface="Calibri"/>
              </a:rPr>
              <a:t>South </a:t>
            </a:r>
            <a:r>
              <a:rPr sz="2000" spc="-25" dirty="0">
                <a:latin typeface="Calibri"/>
                <a:cs typeface="Calibri"/>
              </a:rPr>
              <a:t>Yorkshire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Fire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Rescue</a:t>
            </a:r>
            <a:endParaRPr sz="2000" dirty="0">
              <a:latin typeface="Calibri"/>
              <a:cs typeface="Calibri"/>
            </a:endParaRPr>
          </a:p>
          <a:p>
            <a:pPr marL="3105150" lvl="1" indent="-342900">
              <a:lnSpc>
                <a:spcPct val="100000"/>
              </a:lnSpc>
              <a:buFont typeface="Arial MT"/>
              <a:buChar char="•"/>
              <a:tabLst>
                <a:tab pos="3104515" algn="l"/>
                <a:tab pos="3105150" algn="l"/>
              </a:tabLst>
            </a:pPr>
            <a:r>
              <a:rPr sz="2000" spc="-25" dirty="0">
                <a:latin typeface="Calibri"/>
                <a:cs typeface="Calibri"/>
              </a:rPr>
              <a:t>West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Yorkshire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Fire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Rescue</a:t>
            </a:r>
            <a:endParaRPr sz="2000" dirty="0">
              <a:latin typeface="Calibri"/>
              <a:cs typeface="Calibri"/>
            </a:endParaRPr>
          </a:p>
          <a:p>
            <a:pPr marL="3105150" lvl="1" indent="-342900">
              <a:lnSpc>
                <a:spcPct val="100000"/>
              </a:lnSpc>
              <a:buFont typeface="Arial MT"/>
              <a:buChar char="•"/>
              <a:tabLst>
                <a:tab pos="3104515" algn="l"/>
                <a:tab pos="3105150" algn="l"/>
              </a:tabLst>
            </a:pPr>
            <a:r>
              <a:rPr sz="2000" spc="-10" dirty="0">
                <a:latin typeface="Calibri"/>
                <a:cs typeface="Calibri"/>
              </a:rPr>
              <a:t>Nottinghamshire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Fire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Rescue</a:t>
            </a:r>
            <a:endParaRPr sz="2000" dirty="0">
              <a:latin typeface="Calibri"/>
              <a:cs typeface="Calibri"/>
            </a:endParaRPr>
          </a:p>
          <a:p>
            <a:pPr marL="3105150" lvl="1" indent="-342900">
              <a:lnSpc>
                <a:spcPct val="100000"/>
              </a:lnSpc>
              <a:buFont typeface="Arial MT"/>
              <a:buChar char="•"/>
              <a:tabLst>
                <a:tab pos="3104515" algn="l"/>
                <a:tab pos="3105150" algn="l"/>
              </a:tabLst>
            </a:pPr>
            <a:r>
              <a:rPr sz="2000" spc="-10" dirty="0">
                <a:latin typeface="Calibri"/>
                <a:cs typeface="Calibri"/>
              </a:rPr>
              <a:t>Lincolnshire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Fire</a:t>
            </a:r>
            <a:r>
              <a:rPr sz="2000" dirty="0">
                <a:latin typeface="Calibri"/>
                <a:cs typeface="Calibri"/>
              </a:rPr>
              <a:t> and </a:t>
            </a:r>
            <a:r>
              <a:rPr sz="2000" spc="-10" dirty="0">
                <a:latin typeface="Calibri"/>
                <a:cs typeface="Calibri"/>
              </a:rPr>
              <a:t>Rescue</a:t>
            </a:r>
            <a:endParaRPr sz="2000" dirty="0">
              <a:latin typeface="Calibri"/>
              <a:cs typeface="Calibri"/>
            </a:endParaRPr>
          </a:p>
          <a:p>
            <a:pPr marL="3105150" lvl="1" indent="-342900">
              <a:lnSpc>
                <a:spcPct val="100000"/>
              </a:lnSpc>
              <a:buFont typeface="Arial MT"/>
              <a:buChar char="•"/>
              <a:tabLst>
                <a:tab pos="3104515" algn="l"/>
                <a:tab pos="3105150" algn="l"/>
              </a:tabLst>
            </a:pPr>
            <a:r>
              <a:rPr sz="2000" spc="-5" dirty="0">
                <a:latin typeface="Calibri"/>
                <a:cs typeface="Calibri"/>
              </a:rPr>
              <a:t>North </a:t>
            </a:r>
            <a:r>
              <a:rPr sz="2000" spc="-25" dirty="0">
                <a:latin typeface="Calibri"/>
                <a:cs typeface="Calibri"/>
              </a:rPr>
              <a:t>Yorkshire</a:t>
            </a:r>
            <a:r>
              <a:rPr sz="2000" spc="-15" dirty="0">
                <a:latin typeface="Calibri"/>
                <a:cs typeface="Calibri"/>
              </a:rPr>
              <a:t> Fire</a:t>
            </a:r>
            <a:r>
              <a:rPr sz="2000" dirty="0">
                <a:latin typeface="Calibri"/>
                <a:cs typeface="Calibri"/>
              </a:rPr>
              <a:t> and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Rescue</a:t>
            </a:r>
            <a:endParaRPr sz="2000" dirty="0">
              <a:latin typeface="Calibri"/>
              <a:cs typeface="Calibri"/>
            </a:endParaRPr>
          </a:p>
          <a:p>
            <a:pPr marL="3105150" lvl="1" indent="-3429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104515" algn="l"/>
                <a:tab pos="3105150" algn="l"/>
              </a:tabLst>
            </a:pPr>
            <a:r>
              <a:rPr sz="2000" spc="-10" dirty="0">
                <a:latin typeface="Calibri"/>
                <a:cs typeface="Calibri"/>
              </a:rPr>
              <a:t>Humberside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Fire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Rescue</a:t>
            </a:r>
            <a:endParaRPr sz="2000" dirty="0">
              <a:latin typeface="Calibri"/>
              <a:cs typeface="Calibri"/>
            </a:endParaRPr>
          </a:p>
          <a:p>
            <a:pPr marL="2292350" lvl="1">
              <a:lnSpc>
                <a:spcPct val="100000"/>
              </a:lnSpc>
              <a:spcBef>
                <a:spcPts val="20"/>
              </a:spcBef>
              <a:buFont typeface="Arial MT"/>
              <a:buChar char="•"/>
            </a:pPr>
            <a:endParaRPr sz="1750" dirty="0"/>
          </a:p>
          <a:p>
            <a:pPr marL="2647950" marR="182880" indent="-342900">
              <a:lnSpc>
                <a:spcPct val="100000"/>
              </a:lnSpc>
              <a:buFont typeface="Arial MT"/>
              <a:buChar char="•"/>
              <a:tabLst>
                <a:tab pos="2647315" algn="l"/>
                <a:tab pos="2647950" algn="l"/>
              </a:tabLst>
            </a:pPr>
            <a:r>
              <a:rPr sz="2000" spc="-5" dirty="0"/>
              <a:t>Students should</a:t>
            </a:r>
            <a:r>
              <a:rPr sz="2000" spc="-10" dirty="0"/>
              <a:t> </a:t>
            </a:r>
            <a:r>
              <a:rPr sz="2000" dirty="0"/>
              <a:t>also</a:t>
            </a:r>
            <a:r>
              <a:rPr sz="2000" spc="-10" dirty="0"/>
              <a:t> </a:t>
            </a:r>
            <a:r>
              <a:rPr sz="2000" spc="-5" dirty="0"/>
              <a:t>consider</a:t>
            </a:r>
            <a:r>
              <a:rPr sz="2000" spc="5" dirty="0"/>
              <a:t> </a:t>
            </a:r>
            <a:r>
              <a:rPr sz="2000" spc="-5" dirty="0"/>
              <a:t>joining</a:t>
            </a:r>
            <a:r>
              <a:rPr sz="2000" spc="10" dirty="0"/>
              <a:t> </a:t>
            </a:r>
            <a:r>
              <a:rPr sz="2000" dirty="0"/>
              <a:t>as</a:t>
            </a:r>
            <a:r>
              <a:rPr sz="2000" spc="-5" dirty="0"/>
              <a:t> </a:t>
            </a:r>
            <a:r>
              <a:rPr sz="2000" dirty="0"/>
              <a:t>a</a:t>
            </a:r>
            <a:r>
              <a:rPr sz="2000" spc="-10" dirty="0"/>
              <a:t> </a:t>
            </a:r>
            <a:r>
              <a:rPr sz="2000" spc="-15" dirty="0"/>
              <a:t>Volunteer</a:t>
            </a:r>
            <a:r>
              <a:rPr sz="2000" spc="20" dirty="0"/>
              <a:t> </a:t>
            </a:r>
            <a:r>
              <a:rPr sz="2000" spc="-10" dirty="0"/>
              <a:t>Firefighter</a:t>
            </a:r>
            <a:r>
              <a:rPr sz="2000" spc="-5" dirty="0"/>
              <a:t> </a:t>
            </a:r>
            <a:r>
              <a:rPr sz="2000" dirty="0"/>
              <a:t>when</a:t>
            </a:r>
            <a:r>
              <a:rPr sz="2000" spc="10" dirty="0"/>
              <a:t> </a:t>
            </a:r>
            <a:r>
              <a:rPr sz="2000" spc="-5" dirty="0"/>
              <a:t>they</a:t>
            </a:r>
            <a:r>
              <a:rPr sz="2000" dirty="0"/>
              <a:t> </a:t>
            </a:r>
            <a:r>
              <a:rPr sz="2000" spc="-10" dirty="0"/>
              <a:t>are</a:t>
            </a:r>
            <a:r>
              <a:rPr sz="2000" spc="10" dirty="0"/>
              <a:t> </a:t>
            </a:r>
            <a:r>
              <a:rPr sz="2000" dirty="0"/>
              <a:t>18, </a:t>
            </a:r>
            <a:r>
              <a:rPr sz="2000" spc="-395" dirty="0"/>
              <a:t> </a:t>
            </a:r>
            <a:r>
              <a:rPr sz="2000" spc="-10" dirty="0"/>
              <a:t>whilst</a:t>
            </a:r>
            <a:r>
              <a:rPr sz="2000" dirty="0"/>
              <a:t> </a:t>
            </a:r>
            <a:r>
              <a:rPr sz="2000" spc="-5" dirty="0"/>
              <a:t>they</a:t>
            </a:r>
            <a:r>
              <a:rPr sz="2000" spc="10" dirty="0"/>
              <a:t> </a:t>
            </a:r>
            <a:r>
              <a:rPr sz="2000" spc="-10" dirty="0"/>
              <a:t>wait</a:t>
            </a:r>
            <a:r>
              <a:rPr sz="2000" dirty="0"/>
              <a:t> </a:t>
            </a:r>
            <a:r>
              <a:rPr sz="2000" spc="-15" dirty="0"/>
              <a:t>for</a:t>
            </a:r>
            <a:r>
              <a:rPr sz="2000" spc="-5" dirty="0"/>
              <a:t> opportunities</a:t>
            </a:r>
            <a:r>
              <a:rPr sz="2000" spc="25" dirty="0"/>
              <a:t> </a:t>
            </a:r>
            <a:r>
              <a:rPr sz="2000" spc="-10" dirty="0"/>
              <a:t>to</a:t>
            </a:r>
            <a:r>
              <a:rPr sz="2000" spc="-5" dirty="0"/>
              <a:t> arise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97" y="-1486"/>
            <a:ext cx="12192000" cy="6859486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6E5371A-B89B-499C-4989-72A113D7D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3542" y="167528"/>
            <a:ext cx="8770257" cy="1325563"/>
          </a:xfrm>
        </p:spPr>
        <p:txBody>
          <a:bodyPr>
            <a:normAutofit/>
          </a:bodyPr>
          <a:lstStyle/>
          <a:p>
            <a:r>
              <a:rPr lang="en-GB" sz="4000" b="1" dirty="0"/>
              <a:t>Thank you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BD097E-11CC-E41D-1A70-E855AAAA4382}"/>
              </a:ext>
            </a:extLst>
          </p:cNvPr>
          <p:cNvSpPr txBox="1"/>
          <p:nvPr/>
        </p:nvSpPr>
        <p:spPr>
          <a:xfrm>
            <a:off x="3170583" y="1125417"/>
            <a:ext cx="849890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slides from this talk will be posted on our college website – we’ll text out a link when they’re available to view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Other talks available this evening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Don’t forget to visit out university and employer fair in the Sports Hall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 visitors are available until 7.30 pm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FC2E62-41F7-4119-826A-C605F50670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1325" y="2495830"/>
            <a:ext cx="9181178" cy="2127799"/>
          </a:xfrm>
          <a:prstGeom prst="rect">
            <a:avLst/>
          </a:prstGeom>
        </p:spPr>
      </p:pic>
      <p:sp>
        <p:nvSpPr>
          <p:cNvPr id="11" name="L-Shape 10">
            <a:extLst>
              <a:ext uri="{FF2B5EF4-FFF2-40B4-BE49-F238E27FC236}">
                <a16:creationId xmlns:a16="http://schemas.microsoft.com/office/drawing/2014/main" id="{0B44C7A1-4350-E634-662E-AF5B7E0533A3}"/>
              </a:ext>
            </a:extLst>
          </p:cNvPr>
          <p:cNvSpPr/>
          <p:nvPr/>
        </p:nvSpPr>
        <p:spPr>
          <a:xfrm rot="2697449" flipH="1">
            <a:off x="10807702" y="3414842"/>
            <a:ext cx="300813" cy="818754"/>
          </a:xfrm>
          <a:prstGeom prst="corner">
            <a:avLst>
              <a:gd name="adj1" fmla="val 41924"/>
              <a:gd name="adj2" fmla="val 35868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F9F0AD-509E-4E8F-A4C7-588030731B55}"/>
              </a:ext>
            </a:extLst>
          </p:cNvPr>
          <p:cNvSpPr txBox="1"/>
          <p:nvPr/>
        </p:nvSpPr>
        <p:spPr>
          <a:xfrm>
            <a:off x="3066037" y="3428256"/>
            <a:ext cx="752474" cy="107721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1730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1800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1830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1900</a:t>
            </a:r>
          </a:p>
        </p:txBody>
      </p:sp>
    </p:spTree>
    <p:extLst>
      <p:ext uri="{BB962C8B-B14F-4D97-AF65-F5344CB8AC3E}">
        <p14:creationId xmlns:p14="http://schemas.microsoft.com/office/powerpoint/2010/main" val="3227615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" y="0"/>
            <a:ext cx="12190680" cy="6858742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583542" y="-635"/>
            <a:ext cx="8770257" cy="1325563"/>
          </a:xfrm>
        </p:spPr>
        <p:txBody>
          <a:bodyPr/>
          <a:lstStyle/>
          <a:p>
            <a:r>
              <a:rPr lang="en-GB" b="1" dirty="0"/>
              <a:t>Applying for Apprenticeships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83280" y="1125417"/>
            <a:ext cx="8286206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Apprenticeship vacancies with a July/Aug/Sept 2026 start will be advertised throughout the year, though will usually become more frequent from October 2025 onwards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Therefore, students will need to check vacancies each week and apply as appropriate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0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process after the initial application differs depending on the type of employer: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Large companies – multiple stages (online testing, video interview, assessment day, final interview)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Smaller companies – one or two stages (eg video interview, final interview)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Therefore, our support is centred around providing students with the knowledge, skills and practice that they need to make competitive applications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02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486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406561" y="-165057"/>
            <a:ext cx="8770257" cy="1325563"/>
          </a:xfrm>
        </p:spPr>
        <p:txBody>
          <a:bodyPr/>
          <a:lstStyle/>
          <a:p>
            <a:r>
              <a:rPr lang="en-GB" b="1" dirty="0"/>
              <a:t>Applying for Employment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09257" y="909105"/>
            <a:ext cx="8153752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Some students do secure employment that isn’t an apprenticeship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is fine – though we would always encourage students to secure positions aimed at college / 6</a:t>
            </a:r>
            <a:r>
              <a:rPr kumimoji="0" lang="en-GB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form leavers rather than ordinary school leavers so that they are in a stronger position to progress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Some students opt to increase their hours at their current part-time job because they know there is the possibility of progression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Again, our support is centred around providing students with the knowledge, skills and practice that they need to make competitive applications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82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" y="0"/>
            <a:ext cx="1218936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8603" y="0"/>
            <a:ext cx="8770257" cy="1325563"/>
          </a:xfrm>
        </p:spPr>
        <p:txBody>
          <a:bodyPr/>
          <a:lstStyle/>
          <a:p>
            <a:r>
              <a:rPr lang="en-GB" b="1" dirty="0"/>
              <a:t>Support so far…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63884" y="1090960"/>
            <a:ext cx="86214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Tutorial programme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Advantages and disadvantages of apprenticeships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Types of apprenticeships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Subject-specific encounters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Trips and visits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Visiting speakers (virtual and face-to-face) in lessons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Spring Talks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a range of employers and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apprenticeship providers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Individual Guidance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Progress Tutor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1-to-1 Careers Appointments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2685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" y="0"/>
            <a:ext cx="12190680" cy="68587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3542" y="7677"/>
            <a:ext cx="8770257" cy="1325563"/>
          </a:xfrm>
        </p:spPr>
        <p:txBody>
          <a:bodyPr/>
          <a:lstStyle/>
          <a:p>
            <a:r>
              <a:rPr lang="en-GB" b="1" dirty="0"/>
              <a:t>Next steps…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420226" y="1493415"/>
          <a:ext cx="8128000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52050499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2333944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4808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6526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0435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4551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847228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63884" y="1090960"/>
            <a:ext cx="86214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Tutorial programme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UCAS Hub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Typical application processes for apprenticeships/employment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prstClr val="black"/>
                </a:solidFill>
                <a:latin typeface="Calibri" panose="020F0502020204030204"/>
              </a:rPr>
              <a:t>Subject Enhancement Day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lang="en-GB" sz="2400" b="1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lang="en-GB" sz="2400" b="1" baseline="30000" dirty="0">
                <a:solidFill>
                  <a:prstClr val="black"/>
                </a:solidFill>
                <a:latin typeface="Calibri" panose="020F0502020204030204"/>
              </a:rPr>
              <a:t>rd</a:t>
            </a:r>
            <a:r>
              <a:rPr lang="en-GB" sz="24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July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latin typeface="Calibri" panose="020F0502020204030204"/>
              </a:rPr>
              <a:t>Workshops and trips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latin typeface="Calibri" panose="020F0502020204030204"/>
              </a:rPr>
              <a:t>Work experience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 summer</a:t>
            </a:r>
            <a:r>
              <a:rPr lang="en-GB" sz="2400" b="1" dirty="0">
                <a:solidFill>
                  <a:prstClr val="black"/>
                </a:solidFill>
                <a:latin typeface="Calibri" panose="020F0502020204030204"/>
              </a:rPr>
              <a:t>…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Write a ‘Skills and Experiences’ statement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 the ‘Personal Details’, ‘Education’ and ‘Employment’ section of the UCAS form</a:t>
            </a:r>
          </a:p>
        </p:txBody>
      </p:sp>
    </p:spTree>
    <p:extLst>
      <p:ext uri="{BB962C8B-B14F-4D97-AF65-F5344CB8AC3E}">
        <p14:creationId xmlns:p14="http://schemas.microsoft.com/office/powerpoint/2010/main" val="3541721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6"/>
            <a:ext cx="12192000" cy="6859486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600167" y="-5108"/>
            <a:ext cx="87702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Support in Year 13…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82970" y="1248237"/>
            <a:ext cx="842752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Focused support for apprenticeship and employment applicants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Autumn Term tutorials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 students with: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Searching for and applying for vacancies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Reflecting on skills and experiences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Refining and redrafting supporting statements / questions for applications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Developing their online presence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Considering responses to common interview questions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Practise psychometric tests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236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6"/>
            <a:ext cx="12192000" cy="6859486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600167" y="-5108"/>
            <a:ext cx="87702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Support in Year 13…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82970" y="1248237"/>
            <a:ext cx="842752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 Spring Term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Mock Interview Practice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Job club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Employer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events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baseline="0" dirty="0">
                <a:solidFill>
                  <a:prstClr val="black"/>
                </a:solidFill>
                <a:latin typeface="Calibri" panose="020F0502020204030204"/>
              </a:rPr>
              <a:t>Apprenticeship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 and employment fairs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6987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08"/>
            <a:ext cx="12192000" cy="6859486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600167" y="-5108"/>
            <a:ext cx="87702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The Outcome…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5230" y="1042239"/>
            <a:ext cx="815519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In 2024, 24% of our leavers</a:t>
            </a:r>
            <a:r>
              <a:rPr kumimoji="0" lang="en-GB" sz="2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progressed onto employment or apprenticeships, rather than university.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solidFill>
                <a:prstClr val="black"/>
              </a:solidFill>
              <a:latin typeface="Calibri" panose="020F0502020204030204"/>
            </a:endParaRPr>
          </a:p>
          <a:p>
            <a:pPr lvl="0">
              <a:defRPr/>
            </a:pPr>
            <a:endParaRPr lang="en-GB" sz="2400" dirty="0">
              <a:solidFill>
                <a:prstClr val="black"/>
              </a:solidFill>
              <a:latin typeface="Calibri" panose="020F0502020204030204"/>
            </a:endParaRPr>
          </a:p>
          <a:p>
            <a:pPr lvl="0"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In 2023, 22% of our leavers progressed onto employment or apprenticeships, rather than university.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7" name="Picture 3" descr="BAE Systems Company Profile – Corporate Watch">
            <a:extLst>
              <a:ext uri="{FF2B5EF4-FFF2-40B4-BE49-F238E27FC236}">
                <a16:creationId xmlns:a16="http://schemas.microsoft.com/office/drawing/2014/main" id="{E9C1E711-68CA-437B-B718-0C5829006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255" y="2052514"/>
            <a:ext cx="1553734" cy="74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PRCA | The PRCA promotes all aspects of public relations and internal  communications work">
            <a:extLst>
              <a:ext uri="{FF2B5EF4-FFF2-40B4-BE49-F238E27FC236}">
                <a16:creationId xmlns:a16="http://schemas.microsoft.com/office/drawing/2014/main" id="{CCD32474-F0D0-420B-A915-B08328C9EF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236690"/>
            <a:ext cx="68109" cy="6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 descr="Home | Doncaster Culture &amp;amp; Leisure Trust">
            <a:extLst>
              <a:ext uri="{FF2B5EF4-FFF2-40B4-BE49-F238E27FC236}">
                <a16:creationId xmlns:a16="http://schemas.microsoft.com/office/drawing/2014/main" id="{1EE7ADF6-523F-4612-B6A8-3096E0ABD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202" y="2073421"/>
            <a:ext cx="1398308" cy="58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 descr="A black horse with black text&#10;&#10;Description automatically generated">
            <a:extLst>
              <a:ext uri="{FF2B5EF4-FFF2-40B4-BE49-F238E27FC236}">
                <a16:creationId xmlns:a16="http://schemas.microsoft.com/office/drawing/2014/main" id="{D4D02E83-247F-4209-91AF-4630421E7A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210626"/>
            <a:ext cx="94173" cy="9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6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E6E09230-0D4D-4974-8EF7-F62A6509E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558" y="4838633"/>
            <a:ext cx="1697261" cy="54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A black and white logo&#10;&#10;Description automatically generated">
            <a:extLst>
              <a:ext uri="{FF2B5EF4-FFF2-40B4-BE49-F238E27FC236}">
                <a16:creationId xmlns:a16="http://schemas.microsoft.com/office/drawing/2014/main" id="{2A24AA9C-29B7-45CB-AC3B-152EE2D40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316" y="4852998"/>
            <a:ext cx="2010267" cy="37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 lion with a crown and swords&#10;&#10;Description automatically generated">
            <a:extLst>
              <a:ext uri="{FF2B5EF4-FFF2-40B4-BE49-F238E27FC236}">
                <a16:creationId xmlns:a16="http://schemas.microsoft.com/office/drawing/2014/main" id="{E563E405-35EE-4FDD-9178-3EE8F8830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646" y="5519825"/>
            <a:ext cx="1114178" cy="95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5" descr="A black and white logo&#10;&#10;Description automatically generated">
            <a:extLst>
              <a:ext uri="{FF2B5EF4-FFF2-40B4-BE49-F238E27FC236}">
                <a16:creationId xmlns:a16="http://schemas.microsoft.com/office/drawing/2014/main" id="{DA898EDF-5FF0-4B1D-B751-5D0E014DC9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210626"/>
            <a:ext cx="94173" cy="9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6" descr="data:image/jpg;base64,/9j/4AAQSkZJRgABAQEAYABgAAD/2wBDAAUDBAQEAwUEBAQFBQUGBwwIBwcHBw8LCwkMEQ8SEhEPERETFhwXExQaFRERGCEYGh0dHx8fExciJCIeJBweHx7/2wBDAQUFBQcGBw4ICA4eFBEUHh4eHh4eHh4eHh4eHh4eHh4eHh4eHh4eHh4eHh4eHh4eHh4eHh4eHh4eHh4eHh4eHh7/wAARCAEBAss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5Booor7A5QooooAKKKKACiiigAooooAKKKKACiiigAooooAKKKKACiiigAooooAKKKKACiiigAooooAKKKKACiiigAooooAKKKKACiiigAooooAKKKKACiiigAooooAKKKKACiiigBDS0UUAFFFFABRRRQAUUUUAFFFFABRRRQAUUUUAFFFFABRRRQAUUV03gz4f+NfGUgXwx4Z1PVFJ2+ZDCfKB93OFH4mk5KKuxnM0V71p37JPxhurcSTWWj2LEf6ufUFLD/vgMP1rE8Xfs1/GDw3aPeS+Gf7RtkGXfTrhJyB/uA7z+C1isTRbspIfKzyCinTRyQzPDNG8ciMVdHGCpHUEHoabW5IUUUUAFFFFABRWpoHhzxB4glMeh6JqOpuDgi0tnlx9doOK6Of4Q/FKCDz5fh94lWPGd39nSf4VLnFaNjOIoqe/s7zT7t7S/tZ7W4jOHimjKOp9weRUFUIKKKKACiiigAooCsQSASB1PpRQAUUUUAFFFaPhcA+JdLBGR9sh/9DFDGZ+x/wC435UbH/uN+Vfr/wD2fYf8+Vt/36X/AAo/s+w/58rb/v0v+FeP/a39z8f+Aaez8z8gNj/3G/KjY/8Acb8q/X/+z7D/AJ8rb/v0v+FH9n2H/Plbf9+l/wAKP7W/ufj/AMAPZ+Z+QBVh1Uj8KSv16u9E0W8iMV3pFhcIRgrLbIwP4EV458Wf2Y/h140tprnSbCPwzrBU+XcWCbYWbtvhGFI9Su0+9aU80g3aSsJ02fnRRXUfE/wH4i+HPiufw54ktPJuI/milTmK4jPR0buD+YOQcEVy9enGSkrogKKK2fBnhfXvGPiG20Dw5ps2oahcNhI4xwo7sx6Ko7k8ChtJXYGNWx4Y8LeJfFF0bXw5oGp6vMvLLZ2ry7R6naDge5r7b+C37JvhXw5Bbap47KeIdXGHNrkizhPpt6yY/wBrg/3a+jdN0+x0y0Sz02yt7O2QYWKCIRov0A4rzK2Zwi7QVy1TfU/NO1/Z3+M1xGJF8DXyA9pJYkP5Fs1T1j4E/F7SojLc+AdZkQdTbRC4P5Rkmv1Borm/tSp2RXs0fj3d21xZ3D213by288ZKvHKhVlPoQeRUVfrJ458B+D/G+nyWXijw/Y6kjrtEkkYEqe6yDDKfoRXxz8f/ANlPVPDFtceIfh/LcaxpMSmSewk5uoFHUqR/rV9sBh7120Mxp1HaWjIcGj5hoCs3QE/SggqSCCCOoNen/sy/EOP4d/FGy1C/SOTR77FpqKOAQsbHiQZ7ocN9MjvXdOTjFtK5KPMdj/3G/KjY/wDdb8q/X2Oz02SNZI7S0dGAZWWNSCD0INK+m6dIjI9hasrAhgYVwR+VeV/av9z8f+Aaez8z8gKK9M/aY+HbfDb4r6jo9vG66XdH7ZprMOPJcn5c99pBX8Ae9eZ16sJqcVJbMzasFA60V9GfsKfDdfFXxDl8W6lDv0vw/ho1ZcrLdN9wc9lGW+u31qa1VUoOb6Aldnzpsf8AuN+VGx/7jflX6/8A9n2H/Plbf9+l/wAKy/Ft94f8L+GdR8Q6tb20Vjp9u08zeUucAdB7k4A9yK8xZrd2UPx/4Bp7PzPyTIIOCCKK6D4j+Krzxt431XxRfRrFLfzmRYk+7EnREHsFAH4VgKrMwVVLMTgADkmvWTdtTMArHopP0FGx/wC435V+nP7N3w7t/Anwh0bR76wgGpzR/a7/AHICwmkwSpP+yNq/8Br0b+z7D/nytv8Av0v+FeXPNFGTSjf5mipn4/0V7Z+2d4CXwV8ZLu6srUw6Vrqm/ttq4QSMf3yD6PzjsHWvE69KnUVSCkupm1YKKKKsQDJOBzS7H/uN+VeofsnRpJ+0P4QjkRXQ3UmVYZB/cyV+l/8AZ+n/APPja/8Afpf8K4cVjfq8lHluXGFz8gNj/wBxvypK/XjUdPsP7Puf9Btv9U3/ACyX0PtX5DnrV4TF/WL6WsEo8oUUUV1kBRRRQAV6J8IvCvgrxWJrPxLrGqaNOsgC3cCJNEikfLvjIDdQ3Ib047153XoHwDuPDv8Awn8Ol+Kr/wDs3S9Sie3N9uwtrLjMcjdiu4bTngBs5GM1zYv2nsZOk/eR6GWPCrExWMT9m9Hbdea9Hqezz/sbatfWcV94Y+IGialaTLuiklgdFYezIXzXmfxU/Z3+JXw+tmvrzTY9X01E3yXullpkiHfeCoZQPUjHvXuy6T8UPhNfpfaFdNqOjzjfHNZn7RazL6sgzt4/i9+DXoXg/wDaL0e5iW38V6XPp84+VprYeZEfUlfvL9PmrwqWcVYu1Q+jxfCFZx9tl8lWp947r1X+X3I/Oyiv0b8TeAf2f/irGLtk0Zb2TkXNhOLS5yf7yjG4/wC+przHxX+xZps6NP4R8bTQ5GUh1C2Eqn/tohGB/wABNerSzOjPfQ+VrYStQly1ItPzVvzPjKivZfiB+zR8VvCNrJenRY9aso/vS6XJ5zKPUx4D49wpxXjk0ckMrRTRtHIhKsjDBUjsR2ruhUhUV4u5ztNDasLYXzaedRWzuGsxL5RuBGTGHxnaW6A45xVevpz/AIJ7+ILe3+IOt+Er4o0Gs2HmxxSAFZJYWztwevyM5/4DU1qjpwc0r2BK7PmOivqr9oHwdp/h/wCKOpwLptqttckXVv8AuVwFfkgccYYMPwrh9Pt7OxvIrqCytRJFIrjMK4JByM8V4ss+gnZwf3n6HhPD6ri6EK9OurSSa0fX5niclpdR2sV3JbTJbysyxytGQjlcZAPQkZGfqKhr7s/bZ0Sz8Vfs+6N4w0u3SNdNmhukVVA2286hWXA9GMZ/4Ca+E69fC4hV6fOkfn9SnKnJwlugoooroMwor2D4Ffs/+Lvigi6qGTRfDiuVfUrlc78feEScF8evC+/GK9W1L4R/s5eFrr7LqXiPxHr9zFxIlpKpTP8AvKoX8A3FcdfH0KDtJ6nbg8vxWNly4em5PyVz5PsbW6vryGzsreW5uZnEcUMSFndicAADkkmtfxZ4O8V+E51h8TeHdU0h3+59rtmjV/8AdYjDfga+w/DHxG+FPw+tTH8PfhuYrrBAublwJWz6yHe5HtkD6VSvbT4o/GrVY3uLN7fTY/ueYphtIge4zy7fmfoK82pnkea1ONz6TDcGYyzqY2SowXWTX4K/+R8WUV9v/GH4G+HvCHwyg1a2iS+1KC5QXtxJGArRsCMKvYBtvqeTzXhQ0rTB00+0H/bFf8KJZ7GGkoP7zry3gh5nSdbDYhOKbWsWtvI8XijklcJHGzseiqMk17B8Ov2bfip4xeCb+wzoenygN9r1QmEbT3CYLnjpxj3HWtGGGGEYhiSMf7KgV9rfs969/b3wq0qR2zPZqbOb6xnC/mm01ms7lUfLCNjLP+DZ5PhY4h1Oe7s9LW09WeefCv8AZR+H3hXbeeI/M8VaiMH/AEpdlsh/2Yh1/wCBFh7CvfrO1trK1itLO3itreJQkcUSBERR0AA4A9qlorlqVp1HebufIpJBRRRWYzwD9pb9nPSviQJPEPhtrbSfFCgl2K7Yb70EmBkPxw4/EHgj4l8a/C/x/wCDZZF8Q+FNTtYkJBuFhMkB/wC2i5X9a/Vmq93B5i7lHzD9a78Pj6lJcr1REoJn4/lWHVT+VWNO07UNSuktNPsbq8uJDhIoImkdj7ADJr9XzpelzXAe402zlJb5i8CsT9citq0s7OzUraWsFup6iKMKP0rqea/3fxJ9n5n5y+Af2Zfix4qniNxof/CP2bctcaqfKKj/AK58uT7YH1FfTfwv/ZN+H3hnbd+JWm8VX4xxcDy7ZD7Rqef+BEj2r6Gorjq4+tU0vZeRSgkVdK07T9JsItP0uxtrGzhG2KC3iWONB6BV4FWqKK4izj/iZ8NPBfxF002firRILt1QrDdKNlxBnukg5HPOOQe4NfGvxZ/ZR8S+Gr0zeGNUt9W06QnyhcnyZh/sk/dJ98r9K++qr6jZwX9nJaXKbo5Bg+3uPeuqhi6lHZ6Eyimfm3on7N/xb1iVls9AtiqkB5Hv4Qq5/wCBZ/KvZfhz+xhJviuvH/iZAuQWstJBOR6GVx+eF+h719N+CbOXR9W1HSp+SQssTY4dQSM/qK6yt6uYVnonYmMEeTwfs5fBiG0W2Hge0dVGNz3EzOfqxfNcV4s+Cvw10PWjBZ+ENPWBkV4w+6THY8sT3Br6Nrhvipbf8eV4Bx80bH9R/WuelXqc2sn945RVjzP4+eCfCsf7K3iH/hGvDumaUUggvG+yWyxkvFKpYsQMt8u8c+tfn3X6Yayg1b4FeM9JI3MumXWF9jExH6g1+Z9etl0nyyT7mc+gUUUV6JAVo+Fv+Rm0r/r9h/8AQxWdWj4W/wCRm0r/AK/Yf/QxSewz9eKKKK+QOk+Z/G37XWg+F/GOs+G5vBupXMulX01m8yXSBZDG5QsARwDisqP9tfwyXAk8D6uq9yt1GSPwwK+WPj1/yW/xz/2MF9/6PeuKr6CGAoOKbRhzs/Uj4OfGDwX8U7CSXw3eSx3sC7rjT7pQlxEM43EAkMvupI5GcHivQa/MX9lbX7zw98fPCk1o7Bby+SwnQdHjm/dkH6Fg31UV+nVeXjcOqE7R2ZrCV0eMftf/AA4t/Hnwmvry3tY31vRI3vbKTb85VRmWIH0ZR0/vKtfm7X7C3MSXFvJBIMpIhRh7EYr8hdahW21m9t1xtiuJEGPQMRXfldRuMoPoRUWpL4b0XU/EWu2Wh6NaSXeoXsywwQp1Zj/IepPAHNfpb+z78ItF+FHhJLK2SO51q5VW1K/2/NK/XYp6hFzgD8Tya8E/4J7fDyGQan8SNStdzxubDTC44BwDLIv5hAf98V9j1hmOJcpezjstxwj1Cis7xNrml+G9Avde1q7S00+xhM08zdFUe3c9gBySQK/Pv48/tIeL/H2oz6foN5c6D4bV2WKC3fZNcL2aVxzyP4QcDPfrXJh8LOu/d2KlJI+8tc8e+B9DvGs9Z8YaBp90v3objUIo5B9VLZFaWg69ofiC2N1oWs6dqkAODJZ3KTKD6EqTX5DkliWYkk9SavaHrGraFqCahoupXenXcf3ZraZo3H4g16DypW0lqR7Q/Xuivlb9lb9pWbxRqFt4J+IE0KatKBHYanwi3TY/1cg6CQ8YI4Y8YBxn6pry61GdGXLI0TufHP7a/wACreC1uviZ4Rs1iCkvrVnEvByebhR2/wBof8C9a+PK/YS7t4Lu1mtbmJJoJkaOWNxlXUjBBHcEGvy5/aC8Bv8ADn4rax4bUlrNZPtFi+OsEnzIPqvKn3U16+XYlzXs5boynG2p9gfsMfE3/hLPh8fB+pS51bw9GscRLZM1p0Q/8A+4fbb619F1+Uvwc8dX3w5+Iml+KrMPIttJtuYFbHnwNw6fiOmehAPav1N0HVbHXNFstY0ydZ7K9gSeCQfxIwyD+tcWYYf2dTmWzLhK6PF/21PhyfHHwpk1axj3at4e33kIC5MkOP3yfkA31THevzrr9iGVWUqyhlIwQRkEV+Zf7Unw5k+G/wAWL+wt4BHo+oE3umFfuiJicp7bGyuPQKe9dWWV9HSfyJqLqeY2FrcX17BZWcLTXNxIsUUajl3Y4AH1Jr9SvgR4Cg+G/wAMdK8MIImu4086+ljHEtw/LnPcDhR7KK+RP2DPhv8A8JH48m8bana79M0Hi2Lj5ZLth8uPXYvzexKV96Vnmde8lTXQdNdQr4y/4KAfE7zru2+GOkzPsh2XerMrcMx5ihP0Hzn6p6V9P/GDxxp/w7+HuqeKtQw32aLbbRd5p24jT8Wxn0AJ7V+WXiDVr/Xtcvda1S4e4vr2d555WOSzscmpy3D80vaPZfmFR9CjXr/7IngNfHfxm02O7jLaZpP/ABMbzjhghGxD/vPtz7A15BX6E/sMeA28K/CQa9e2vlal4ikF0Sw+YW65EI+hBZ/+BivSxtb2VJtbvQzirs+gKKKK+aOg8N/bW8Bt4y+DlzqFpHu1LQGN/CMctEBiZf8Avn5vqgr86K/Ya4hiuIJIJ41kikUo6MMhlIwQR6Yr8svjz4Jf4e/FbW/DKxyJaQz+bZF8ndbv80Zz3wDtJ9VNe1lda6dNmVRdThqKKK9YyPU/2Sf+TivB/wD19Sf+iZK/TavzJ/ZJ/wCTivB//X1J/wCiZK/TavCzT+KvQ2p7EGpf8g65/wCuT/yNfj6etfsFqX/IOuf+uT/yNfj6etbZTtP5fqKp0CiiivXMgooooAKKKKAO/wDht8YfH3gFI7fQ9ZeTT0feLC7zLAD3wucpnvtIr2u3/aa+H/iJVPxA+FMUt0VAlu9OdC7H1+ba34FjXzZa+Gtbu/C8/iW0sJrjTLa4FvczRKW8hyu5S4H3QRnBPGQRWRXLVwlCt8UTehia2HlzUpOL8nY+xdO8Tfst+JVXbrGueGJ36R3CONp92xIg/wC+q6O1+HuvWelt4k+EHxAXXrJW5jsroK59iFYoxH904PtXxLoejaxrt8tjoul32p3b/dhtIGlc/wDAVBNd1ommfGT4UanH4istC8UeH2jILTPYyrA4H8MmRsYexrza2T0H8Dsz38LxbmdHSc/aR6qXvJ/fr+J9afDv49alY6iNE+IFqflk8p7xYtkkJzg+YnfB6kAEehq5+038DdF+J/hmTxX4Rt7VPE6RCeGa3KqmpJjIRyOCxGNrn2BOOnF6Hrmg/tF+EJr6wtbfS/iLpUIa6tEOFvYxxuUnqPTup4PBBq/8B/ilJ4Mu5PCfi37RDpwkKxvKp3WUmeVZTyEz19D25NeTGpWwdblme7isrweeYN43LIctSPx01+cf+Bv2vv8AEN7a3FjeTWd5BJBcwSNHLFIu1kdTgqQehBFdx+zvrf8Awj3xv8I6o0nloupxwu2cAJL+6bPthzX3H8bvgB4K+LSLrtrcjStakjBTU7RRIlwuPl8xcgP/ALwIPueBXyv4k/ZV+MGhXRl0ywsdZSJt0ctjeKrccg7ZNpB/Ovo6eNo1oNN2bPgJQlFn0R+2PozY0LxBGnyfvLOZvf76D9JPyr51r67+O1rea58BGvb60eC+hhtryaFlw0UnAcEe25hXyJXx2Jjy1D924Exbr5TGD+w2v1/U+nfA9p/wsT9lXVfC6Ye7WyubBAe0yjfD/OOvzsIKkqQQR1Br7/8A2N9TG7xBorN1EV0i/mrH/wBBr5L8S/C7xhq/xf8AEvhvwv4a1HUGt9XuIlaKEiJFEjYLOcKoxjkkV9FktZezakz8q4swn1XNq0Fs3f8A8C1/U80r3b9mH4EXXxAvV8UeKFfT/BlkTJLLIfLN7tzlEJ/gGDuft0HOcejfDj9mHQfB9iniz4z61arFA29dKgkzG5HRXfq5J/gQfieldD4t8ZeIPideQ+B/AOjvY6DFhEgiUIHRehkI4RB/d6fU4FaY7NYwXJS1ZlkvD9fMpc79ylH4pPZL9X5ffYk+JfxAvvFt5bfDz4cWkkOjRgWsUdquw3KqMAAD7sQA6ccDJ44rvfh98APDul2KXXiw/wBq35G54lkK28XsMYLfU8e1dX8IPhnpfgDSjKdt5rEyD7Td7eg/uIOyg/ie/YDwv9pW3/aA+JNzPonhfwXqWm+EoyV2/bIIpr//AGpAZAQvon4nnp5GGwvtp3qNfM9nNOIo4amsFlN4UlvJaSk+991/XTQ9QvfiP+z14FuGiXVvC9rcwnDfYbUXEgI7FolY5/GuJ8ZftkeA9NR4fDGi6trc4HySSKttAfxOX/8AHRXyL4l+E/xL8OI0mseB9dt4V+9Mto0kS/V0yv61xbqyMVZSrA4IIwRXvUsuw+6d/wCvI+Oq4mrVlzVJNvz1PVfHnxx8b/ELxTZ3HiDUvI0qO4DR6ba5S3jB4yRn52AJ5Yk9cYroK8JHBzXtmk3AutLtbkHPmQo34kDNeXntCMFCUVbofp/hrjG/b4ZvtJfk/wBC1X0V+xxrS/8AE98PSP8AN8l5Cvt9x/8A2n+dfOtel/s0amNN+Lmmoz7UvI5bZs9yVyo/76UV4dGVpo+14owixWU1odUr/wDgOv6H2RRRRXpn8+hRRRQAUUUUAU72D/lqg/3h/WrULb4lb1FOpsSCNSq9M5HtTAdRRRSAKKKKACiiigBjwxtMkzIDIgIVu4B6in0UUAFc18SIvM8Ns/8AzzlVv6f1rpax/Gkfm+F75fRA35EH+lVB+8hPY43wDCt6mr6Y/wBy6s2Qj2OV/wDZq/MFlZWKsCGBwR6Gv07+G0mzxIF/vwuv8j/SvzX8YW/2TxbrFqBgQ388ePpIw/pXt5e/fmvQxlsjLooor0yArR8Lf8jNpX/X7D/6GKzq0fC3/IzaV/1+w/8AoYpPYZ+vFFFFfIHSflX8ev8Akt/jn/sYL7/0e9cVX6v3/wAOPh/f3099feCvD9zdXEjSzTS6fEzyOxyWYkZJJOc0yH4Y/DmGVZY/AnhpXU5B/syHg/8AfNezHNIxilymXs2fHX7D/wAJtW1rx5Z+P9WsJYNC0kmW0klXaLq4wQuz1VD8xPTIA9a+8qbGiRxrHGioigKqqMAAdgKdXm4nEOvPmZcY2Rj+N9ctPDPg/V/EF9KIrfT7OW4dif7qkgD3JwAPUivySu5muLqW4f70rs5+pOa+sf24PjXZazE3w18LXUdzaxTB9Xuo2yruh+WBT0IB5Y+oA7GvkqvYy6g6cHKXUzm7s/Uz9njQ18O/BHwjpax+Ww0yKeRcdHlHmNn3y5rvapaAsaaFp6Q48pbWMJj+7tGKu14U5c0mzVbHxv8A8FEPHUwuNG+HllcOkXljUdQVWwHySsSH1xh2x/un0r4+r2z9t55m/aK1wS5wsFqEz/d8lf8A69eJ19Lg4KFGNjCT1CiiiukkfbzS288c8EjRyxsHR1OCrA5BB9a/Uf8AZ58aS+P/AIQ6F4kuipvpITDeFehmjOx2x2yRux71+Wtffv8AwT2eZvgbfLLnYuvXAiz/AHfJgP8A6EWrzczgnSUuzNKb1Poyvjn/AIKO+HIVPhTxZFHiZvO0+4b+8BiSP8sy/nX2NXzP/wAFEAh+EmjlsbhrKbf+/Uma8zAyarxNJ7HwdX2f+wB8TvtFjc/DHVp2M1uHutJZjwY85kiH0J3j2LelfGFavg/xBqXhXxRp3iLR52gvtPuFmiZTjJB5U+oIyCO4JFe9iaKrU3Exi7M/XSvFf2v/AIYSfEb4ZtNpVmZ/EGjv9osQg+eRDgSRD1yMED1UV6P8NPF+m+O/A+l+KtJb/R76EOUP3opBw8Z91YEfhXR181CUqM79UbvVHF/BLwLZ/Dn4a6T4XtRmaGISXkveW4fmRvpngegAFdpRXlv7TvxKj+GfwuvdRt51TWr4G00tcZPmsOZMeiDLc8ZwO9CUq0/Nhsj5V/bn+J//AAlnj1fB2k3TPo+gOVm2n5JrsjDn32D5B77/AFr5yp08sk8zzTSNJLIxZ3Y5LEnJJPrTa+oo0lSgoLoc7d2df8GvBk/j/wCJeieFYiyR3lwPtEijmOFfmkb67Qce+K/VSxtYLGygsrWNYre3jWKJF6KqjAA/AV8nf8E8vAf2bSdX+IV9akSXbfYdOdx/yyU5lZfYsAuf9givrevDzGtz1eVbI2pqyEZgqlmIAAySe1ec/Av4p6f8T7LX57JUQ6Vqstqu058yDJMMv/AlB/75NYn7YHjpPBPwV1MQzNHqWsD+zrMKeQXB8xvbCBufUr618k/sUeOf+EQ+M9pp91dGLTdfT7BMpPyeaTmFj77vlB/2zU0cK6lCVTr0/UHKzsfoxXyv/wAFCPAban4U0zx7YxBp9Jf7Le4HJt5D8jfRX4/4HX1RWT4x8P6f4q8K6n4c1SMvZ6jbPbygdQGGNw9CDgj3Arnw9X2VRTKkro/IyitXxfoV74Y8U6p4e1BCl1p11JbyAjGSrEZHseo9jWVX1Kd1dHOep/sk/wDJxXg//r6k/wDRMlfptX5k/sk/8nFeD/8Ar6k/9EyV+m1eHmn8VehrT2INS/5B1z/1yf8Aka/H09a/YLUv+Qdc/wDXJ/5Gvx9PWtsp2n8v1FU6BRRRXrmQUUUUAFFFFAHt37JvxOuvh/r+rWbWMWoadqMKNc28hwTsJAKnkA/OeCCCB2r2u48cfAu81Q3Wp/DO0eRn3ODo9sxOf9rIzXyF4En8jxTZknAclD+IP9a9Mv1xKG9RXy+bVKlHE3i90fpfCmQ5fm2XOdePvwk1dO11o1f7z6HvPjj4c8P6c1j8OPA1hpIb+NraOGMf9s4sZP4/nVDR/wBozxXFdAaxpWlX9oeJI40aJyPZskfmDXiUDb4lbvjmn14sq9Ru7Z95R4RyenS9n7FNPq73+/p8j6I0Dx18CD4kh8Wf8Io2g69CSwuLe0MZJIIbJhOHzkg7hzWn4h+L3wh/tJ9Vj8M/2xqMigNO2nRhjjpln5z74/lXzJRVyxVSXxanFT4GyylNzg5q/RSsvyv+J9O6Z+0b4UiCwN4b1K0gXoIfLIH/AAHIrs9H+NPw51JFP9vrZyHrHdQvGR+ONv618X0UliZozxHAWV1fg5ovyd/zufbXijxb4H17wlqumr4p0Z1vLKWEZukHLIQO/qa+JTwcUUVFWq6lro9bIOH6eSxnCnNyUmnr0selfs163DonxTtGuriO3tru3lt5XkcKoBG4ZJ4+8i19ZnX/AA6sbMuuaXGGySwuoxz69a+AqKqnXcFax52fcIUs3xKxDqOLsltfa/mfXHirT/g/f6idU8VeJ7fVZl6C41Uuqj0VIyAB7AVmH4y/C3wfbNp/hTSpJ4+p+w2ghjY+rM+CT74NfLVFN4h9ERT4LoSgoYmvOcVtG9o/cj6A1j9pa/bK6P4XtofR7q4aT/x1Qv8AOsX/AIaP8cZz/Znh/Hp9nl/+O14zRUOtUfU9Knwnk9NWVBfO7/NnvelftLauhA1XwzY3A7m2naL9G3Umtah8Afi2xXxdoI0LVCMLe7RDIf8AttHw2P8ApoMeleC0VpTxdWm7xZxYzgjKMRFqMHB903+Tuj1B/wBlv4RSX/2iH4ruunE58k3FsZdvp5nA/wDHK5b4keGvCfhLXotE8F6j/aGkw2yFZTcCZt5J3AsABnPPA71zFFaYnH1cRFRm9Cch4Qo5NiXiKdVybTVrd7f5BWn4Uv20vxRpWpIcNa3kMw/4C4P9KzKK4kfXVIKpBwls9D9EkYOiuvIYAilrC+H2o/2v4F0LUt25riwhdz/t7Bu/XNbteundH8yVqTpVJU5bptfcFFFFMzCiqek3DTQPFKSZ7dzFJnqSOh/EYP41coasAUUUUAFFFFABRRRQAUUUUAFFFFABVDxGM+H9RH/TrIf/AB01frM8VSeX4c1Bj3gZfzGP6047oGee+AGx4rtB6hx/441fnd8UV2fEzxSg6LrN2P8AyM9fof4C/wCRssv+B/8AoDV+dvxLkE3xH8TTL0fV7th+MzV7eB/iS9EYS2Ofooor1CArR8Lf8jNpX/X7D/6GKzq0fC3/ACM2lf8AX7D/AOhik9hn68UUUV8gdJ8/+Lv2r/APhnxVqvh2+0jXpLrTLyWzmeKKMozxuVJGXzjIr134beM9F8f+DrLxRoEzPZ3QPyPgPE4OGRwCcMD/AEPevzO+PX/Jb/HP/YwX3/o969O/Yn+K3/CD+Oj4X1e4WPQdekVC8jYW3ueiPnoA3Cn/AICe1evWwEfY81PcyU3fU/Qavm39u3UfiPpHgm2vPC+py23huY/Z9XW1jxMpJ+VjIPmEbfdOMc4BJ3Yr6Sqj4h0fTfEGh3mi6vapd2F7C0NxC/R0YYI9vr2rzaNRU5qTVzRq6PyEPJoru/jr8ONR+GHxBvPDt4HktCfO0+5PSeAn5W+o6EeoPbFcJX1MZKSUlsc5+qvwK1oeIfg54S1bfvaXSoFkb1dFCP8A+PKa7Svk3/gnt4/S78P6l8O7+6H2ixka905HPJhc/vEX/dc7v+2hr6yr5jE03TqyidEXdHxN/wAFEPBctr4m0Xx3bRsbe9g+wXRA4WVMshJ/2lJH/AK+T6/Wzx/4T0fxx4Q1Dwvr0Blsb6PY23G6NhyrqT0ZSAQfavzf+OHwW8XfC3VpRqFnLeaI0m211WGMmGQHoH/uP/sn0OMjmvWy/ExlBU5PVGU463PM6KKVFZ3CIpZmOAAMkmvTMxFBZgqgkk4AHev08/Ze8HXPgf4J6Do9/D5N/LG15dxkcpJKd20+4UqD7ivnr9lH9m3UZNXtPG3xE05rS1tmEthpVwuJJnHKySr/AAqDghTySORjg/aVeJmOJjO1OPQ2hHqFfIf/AAUe16FdM8J+GUkBnkmmvpUHVVUBEJ+pZ/8Avk19duyqpZiFUDJJ6AV+Yv7T/jyP4h/GHVtYs2LabbEWNiSc7ooyRvHszFmHswrHLqblW5uw6j0PMaKKK+hMD6h/YJ+Jx0PxZN8PdWuWGn6w5k0/d92K6A5X2DqMf7yj1r7or8t/2bv+S8+Cv+wvB/6FX6kV4GZwUaqa6m9N6ASACSQAOpNfmr+1j8TW+JHxQuWsbnzdB0otaaaF+64B+eX33sOD/dC1+kl9/wAeM/8A1zb+Vfj6/wB9vrWmV005Sk90KoxKv+HNIvdf1+w0PTY/MvL+4S3hX1d2AGfbmqFfTf8AwT/8BjWvH9741vrUvZ6HH5dqzD5TdSAjI9SqZPtuU+letXqqlTc2ZJXZ9o/D/wANWfg3wVpHhewO63021SANjBcgfMx9y2T+NbtFB6V8q227s6T8/f28PHTeJPiuvhm1kBsPDsXkkA8NcPhpD+A2L7FT614hpGg+J5pIrzS9D1aYxsHjlgtJGwQcgggV+oHhr4X+AvD+py6tp/hmwbVZpmnl1C5j8+5eRiWZ/MfLAkknjFdBr2u6J4fsjea7rGn6Vag4828uUhTPpliBXqU8wVOKpwjczcL6sxPhB4mn8X/DfRNevLS4s72e2VbyCeMo8c6/LIMHnG4Ej2IrrK5Dw18Tvh94l11dD8P+L9J1PUWRnWC2nDllUZJBHBwK6+vNmmpbWLR8Qf8ABQjwG+n+LNN8f2cI+zapGLS9ZR92eMfIT/vIMf8AbOvlWv1P+PfgeH4h/CrWvDTL/pMkPnWTDqtxH80f4EjafZjX5ZTRyQyvFKpSRGKspGCCOor3surc9Lle6MZqzPUf2Sf+TivB/wD19Sf+iZK/TavzJ/ZJ/wCTivB//X1J/wCiZK/TauHNP4q9C6exBqX/ACDrn/rk/wDI1+Pp61+wWpf8g65/65P/ACNfj6etbZTtP5fqKp0CiiivXMgooooAKKKKALWjXS2Wr2d4yB1guElKnoQrA4/SvtjU/g34O8V2Kax8PvHVpcWcmGEBKzmPI6FlYEY9CM+9fDtKrMpyrEH1BrhxuAhirczs0erlmdY3LHL6tOye63T+TPurwx+zzBseTXPGEUEEbciK3Ckj/eZsD8jWlP8AC34KWj+TdfEVElzjD6tbA5+m2vgNndjlmZj7mrug6Nq2v6nFpeh6ZealfS58u3tYWlkbHXCqCa4VklJby/r7z06nGOcVH/Ga9El+SPujVv2d4L6Bb7wd4ttry1cZQXADA/SSPg/981gN+zv47D7VuNHK/wB77Q3/AMTXlHwq+DH7Rum34fw3HqfhNJiPNlm1D7PGR6uiklsem019h/CDwP4y8ORG88cfELUvFGoMm0Q8R2sPrgAAufdvyrz8Rl9GntNM78Px1nFOPK5KXql+ljyWD9mzxI0W6bxBpUcmPuqjsPzwKyNZ/Z98e2QLWQ07UgOghuNjH8HAH616z8XfjXpnhhpNH8O+VqutZKMQd0Nu3TDEfebP8I/HHSue8C6X8YL9ZfEninxrN4a0wKZZPtapkJ1J8tgFjUDu2PpXnunTb5Yps+lw+d57DD/XMVVhTg9lNay9FFcx49cfCz4hwSGOTwlqRIOPkQOPzUkVzGs6XqGjalLpuq2ctndxY8yGUYZcgEZ/AivrLwr8bvh7qnjTTPAWj+JLjxHq115i/a4oV8rKIWO51CqchTjYD/WvFf2prbyPi3cyYx59pDJ9fl2/+y0sRhXRSbuelwzxdXzbGPDVYxSSbur7prueV13mn/B/4jahYwX1p4caS3uI1kif7ZANysMg4L56GuDr7L8D+NND8P8AwK0LxN4j1BbHTrezigmuGVmCsG8oZ2gnlgB+NZ0KSqy5T0+LM7xOT4eFahFO7s737X6NdjwK0+BHxJnYCTSba2B/ilvI8D/vkk10ujfs2+I53B1XXdOsk7+SjTN+R2j9a9t8L/FX4b+JriO20Pxrod3cyHCW4u1SVj7I2GP5VF8TfCPiLxDbmbw34y1LRLkJgQpIRDIfcr8yn3BP0rplhVDdM+Ep8cZliqipyqQpJ9eVu3/pRyWm/s++A9LtTcaxe394sSbpZJpxDGAOp+UDA+pqrJq37NHhUNHNqXg8svUPKLxx+B3muIsfiN8TPhfq39j+MLaXVLUj5Fu3LFlz96ObncPrn8Kj8QeC/wBnv4twG5gkTwVr8p3M0e23Bc/3lP7p8n0wx9RWuGeGbtU0Mc5wvEEI+1daVWm9pQbcfuW33W8zqpviv+y3ek2cl54d+b5c/wBhTRgfR/JGPrmqd18M/hP48gaX4b+MNPjvcbhBDeC4Q+xQnev17eleIeOv2Q/H+kxNeeF9Q03xNaYyqRv5E5Hrtb5T+DZ9q8G1fTNf8JeIGstTs7/RtWs3DbJFaGWJuoYdCPUEfhXr/wBm4Wuv3cv6/A+ZwmfZlgp81KrJeV7r7ndH1hqvwI+I1nOY7fS7fUE7SW93GAfwcqf0rC8U/DHxp4X0JtZ13Sls7RZFjJ+0Ru25unCsa888IftNfGDw7EkH/CRJq8CjATU4BOfxfhz+LVran+0V8QPiHLD4b146RBplw2ZY7S0KlmUFl+ZmYj5gOmK8+tks6cZST2Vz7TK+PsdiMVRoVYxtKSTdnfV272/Aiooorwz9ePsv9mq8N38H9JUtkwNND+UjH+Rr0ivGP2Q7xZvhzfWhb57fU349FaNCP13V7PXqUneCP534ipeyzXER/vN/fr+oUUUVoeKZFzIbLxJbt0hvozGx/wCmi8r+YJH4Vr1ieNopG0F7iHPm2si3CEdip6/lmtPTrqO9sILuM5WVAw9vaqeyYixRRRUjCiiigAooooAKKKKACiiigDC8E3sl7pc7ysWdLqRcn3O7/wBmqL4iTeV4ZlTPMsiIPzz/AEql8Pn8q81ewb70dwWx+JB/kKzPiff+bfwaejfLCu9wP7x6fp/OtlH94Tf3TM8BFV8UWzscKiyMSew2GvzU1e6N9qt3enObid5T/wACYn+tfoj9uOmaPrmpA4a00i8mU+6wsR+tfnLXsYBayfp+plLYKKKK9IgK0fC3/IzaV/1+w/8AoYrOrR8Lf8jNpX/X7D/6GKT2GfrxRRRXyB0n5V/Hr/kt/jn/ALGC+/8AR71xQJByODXa/Hr/AJLf45/7GC+/9HvXFV9bT+BehzM/Rj9jz4rD4ifD1dM1W5RvEOiKkF0CcNPFjEc3uSBhvcZ4yK9xr8qvgr8QNR+GvxC0/wAT2BZ4o28u8gHSe3Yjen1xyD2IBr9RvD2sab4g0Oy1vR7pLuwvYVmt5k6OjDIPt9O1eBj8P7KfMtmbQldHmn7UXwpg+KPw9lgtIol8QacGuNMmYYLNj5oSf7rgY+oU9q/NS6gmtbmW2uInimicxyRuMMrA4II7EGv2Fr4n/bv+EP8AZupH4naDb/6HduserxRpxFMeFm47PwD/ALWD/FW+XYnlfspbdBTj1PmnwH4p1bwX4t07xNocwivrCYSJnlXHRkYd1YZB9jX6dfBz4jaD8TvBlv4g0WUK+Al5asf3ltLjlGHp6HuK/Kqus+FvxC8TfDfxMmu+Gb3yZcBZ4HG6K4jzko69x79R2IruxmEVeN1uiIysfq7UV3b293bPbXUEU8Eg2vHIgZWHoQeDXjXwY/aQ8B/EC3htL67j8O66xCGyvJQEkY/88pDgMCeMHDe3evaq+fnTnTdpKzNk0zzPXfgF8HtauzdXvgPTFlPU2zSW4P1WJlH6VueDfhf8PfB7rL4b8I6VYTp92cQ75h/20fLfrXYUU3VqNWcnYLIKKo67rGlaFpkup61qNrp1lCMyT3MojRfxNfJ37QH7WdusNz4e+F7GSVvkl1qRCFUd/IU8k/7bDHXAPBqqOHnWdooHJI3f21fjdb+H9FuPh34YvA+s30ezUp4ZP+PSE9Y8jpIw7dlPuK+GKku7i4u7qW6up5J7iZy8ssjFmdickknkknvUdfR4ehGhDlRhJ3YUUUVuSeg/s3f8l58Ff9heD/0Kv1Ir8t/2bv8AkvPgr/sLwf8AoVfqRXh5r/Ej6G1PYhvv+PGf/rm38q/H1/vt9a/YK+/48Z/+ubfyr8fX++31rTKft/L9RVOgIrO6oilmY4AAySa/UP8AZw8C/wDCvfhDo2gzKovnj+135H/PeQAsPfaMLn/Zr4f/AGPfAa+OPjPp5vLdpdL0cf2hd8fKShHlofq+3juA1fpLSzStqqa9QprqFZ/iLWtK8O6Ldazrd/BYWFqhkmnmbaqgfzPoByTwKvSOkcbSSMERQWZicAAdTX5y/tW/Gi8+JniyXS9LuJIvCumylLWIHAuXGQZ29c/wg9B7k1w4XDOvO3QuUrI7b42/tb6/rFxcaT8OUbRtMwU/tGRQbqYdyoPEY9Ord8jt806zq2qazeNe6vqV5qFyx+aW5maRz+LEmqVFfRUqEKStFGDbZ0Pw18UXXgvx7ovim0LeZp12kzKpwXTo6/ipYfjX6u6NqVnrGkWeradOs9neQJPBKvR0dQyn8jX5A1+gH7BvjpvEnwqk8M3jg3vh2XyU55a3fLRn8DvX6KK4M0o3iqi6F03rY+ia/Oj9tbwG3g/4x3Wp2tv5ema+DfQMowolJxMv13fN9HFfovXiH7aPgNfGfwbvL+3QnUtAJ1C32jJdAMSp9NmW+qCvPwNb2VVX2ehpNXR8cfsk/wDJxXg//r6k/wDRMlfptX5k/sk/8nFeD/8Ar6k/9EyV+m1b5p/FXoTT2GyoskTxvyrqVP0NeI/8MqfBf/oAX3/gym/+Kr3CiuCFWcPhdi2kzw//AIZT+C//AEAL7/wZTf8AxVch8aP2cPhR4Z+FHibxBpGi3kN/YadLPbu1/K4V1HBILYNfT9efftI/8kG8a/8AYIn/APQa2pYmq5pOT37icVY/LeiiivpjnCiiigAoor7W/Yu8N+Arr4M3XiPWtF0NtWt764i+33kSF0AVSuGf7uN3UYrDEV1QhzNFwg5vlR88/Bn4LeJfiFrNmkySaNo8sqq97cRkFgf+eaHBc+/T3r7u8N+G/hv8CfBRa1hisYgMS3Ug33V4/oT1Y+wwB7CvINc+Kmi6DcRPpJGpXcThlEZxGpB7t3/Cs/QNA8cfG7xQdU1a4eHTY2KvdFMQwrn/AFcS9z/kmvncdj5VGox+4+tyfhl1YvE49+yox3b3fkl/XkmdX4j/AGlLo3DR+H/DsKwg/LLeyksw9dq4A/M1ymo/EL4sfEMrpWmQ3KQzttMWm25QNn+9J1A9csB610/xE8cfBP4GqmkW+hW/iHxHHgPAqpLNEcZ3SyOCI8/3VGfbHNeVeJ/2zPF1xA9v4Z8K6NowOQJZma4dfcD5VB+oIrKll2JrK7eh6D4jybBS/wBiwabW0pO/ztr+aPVl0rwZ8AfCA8ZeOni1LxHKCLKyQhj5nULGD3H8Uh4Hb3+SvjD8YfGnxP1N5tc1F4dPB/cabbsVt4hnjj+Nv9psn6dK5rxx4w8SeNtcfWvFGrXGpXrDaHlPCL2VVHCj2ArCr38FgIYaPdnx+ZZnicxrutiJXb/DyXZHoP7NupHSfjz4Luw23dq0NuT7Snyj+j19R/tg2nl+O9KvB0n00J+KyP8A0YV8a+Aro2PjnQL4HabfU7aUH02yqf6V9y/tmwDPhe5C8/6VGx/79Ef1rzc9jomfRcCVeTOKce6kv/JW/wBD52r3HV4f7W/YU161b5vsqSOPby7tZq8Or3/wRF9r/Y98dwHnZY6kwH+7b7h+orxcA7V4s/QfEGHNlKfaS/Jo+Cq9d+DP7QXjz4bzpbJeNrWi7hv069kLBR/0zfkxn6ZHqDXkVFfcTpxqLlkro/DU7H6LeFfj58FviZp8ema5eWmn3Eq5ay1uMIob/ZlPyZ9PmB9q1bj4G/DPW4Td6Q9xDFJyr2V75kf4bt386/NStvwn4u8UeE70XnhvX9S0qbjJtbhkDezAHDD2IIryq2UU56xf3npYPOMbgtKFVxXk9Pu2Pt/xN8K/HHw+hbW/APiS/u7e3zJJag4kCjk/Jysg9RjPsaoR6j4N+Puhf8Ih4/tYNN8TID/Z2pwqFbf/ALOe/XMZOD2wcY5H4DftbXa3kGhfFHZLBIwSPWYYwrRZ/wCeyKMEf7SjI7g9a9W+L3wksfFNsPGfgGa3N3OguDHbyDyrwHkSRsOAx6+h9j18ithq2DmpRPqcJm+EzqH1bNLKb+Gokk0+0rbr+vM+H/i38NPFHwy8SPo/iKzZUJJtbyMEwXKf3kb+ankd653wvIYvEWnuCR/pCA49CcH9K+ztO+KEFxpM3gf4xeGm1qzRhG7zxfv4yOhZWwSw7MCG+tcvrvwH+DusXH9teBPiQukmP98LC9IcEjnapco46Y53V6lLNqVam41NHY8vEcOZhlmKhKUHKKaalHVPXe6/U8+ooor5I/oQ+iv2Mrk48TWZPH+jSqP+/gP9K+ia+UP2W/E2i+G9c1uXXNTt7CCW0Ta0zY3MH6D1ODXpPiz9obwlprNDodrd6zKBxIB5MOfq3zf+O130akY01dn41xRkmNxmdVfq1JyT5dbafCuu34ns1c/4r8a+FfC8LSa5rdpasP8Allv3yn6IuWP5V8r+Mfjb468QGSKG/XSLVsgRWIKNj3f72foR9K82kkklkaSR2d2OSzHJJqZ4pfZR25d4eVZWljanL5R1f3vRfcz6yl+P3w/uneyk/tNYZVMZma2+QA8ZIznH4V2Hwu1KG70eS2jlWVYm3xupyGjbkEfjn8xXw3X0f+zDrq/Yre0aQEq72zgnkZ+ZD+fFa4as6l4s5eLeFcNleGhiMLfezu777M+hKKKK2Pz8KKKKACiuG+IPxU8JeDFkhvb37XqC9LK1w8mf9rsv4nPsa8G8YftBeL9UlaPQ47fRbX+HYolmP1ZuPyArKdaENz6LK+FsyzJKdOHLHvLRfLq/kj6yor4Uf4iePHuftDeMNb35zgXrhf8AvkHH6V6T8P8A9oXWdMX7L4stTq8AxtuIsJOv1H3W/Q+9ZxxMW9T2MZwBmNCnz0pKb7LR/K+h9RUV4Tq37SmgR25/snw/qc8+OBcskSg/VSxryXxR8ZvH+uXLSLrMmlw5+WGwzEFH+994/iaqWIgvM5cDwRmmJf7yKpr+8/0V3+R9Baze3WheM724tSAzMSQwyGDAHn8a5+7uJbq5kuJ2LySMWYnua4LwD8QrrxFMmneILoS6kqbYbhuGnUdm9WHr3A9ue4r0aM41IKSPmc0y2vluJlh6y1X3Nd0c98U9QGmfCfxjdltp/seWEH3kKxj9Xr4Kr7B/ao1FrL4RXVsrFRf3UFuw9QG83+cYr4+r2cDG0G/M81hRRRXaSFOikeKRZI2ZHQhlZTggjoRTataPbJe6vZ2cjMqTzpExXqAzAHH50AdF/wALM+In/Q8+I/8AwZS//FUf8LM+In/Q8+I//BlL/wDFV9f/APDF3w//AOho8T/99wf/ABul/wCGLfh//wBDR4n/AO+4P/jded9dw39I05JHwzfXVzfXs17e3EtxczyNJNLKxZ5HY5LEnkknvUNfTX7SP7McHw+8GJ4p8IX+qatbWrkalHdbGeKM42yLsVflB4br1B6A18y12Ua0KseaGxDTQV0OkeOvGmkafHp+leK9bsbOLPlwQXsiImTk4UHA5Nc9RWjSe4HWf8LM+In/AEPPiP8A8GUv/wAVVfUfH/jjUrGax1Dxfrt3azqUlhmvpHR19CCcEVT8D6VDr3jTQ9DuZJIoNR1G3tJHjxuVZJFQkZ4zg19qf8MW/D//AKGjxP8A99wf/G65q1ajQa5l+A0mz4Tor7s/4Yt+H/8A0NHif/vuD/43XzX+1D8MdH+FPjuz0DRb+/vbeewS6Z7soXDF3XA2qBj5RRSxlKrLli9QcWjyeu68G/F/4meEESLQPGWqW8EYwkEjiaID0CSBlH5VwtFdEoxkrSVxH0FZfte/Fu3hEc39gXbAcyS2JDH3+RwP0rP1/wDas+MWqRGK31jT9KU9TZWKbj+Mm4j8MV4bRWSwtFO/Kh8z7m14q8WeJvFVyLjxJr2o6tIDlTdXDSBfoCcD8Kxa+iP2Yf2dbP4qeFL/AMSa9q9/plolyLezFsikylRmRjuB4BKgY7g165/wxX4M/wChw1//AL9w/wDxNZTxlCk+RvYai2fDdFe/ftRfs+w/CfR9K1zQ9SvtU0y5ma3unuVUNDLjKfdA4YBvxHvXgNdFKrGrHmjsS1YKK9o/ZX+F/g34ra5quheIdY1XTtQt4FubRbR4wJowcPnep5BK9OxPpX0J/wAMW/D/AP6GjxP/AN9wf/G6xq4ylSlyy3Gotnw1p95d6dfQ31hczWt1A4eKaJyrow6EEcg10v8Awsz4if8AQ8+I/wDwZS//ABVfYH/DFvw//wCho8T/APfcH/xuvlb9oX4by/C34lXfhtZJ7jT2jS4sLibG6aFh1OABkMGU8D7vvSpYmjXlyrcHFox2+JfxDZSreOPERBGCDqMv/wAVXKUUV1KKWyEa3h7xN4i8O+f/AGBrmo6X5+3zvsly8Xmbc43bSM4yfzNa3/CzPiJ/0PPiP/wZS/8AxVcnRScIvdAdPd/ETx7d2strdeM/EE0EyGOWN9QlKupGCCCeQRXMV71+yp8B7D4t2utapr2o6hYabYulvC1nsDSTEbmBLKRgLt7fxCvcv+GLfh//ANDR4n/77g/+N1yzxdCjJxe5Si2fCdFfdn/DFvw//wCho8T/APfcH/xuvlnxn4c+H+gfHGbwqupazN4Ws71bO7vvMj+0Aj5ZHX5NuFbPGOQp554uli6dVtQ6CcWjzmtPw/4h17w9PLPoOs3+lyyqEke0uGiLrnOCVIyK+1oP2M/h3PCk0PivxLJHIoZGWSAhgRkEfu6f/wAMW/D/AP6GjxP/AN9wf/G6xeYUHo/yHyM+P/8AhZnxE/6HnxH/AODKX/4qmy/Ej4gyxNFL428QujqVZW1GUhgeoI3V7v8AtHfsxaX8Pfh4/ivwrqmr6l9jmUX0V35bbYW43rsUdGIz14Oe1fL1b0ZUqseaCE00WdK1C+0rUItQ0y8nsruE5ingkKOhxjIYcjgmuj/4WZ8RP+h58R/+DKX/AOKrk6K2cU90I6z/AIWZ8RP+h58R/wDgyl/+Ko/4WZ8RP+h58R/+DKX/AOKrJ8G+HtS8WeKtN8N6RGJL7UbhIIQegLH7xPYAZJPoDX2nD+xb4DEKed4p8StJtG8o0AUnvgGPgVz1q1Ci0pr8BpNnyF/wsz4if9Dz4j/8GUv/AMVUGofEDxzqNjNY3/jDXbq1nQpLDNfyMjqeoIJwRX2P/wAMW/D/AP6GjxP/AN9wf/G680/aN+AHw3+FHw/fWk8Sa/c6rcSiDTrWaSHbK/ViQIwdqrknHsO9ZQxeHnJRitfQbi0fL1FFFd5AUUUUAFemfCuU/wBgTISGC3J+X/gK815nXoPwodTZX0f8SyIx+hBx/I15ecq+El8vzPsOBZ8udU491Jf+St/oepeE28BwFZNej1OS4Q/NGQDCT/wHk/jXZ/FH45+J7zw/F4W+GdjBoNisCwyalKwWYjGCIkUERj/a5bngKa8fnBEzg9Qx/nV2A5hQ+1fMQxUqVmoo/QqnDOFzOs3iJzflzafLQ4+LwKs0j3GpapPPcSsXkZRyWJySScknPell+H9gyERX1wjdiyhh+XFdlRVvNcW3fn/I9KPBmSxhyewX3u/33PK7jwXrscxSOCOZc8OsgAP54Nael+Abh/m1K6SEdki+Yn6k8D9a9Boreed4mUbKy+R59Dw+ymlU55c0l2b0/BJ/icvB4I0u3uIJ4Z7sSROr8spBIOfSvoP46/EvRviBoOhrYW11a3lpJI1xFMoIG5V+6w6jIPp9K8korhq4ytWVqkrns0OGMsw2IhiaFPllHs32tqvmFeu+BfHvhzSPgZ4m8H30lz/aWp295FCqQkpmWDYuW7c15FRWVOo6cuaJ25rlVDNMP9Xr35b308jym58Ha9Dki1WUAZ/dyA/zxVRfDmuMwUaXc5JxyuB+Zr2GivZjn1dLWK/E+Mq+G+AlK8Kskvk/0R5faeCNbmI81YLcd98mcf8AfOa3bT4f2agfar+eU9xGoQfrmuzornq5zip7O3oenhOBMnw+soOb/vP9FZHKyeBNGZMLJdq3rvB/pXpPwV8d+MvhVMLTTNQTWtAdsyaXfMUEfPLRSDOxuv8ADg9x3GBRWH9o4hq0pXXmdWI4Nyeurex5X3Ta/wCB+B9O698YfhH4h05Jdc8P3V9Ns/1MtijSIf7ofdj8jXhfjPVfBt9eO/hrwtdaVHn5fMvzID7lSDj6bjXLUVyzque51ZZw9hstf7mU7dnJ2+5WX4BRRRWZ7wUUUUAFFS2lvcXdwlvawSzzOcJHGhZmPsB1r1HwX8CPGmvKtxqEcWh2p6Ndcyke0Y5/76IqowlLZHDjcywmBhz4ioorz/Rbv5HlNafhjxRqnhLWYdU0x1zkeZE4ykgU5Gfz619QaL+zz4HtLRU1GXUdRuMfPI03lrn/AGVUcD6k14n+0T8M4vAV/aXWlyyzaRekiLzTl4pAOUJ4yMHIP19MnZUp0/ePmHxLlWcc2Cjd37rR2/q/Q9c8OftH+Gbq3Ua5pV/p8/cwATRn3zkMPpg/Wt//AIX18Odm7+0L3Pp9jfNfHNs26FfbipKPrM0Q+BcprJTjzRv0T0/FM+qdc/aN8JWsDf2Tpmp6hPj5Q6rDGfqxJP8A47XlPjj45+MvEULWtnJHolo33ltCfMYehkPP5YryyiplXnLqengOEcqwUlONPmkustfw2/AV2Z3LuxZmOSSckmkop8EMtxMkMETyyucKiKWZj6ADrWJ9JokMorsbH4X/ABAvYBNB4U1HYRkF0CEj6MQa5/XtD1jQbv7LrOmXVhMRkLPGVyPUZ6/hTcWt0c1LG4atPkp1It9k02Z1FFbPhfwt4h8T3Jt9B0m6vmBAYxr8i/7zHgfiaEmzarVhSi51JJJdXojEkeSILNDI0csTB0dTggjuDXXad8V/EdtarDPDZ3bKMCSRCGP1wcGuku/gL8Q4tJlu2srJ2VCTbJchpT9AOCfbNePSo8UjRyKUdCVZSMEEdRXRTlUpLTQ+Tx0cszed041LdtbfcVfjl4z1rxJpVpb6hLGIFuN6QxJtUEKRn1PX1rySux+JcmfsEfHHmN787f8ACuOr7DLL/VouW7/zPx7iKFKnmNSnRilFWVl6L9QooorvPECtHwv/AMjNpf8A1+Q/+his6tHwv/yM2l/9fkP/AKGKT2A/XiiiivkDqIb+0tr+ynsryCO4tp42jmikXKujDBUjuCK/NH9pv4U3Pws+IMtpBGzaDqBafSpiScJnmJj/AHkJx7jae9fppXCfHT4cab8UPh9eeHLzZFdY86wuiuTbzgHa3rg9CO4JrrweJ9hPXZ7kzjdH5Y0VoeI9G1Lw9r17oer2r2t/ZTNDPE4wVZTj8u4PcYNZ9fSp3Oc6j4Rf8lY8If8AYdsv/R6V+sNfk98Iv+SseEP+w7Zf+j0r9Ya8XNfiibUwr4J/4KG/8li0v/sCx/8Ao2Svvavgn/gob/yWLS/+wLH/AOjZKwy3+OOpsfNlFFFfQmAVb0XTb3WNXs9J023e4vb2dLe3iXq8jsFUD6kiqlfSH7BHgP8A4SH4l3Hi68jzY+H490WRw9zICE/75Xc3121lWqKlTc30Gldn2t8MfCtn4I8A6N4VsURY9PtVjdlH+sk6yP8AVnLH8a6OiivlW3J3Z0nIfGXwZb/ED4aa14Vmwr3duTbSEf6udfmjb/voDPtmvyrvrWeyvZ7O6jaKeCRopUbqrKcEH8RX7B1+e37c/gP/AIRX4ttr9na+VpniKM3KlR8ouFwJh9SSr/8AAzXqZXWtJ031M6i6nlXwg8YzeAfiToniuFXdLG5DTxocGSFvlkUe5Un8a/VfTry21DT7e/s5VmtrmJZYpF6MjDIP5Gvx9r9Bv2FPHjeKfhOfD17cCTUPDsgt+T8xt2yYj+GGT6KK2zSjeKqLoKm+h9B18z/t/wDgUa38O7LxnaITeaFLsnwPvW0pAOf919p+jNX0xWf4l0ex8Q+HtR0LUoRLZ6hbSW06HujqVP489a8mhVdKop9jRq6PyGorY8b+H73wp4w1bw3qEbJc6ddyW77hjcFbAYexGCD3BFY9fVJpq6OcKWNHkkWONWd2IVVUZJJ6AUlezfsc+BT41+NOnSXEYbTtF/4mN1kcMUP7tPxcqfopqak1Tg5PoCVz7m/Z/wDBK/D/AOEuh+HHgSK8SATX2OrXEnzPk98E7c+iiu9oor5ScnKTk+p0o4T4+eN0+Hvwo1vxIsqJeRwmGxDfxXD/ACpgd8E7iPRTX5aTyyzzyTzSNJLIxd3Y5LMTkkn1r6j/AOCg3jxdU8X6b4DspN1vpCfarzB4NxIPlX/gKf8AoZr5Zr38uo+zpcz3ZhN3Z98/sLfE/wD4SrwI/gvVLh31fQUAgLnJltDwmD3KH5T7bK+kK/KL4Q+N9Q+HnxC0rxVp7OfssuLiJTxNC3EiH1yCcehAPav1N8Oaxp/iHQLHXNJuBcWF9Ak8Eg/iRhkcdj6jtXnZhh/Z1OZbM0hK6JtX0+01bSbvS7+FZrS8geCeNujo6lWH4gmvyu+MXgm8+HnxG1fwpdlnW0mJt5SMebA3Mb/ipGffIr9W6+Yv2+fhu2veC7bx5plurX+hjy73aPmktWPX32Mc+wZj2oy6v7OpyvZhNXR8J0UVs+CPDmoeLvF2l+GtLjL3mo3CwR8ZC5PLH2AyT7A177aSuzE+qP8Agn18N98t/wDEvVLU4TdZ6SXHf/lrKv8A6AD7uK+yKxvA/hvTfB/hHTPDOkoVs9Ot1gjLfebA5Y+5OSfc1s18viazrVHI6IqyEZgqlmIAAySegFfmp+1d8TW+JXxQuJrOZX0PSt1npu0/K6g/PL9XP/joWvqz9tv4nf8ACFfDg+G9NmC6z4hVoAQ2Ghtukj/jnYPqT2r89q9LLMPZe1fyM6kugUUUV65kFFFFABXe/CQMY9VwrEAw5IHA+/XBV9T/APBO62tb7xR4ws722hubeTTod8UyB1bEh6g8d64cyhz4Wcf63PWyPMf7Nx9PFct+W+m26a/U8/uf+PiT/fP86t22fs6fj/M19BeJvhv4On16/ZdJEA+0yYWGVkUDceAoOB+Fdp8NvhH8P5NJF5daCt1MkzKpmnkZcDB+7uwevcV8pPBzSvc/SMPx3l9OXM4S9LL/ADPk5VZjhVJPsKe0MyjLRSAepU19+6boGhaagj0/RdOtFHQQ2yJ/IVdmt7eaMxzQRSIequgI/I1H1TzFLxIjze7h9P8AF/wD88afFHJM4jijeRz0VRkmvszxF8F/h/rWovfzaQ1pK/Li0lMSMfXaOB+AFdH4P8FeGPCdt5OhaRb2xP3pSN8r/V2yx+mcVKwsr6s7K3iJglSUqdKTn2dkvv1/I+Eri3uLd9lxBLC3o6FT+tRV+get6LpGt2jWur6baX0LAgrPEGx9M9D7ivObv4AfDyecyR2+oWyk58uO7JUf99ZP60SwsujDB+ImDmv9opuL8veX6fkfIVFfZmkfBH4c6dIsh0Rrx1OQbq4dx/3zkKfxFdDdfD/wPc2xt5fCOieWRj5LJEYfRlAI/A0LCy7lVfETAxlaFOTXyX6v9D4Sor671b9n/wCH94Wa1h1DTif+eFyWA/B91ctf/sz2LSE2Hiy4hTss1mshH4hl/lUPDTR6FDjrKKnxScfWL/S5820V9FW37MoEg+0eMSyZ5Een4P5mQ112ifs++ArEq16uoamw6ie42KfwTH86Fh5sdfjnJ6SvGbl6Rf62PkhVZjtVSx9AM06SOSP/AFkbp/vLivvvRfDfh/RYlj0nRdPslUceTbqp/E4yT7mrGq2+ltavLqVraywoMsZogwA/EVqsI+54UvEinz+7h3b/ABa/l+p+fNFfdt18P/A1y++bwjojN6iyjX+QqxZeC/B9iwe08LaLAw6MljGCPxxU/VX3Nn4jYa2lGV/VHwVRUl0wkuZXHAZyR+dR1yn6Mtjofh/4Q1Xxtr40XR2t0n8ppmadyqKgIBPAJ7jtXu/hb9m7SoGjm8R65cXrDBaC1TykPsWOSR9MH6VxX7Iy5+J90393S5f/AEZHX1hXZQpRlHmaPy3jLiLMMHjXhcPPljZPRa6+f+RieGPCXhrwzFs0LRrSxJG0uiZdh7ucsfxNbdFFdaSWx+aVa1StJzqSbb6vVhXnX7RPhf8A4Sn4Z3dvFj7XayJcWxP94Hbj8QxFei1meLI/M8N36/8ATEn8uf6U7KWjKw+Inh6satN6xd0fn79lubKeazvIJIJo2wyOuCDTq+rvDujaJrOuRWetaXZ30MyNGRNEGI4yMHqDx1FdGPgr8MxL5n/CMrn0+1z4/LfXLWwcoy0Z+oZf4hYWNFRxFKSku1mvxaPi8Ak4AJPoK67wr8NPG3iULJpugXQt26XE48qMj1BbGfwzX2Rovg/wroqqNL8O6ZalejpbLv8AxbGT+dblTHC/zM58Z4jSathaNvOT/Rf5nz34Q/Zut0Ec/irWmlbq1tYjC/QuwyfwA+tezeFvBvhfwuuNC0S0s3xtMqrukI93bLH863qK6I0ox2R8TmOfZhmP8eq2uy0X3L9QrP1/Q9I1+xNjrWnW1/bk52TIGwfUdwfcVoUVoeTCcqclKDs11R5zH8Efhol39oHh8nnIja7mKZ+m6u80nTdP0mxjsdMsoLO1j+7FCgVR+Aq1RUqMVsjqxOYYvFJKvVlJLu2/zCvkL9oX4baha+Or7UtDsWnt7t/OkiiGWVm5JA7gnPTvmvr2uH+KViSlrqKjpmJ/5j+tWqcanuyNMtzOtltb21L0aezR+dHxf0fUtIvdOGpWktq80LMiSDBKhuuK4Wvov9s60GfDV+q8/wCkQsf+/ZUf+hV86V9LgoqNCMV0ODHYuWLxE68lZydwooorqOQK0fC//IzaX/1+Q/8AoYrOrR8L/wDIzaX/ANfkP/oYpPYD9eKKKK+QOoKK5DX/AB7pOhfEnQvBepusEuu2s0ljMxwrSxkZjPoSGyPcY6kV19U4tWv1A+Wv25/g+df0Y/Efw/as+qadFt1OKMZM9uo4kx/eQdf9n/dr4br9h5Y45YnilRXjdSrKwyGB6givzj/a2+ET/DPx0b7S7fb4a1d2lsSuSLd+rwH6Zyvqv0Nexl2JuvZS+RlOPU88+EX/ACVjwh/2HbL/ANHpX6w1+T3wi/5Kx4Q/7Dtl/wCj0r9YazzX4ojphXwT/wAFDf8AksWl/wDYFj/9GyV97V8E/wDBQ3/ksWl/9gWP/wBGyVhlv8cdTY+bKKKK+hMAr9Of2XvAY+H3wd0jS7i1Nvqd2v27UQww/nSAHa3uqhVx/s18Qfsm+Az49+Mul21xHu03TD/aF8SMgpGRtT/gT7R9M+lfpfXj5pW2pr1Naa6hRRXkFl8ZLKf9pi7+FrPEltHpwEMnd70fvHTPp5Z/NT6ivKhTlO9umpo3Y9frx/8Aa88B/wDCdfBnUUto92paR/xMbPjJYoDvT/gSbvxAr2CkZVZSrKCpGCCOCKKc3TkpLoDV0fjvXrf7JXjxPAXxm0y5vJWj0zU/+JdeHPCrIRsc+yuFJ9s1m/tL+BP+Fe/GDWNFt7YwabPJ9s04Y+XyJCSFHsp3J/wGvNlZlYMpIIOQR2r6h8tan5NHPsz9iaK8y/Zi8dN8Qfg7o+sXEok1G2X7FfkHkzRgDcfdl2t/wKvTa+WnBwk4vodCdz4h/wCChfgZ7HxZpXj61jzb6nELO8IH3Z4x8hP+8nH/AGzr5Ur9Sf2hvA8fxB+Emt+H/L3Xnkm5sSBytxH8yY+uCp9mNflsysrFWBBBwQe1e/l1bnpcr3RjNWYV+g37CfgVPDPwjHiK6tymo+IpftBZhz9mXIiH0OWf33j2r4g+FPhK78dfEPRfCtmpLX90qSsP+WcQ+aR/wQMfwr9WtNs7fTtOttPs4litraJIYUUYCooAUD6ACsc0rWiqa6jprW5YrI8Z6/ZeFvCeqeI9RdUtdOtXuJMnGdoyFHuTgD3IrXr5R/4KFePFsfDWl/D6zmP2jUXF7fBT92FD+7U/7zjP/APevKw9J1aiiaydkfHHi7XtQ8UeJ9S8RapJ5l7qNy9xM3bcxzgegHQD0ArLoor6lKysjmCvsr9gD4oeZBc/DHWLsl4911o+8/w9ZYQfY/OB7v6V8a1qeE9e1Lwv4l0/xDo85gv9PnWeB+o3Kc4I7g9CO4JrHEUVWpuJUXZn661W1Sxs9U0y603ULdLi0uomhnicZV0YYYH6g1hfC7xlpvj7wJpfirS3Uw3sIMiA8wyjh4z7qwI/I966avl2nF2e50H5U/GvwNd/Dr4k6t4XuEk8mCXfZyuP9dbtzG2e/HB9wR2r6V/4J8/DgpFf/EzUoly+6x0sMOQB/rZB+iD6PXof7XvwXuvibZ6Fqmgoo1qzuktZScANayOAzH/rmfm+hb2r2jwd4f07wr4W03w5pMKxWWn26QRKBjIUcsfcnJJ7kk16lfG8+HUVu9/68zNQtI1qratf2mlaXd6nfzLBaWkLzzyN0REUsxP0ANWa+T/2/fid/Z+i23w10qYi61ALc6mytjZCD8kf/AiMn2UetcFCi61RQRcnZHy58cPH138SfiTqfii4DRwSv5VlCxz5NuuQi/XqT7sa4miivqIxUUorY5woooqhBRRRQAV9W/8ABOBc+MvFj+mnQj85D/hXylX13/wTag3ap43uscRwWUef95pj/wCy1yY5/wCzy/rqXDc9l1Zt2q3bes7n/wAeNei/DddvhpT/AHpXP9P6V5pcP5lxJJ/ecn8zXqngaPyvC1kMcsGY/ixNeJW+EuO5t0UUVymgUUUUAFFFFABRRRQAUUUUAFFFFABXP+N5SbK109et5cpG3+6Dk/0roK5DUpm1H4g2VmvMVkpdvZsZP/soq4LW4mdfUN9J5VjPL/cjZvyFTVmeLZvs/hXVp+nl2UzfkhrNmtKPPOMe7PgBuppKKK8g/p09q/ZAj3fEDUpP7umsPzkT/CvqmvmT9jiHd4m12f8AuWca/m//ANjX03Xo4b+Gfh3HMr5xNdlH8gooorc+PCqeuru0W9X1gf8AkauVW1b/AJBV3/1wf/0E01uB5J4cm+z69YzE4AnTP0Jwa9krw1GKurDgg5Fe4RN5kSP/AHlBreutiIDqKKK5ywooooAKKKKACiiigArO8S2I1LRLm1/jKbk/3hyK0aKadmB8Sfte6e9x8PLO+VCTZ6gu/wD2VdWXP57R+NfKNfoB+074cE/gvxRp6R5SW0a7hGO6HzBj/gSV+f8AX0eBnzUznktQooorsJCtHwv/AMjNpf8A1+Q/+his6tHwv/yM2l/9fkP/AKGKT2A/XiiiivkDqPjH/gordXNj4t8DXtnPJBcwQXEkUsbYZHWSMhgexBr3f9mH4r2/xT+H0d1cOq69p2231SLAGXx8sqgfwuAT7EMO1eBf8FIv+Rh8Gf8AXpdf+hx14H8DviNqXww+IFn4ksd8ttnyr61DYFxAT8y/UdQexAr2o4b2+EjbdbGXNaR+qFcp8WfAuk/EbwJqHhbVlUJcpmCfYGa3mH3JF9wfzBI71t+Gta03xFoFjrmj3SXVhfQrNBKpyCrDP4EdCOxBFaFeOm4Sut0a7n5ceG/DOreDf2hNB8M63AYb6w8R2ccgxww89Crr6qwIIPoa/UevGfj/APCOPxh4n8J+ONHhA1zQ9VtHnAwPtFos6swP+0nLD23DnivZq68XiFXUJdepEVa4V8E/8FDf+SxaX/2BY/8A0bJX3tXwT/wUN/5LFpf/AGBY/wD0bJVZb/HCpsfNlFFdV8I/B9149+I2i+FbXI+23Kid/wDnnCPmkf8ABQfqcCvoJSUU2zE+2P2EfAa+GfhS3ia8tjHqXiKQTBnGCLZMiID2OWf3DD0FfQ9QadZ2+n6fbWFnGsVtbRLDCijhUUAKB9ABU9fKVqjqzc31OhKyML4g+JbLwd4J1jxPqEiJb6daPOdxxvYD5EHuzbVHuRX5a6d4y1qz+IsXjr7QZdXTUv7RaRj9+QvvbPsckfQ19a/8FDfHS2nh/SPh/Zyfvr9/t19g/diQ4jU/7z5P/AB618UV7OW0bU3J9fyMqj1P118I65ZeJvC+meIdOYm01G1juYs9QGUHB9x0P0rUr5f/AOCfXjltW8C6j4JvbkPc6LL51ojH5vs0hJIHqFfP03gelfUFeRXpOlUcDVO6Pmj9vzwG2vfDu08ZWUYN3oEmLjA5a2kIB/75bafoWr4Nr9e9f0mw13Q77RdUgE9jfQPb3EZ/iRwQR+Rr8o/iL4YvPBnjnWPC98rCbTrp4csMb0zlH+jKVP4162WVuaDpvoZVFrc9z/YG8eJ4f+JNz4Rvp2Sz8QRgQAn5VuYwSv03LuHudor73r8gtD1O90XWrLWNOmMN5ZTpcQOP4XUgg/mK/Vz4a+KbXxr4D0bxVZgLFqNqkxQHOx+jpn/ZYMPwrnzOjyzVRdSqb6HQ1+bP7YfgdvBXxr1NoLcRabrJ/tG02jC/OT5ij0w+7jsCK/Savn/9uL4eXHjL4YwaxpVu8+raJcB44o13PNFIQjoB652N/wABPrWGArezqq+z0HNXR5r/AME7/AqyXGtfEK8jJ8r/AIl1hkcZIDSt9cbFH1avsquS+Dng+DwH8NND8LQoivZ2y/aCv8czfNI2e+WJ/SutrLFVfa1XIcVZDLiaK3t5LieRY4okLu7HAVQMkk/Svyv+Ofje4+IXxR1rxNK2YJpzHZp2S3T5Yx/3yAT7k19tftvePF8JfB+fRbacpqfiFjZxqpwRBjMzfTbhf+B1+d9elldGydR9SKj6BRRRXrGQUUUUAfTf7B3xP/4R3xhL4C1a6VNM1p91mZGwIrsDAUH/AGwMY/vBfWvu6vx7tLie0u4bq2laKeF1kjkU4KMDkEe4Ir9Pv2dPiND8TfhhYa8zRjUov9G1KJD9ydQMnHYMCGH1x2rxMyw9n7RddzanLoejUUUV5RoYXxA8U6b4K8Gap4p1diLTTrdpmVcbpD/Ci5/iZsKPc1+VvjvxNqXjHxfqfibV5TJeahO0z5OQo6Kg9lUBR7AV9Ift9fE/+1fEFv8ADjSLljZ6Ywn1MqflkuCPljPqEU5+req18q17+XYf2cOd7v8AIxnK7CiiivRMwooooAKKKKACvtT/AIJ0Wvk+DfGmqYwJbuCLP/XON2/9qV8V193/ALCNv9j/AGfdbvcY8/Url8+u2GNf6Vw5g/3DXoXDc6c9a9m0aNbTQ7VHIURwLuJ7YHNeSaPa/bdVtbXtLKqt9M8/pXonxAv/ALLo4somxNdt5agf3e/9B+NeNV1aiXHudDbyxzwRzxNujkUOpx1BGRT6is4hBaQwjpHGq/kMVLXMaBRRRQAUUUUAFFFFABRRRQAUUUUAQajdR2VjNdzEBIkLH39q4z4brJd6rqOqTZLMNpY9yxyf5CpPibqm2KLSojy2JJfp/CP6/gK1/AFr9l8NQsVw07GU/jwP0ArVLlhfuTuzfrl/i1dCz+GXiS4JxjTplH1ZSo/UiuorzX9pm9+yfB7VUDbWuZIIR+Mqsf0U1hN2i2enlFH22Po0+8o/mj42oooryT+kT6N/YztGEHiW+YfKzW8Sn3AkJ/mtfQ1eO/sj2Yt/hlc3JX5rnUpWz6qERR+oNexV6dBWpo/n/iyt7XOK8uzt9yS/QKKKK1PnQqprTbdHvG/6YP8A+gmrdZvimTyvDt+//TFh+J4/rTjugZ49XtWlNv0y1b1hQ/oK8Vr2jRf+QPZf9cE/9BFdFfZEQLdFFFcxYUUUUAFFFFABRRRQAUUUUAcl8T9JTUNCMzRh/JBWRT/FG3DD+X61+W3izSX0LxPqejPkmzupIQT1IViAfxGDX65XUKXNtLbyDKSIVb6EV+bP7W3hlvD/AMWbi4A+TUYllPHAkT92wH/fIb/gVetldTVwMqi6nkFFFFe0ZBWj4X/5GbS/+vyH/wBDFZ1aPhf/AJGbS/8Ar8h/9DFJ7AfrxRRRXyB1HxX/AMFIv+Rh8Gf9el1/6HHXyVX1r/wUi/5GHwZ/16XX/ocdfJVfS4H/AHeP9dTCfxH1H+wz8YB4f1sfDnxBdKmlajKW02WQ4EFweseeyv2/2v8Aer7mr8eIpHikWSN2R0IZWU4II6EGv0a/ZG+Lq/ErwKLDVbjd4l0hFivd2M3CdEnH16N/tD3FcGY4az9rH5lU5dD22iiivJNQr4J/4KG/8li0v/sCx/8Ao2Svvavgn/gob/yWLS/+wLH/AOjZK78t/jkVNj5sr7L/AOCePgNEtNY+Il9bt5shOn6czDgIMNM49cnYuf8AZYd6+QdC0u+1zWrLR9NhM97ezpbwRj+J3IAH5mv1c+G/he08F+BNG8LWW0xadarCWUYDv1d/+BMWP4135lW5KfIt2RTWp0FFFFeCbHzj4w/Zpl+I3xO1Xxl4/wDFMq21xJstNP0xADFAnEamVwRnAyQF6knNdJpP7LnwZsUCyeG575v71zfSk/8AjrAfpXpPjzxt4W8C6OdW8VazbabbZwnmNl5G/uoo+Zj7AV8weP8A9tGKK5ltvA3hUXEa5CXeqOVDe4iQ5x9WB9hXfTeKrK0G7fciHyrc+hPBHwf+HXgnXRrnhbw3Hpl/5TQmWO4lOUbGVIZiCOB27Cu8r839b/ai+M+pXDyReJoNOjY5ENpYwhV9gXVm/M19m/stfEK4+I/wh0/VtSmWbV7R2stQcAAvKmMOQOhZSrHtknFTicLWpx56juEZJ6I9Tr4x/wCCh3gNor/SPiJZQjyplGn6gQOQ4yYnP1G5c/7Kivs6uT+MHg208ffDfWvCt0ozeWzfZ3/55zr80bfgwH1GRWWFreyqqQ5K6Pyir7K/4J4ePFe21j4d31w29CdQ05WPG04WVF/Ha2Pdj618d6haXFhf3FjdxNDcW8rRSxsMFHU4IP0INdH8JfGF14D+Iui+KrUFvsNyrTRg48yI/LIn4qSPrX0GJpe2pOJjF2Z+sFBAI5Gar6beW+o6dbahZyCW2uYUmhcdGRgCp/IirFfLnQFFFed/tG+O4/h78I9Z11ZhHfyR/ZdPAPzNcSZCkf7oy/0U1UIuclFdQbPiL9sfx6/jb4y39vbyq2maHnT7Tachip/ev9S+R9FWvF6VmZmLMxZickk8k0lfV04KnBRXQ5m7hRRRViCiiigAr6z/AOCb803/AAk3i+38x/JNnbuUz8u4Owzj1wTXyZX1f/wTg/5G7xd/14Qf+jGrkx38CRUNz7aooor5o6D8i/GFzcXni3WLq6mknnmvpnkkkbLOxc5JPc1lVf8AEv8AyMWp/wDX3L/6GaoV9fHZHKFFFFMAooooAKKKKACv0I/ZbtW0n9kvTZnXY961zKR3Ie4ZAfxUA1+e9fpnoFiuh/ADwhpKrsZNNs1cer+UGY/i2TXnZi/djHzLh1Lnw1svtGttdN922jJH+8eB+masSXH/AAkPj2BVOba3f5fdU5J/E1jabrP9n6DdWNujC4uX+eX+6mOg9+v510vwv0/bDcanIvLnyoz7Dk/rj8q8qel5MtdjtqKKK5TQKoaPqA1EXUkeDFFcNFGw/iAAyfzJqt4w1L+zdCnlU/vZB5cf1Pf8Bk1W+HibfDEJ7s7sfz/+tV8vu3FfU6GiiioGFFFFABRRRQAVBqF1FY2Ut3OcRxKWPv7VPXBfEvV98qaTC/yph5sdz2H9fyqoR5nYTdkctczT6trBlkJMtzKAB6ZOAK9itolgt44IxhI0CqPYDFeXeArVbnxNb7lysQMp+oHH6kV6rWtZ6pEwCvEv2wL0Q+BdMsd3zXGoBseyI2f1YV7bXzJ+2NqfneJND0hTxbWrzt9ZGA/lH+tcVd2ps+q4Ow7rZxR7K7+5P9bHg9FFKis7qijLMcAe9eafvR9o/s72LWPwg0RWXa0yPOR7M7EfpivQazfClguleF9K0xBhbSzhhH/AUA/pWlXrQVopH81ZjiPrGLq1v5pN/ewoorK8T+JPD/hjTm1DxFrVhpVqP+Wt1OsYJ9Bk8n2HNWk27I4zVrnPiLceT4akj7zSKn65/pXHW37Q/wAG7i/WzTxxYq7NtDvHIkef98rgfXNa3xM1CG4Wwt7eVZUZPP3Icqyt90gjr3rWNKcZLmViW1Y4qvatKXZplqvpCg/QV4sOor3CFdsKKOygVVfoKA6iiiucsKKKKACiiigANIjK6B1IZWGQR3FLWR4Xmb7PdWTtlrS5kiGeuzOV/Q/pTtoBr0UUUgCvjv8A4KBeGx9isdfjX5obkBsD+CVSDn/gcY/76r7Erwn9tLSf7R+FGosq5aK1aUcf882V/wCQNdWDny1okzWh+dlFFFfTHOFaPhf/AJGbS/8Ar8h/9DFZ1XvDsscPiDTppnVI47qJnZjgKA4JJpPYD9e6K4H/AIXR8J/+iheHP/A1P8aP+F0fCf8A6KF4c/8AA1P8a+U9lU/lZ03R80/8FIv+Rh8Gf9el1/6HHXyVX0z+3p4w8LeLtb8KS+GNf0/WI7a2uVna0mEgjLMmAcdM4P5V8zV9Fgk1QimYT3Cuq+FHjjVvh3460/xTpDEyWz4mg3lVuIjw8bexH5HB7VytFdMoqSsxH63eBfFGk+MvCen+JtEnE1jfQiRDkZQ90b0YHII9RW3X5+fsZfGaLwB4kk8L+JL1IPDOqPv86U/LZ3GMB89lYAK30U8YNfYv/C6PhP8A9FC8Of8Agan+NfN4jCTpTcUro3jJNHfV8E/8FDf+SxaX/wBgWP8A9GyV9cf8Lo+E/wD0ULw5/wCBqf418Yftx+J/D3iv4p6dqHhvWbLVrRNJjiea1lEiq4kkJUkd8EfnW+X05RrXaJm9DY/YF8BJ4g+I914wvoWaz8Px/wCj5HytdSAhfrtXcfqVNfetfOv7M3i74UfDz4P6Rot1468OQ6lOv2zUV+2JkTyAEqfdQFT/AIDXpf8Awur4Tf8ARQvDv/gYtZ4x1KtVuzsONkjv68i/aR+Nmk/CbQViiWO+8R3qE2NkT8qjp5smOQgPbqxGB3Iu+J/j38LdI8O3+p23jLRtSntoHkitLe6VpJ3A+VFA7k4FfnF4+8Vav428Xah4n1yfzb6+lMj4ztQdFRR2VQAAPQVWDwbqSvNaIJTtsO8deMPEXjfxBPrvibVJ7+8lYnLt8kY/uovRVHoKwaKK99JJWRiFfR37A/jgeH/ijceFby48uy8Qw7Iwx+UXMYLJ9CVLr7kqPSvnGrmhand6LrVlq9hJ5d3ZXCXEL+jowYH8xWdamqtNwfUE7M/X2ivL/DHx6+FureHNO1O78ZaLptxdW0cs1ncXaiS3cqCyMPUHI/CtH/hdXwm/6KF4d/8AAxa+YdGon8LOi6Pjr9uzwG/hj4r/APCS2sATTfESGfco4W5XAlB9zlW99x9DXz1X3j+1d4n+FPxE+EV/ZWPjrQJ9Y08i905UvFLPIvDRj13KWGPXb6V8HV9DgpylSSktVoYzWp+gP7CHjz/hJfhU/hm8ujLqPh6TyQHOWNs+TEfcDDJ7BR7V9EV+Zf7K3xCj+Hfxe07Ub6YRaTfA2OoMTgJG5GHPsrBWPsDX3t/wuj4T/wDRQvDn/gan+NeTjsNKNVuK0ZpCWh31fCf/AAUB8etrPjyy8D2cgNnokfnXOD9+5kGcH/dTbj3Zq+n/ABF8dvhbpmgahqNv420O9ntraSWK2gu1aSZlUkIoHUk4H41+aXiPVr3X9f1DW9Smaa8v7mS4ndjyXdix/nW2XYd87nJbCqS0sUKKKK9sxCiiigAooooAK+r/APgnB/yN3i7/AK8IP/RjV8oV9J/sHeL/AAv4R8TeJp/E+vWGkRXFlCkL3cwQOwckgZ61y41N0JJFR3PvaiuA/wCF1fCb/ooXh3/wMWj/AIXV8Jv+iheHf/Axa+d9lU/lf3G90fmJ4l/5GLU/+vuX/wBDNUKu6/JHNruoTROHje5kZWHQgscGqVfVrY5gooopgFFFFABRRRQBc0Oxm1PW7HTbdd013cxwRr6s7BQPzNfp/wDEcR2en6VpcP3IkOB7KAq/1r8//wBlvSBrXx/8H2rLuSHUFu24/wCeIMg/VBX3l8SpvM8ReXn/AFUKr+eT/WvJx8r1Yx7Gkdmc/p9rNfXsVpAMySsFHt717JptpHY2ENnD9yJAo9/euV+HGi+RbnVrhB5koxCCOi+v4/y+tdlXl1p3djSKCiuJ+IHxX+HvgNzD4n8UWNndBd32VWMs+O37tMsM+4rzLTv2vPhPd61Hp8ia9ZwO+37bPZr5K+5CuXA/4DRDD1Zq8YsbkkegfE+9aTUoLFW+SFN7D/ab/wCsB+ddL4BOfC1r9W/9CNeca/qEOq6xc6hbTJPbzNmGRGyrpjCkHuCMV3Pwyull0WW1J+eCUnH+y3I/XNVONqaJT1OsooornLCiuG8efFz4c+B3kh8R+K9PtrqMfNaxv5s4+saZYfiBXz/43/bS0+JpYPBnhKe5IyEudTlEak+vloSSP+BD8K3p4WrU+GJLkkfXNFfm14n/AGmvjFrk7sviVdKiY8Q6fbpEqj0DEFvzY1y0Pxk+K8N0LlPiJ4lMgOcPqEjL/wB8k4P5V2LK6ltWifaI/UTV72PT9NnvJMYiQkA9z2H54rxq6nlurmS4mbdJIxZj6k1598BfjZrHxI8G3Xh/xNIsutabKkhuVUL9qgbcASo43KwAOAAcr3zXe1kqLpNxluJyudj8LIg2pXc3dIQo/E//AFq9Crzj4YXKx6zNbscedFx9Qc/yzXo9c1b4i47BXxn+0lqian8XdVEb747RY7VT7qg3D8GLD8K+ybiVIIJJpGCpGpZiewAya/P3xBfNqmvahqTklru6lnJPq7Fv61wYqXupH6P4dYXnxdWu/sxt97/4BRrofhtpTa34/wBC0tV3LPfReYP9gNuc/wDfINc9Xqf7MkdnD8QZtd1O5gs7DSbGWeW5nkCRx7sIMseB94/lXJTjzTSP0rOcV9UwFat1UXb1tp+J9gVQ1/WdJ0DS5dU1vUrXTrKEZknuZQiL+Jr55+Lv7W/hHw6JNP8ABNv/AMJLqIBH2k5S0jP1+8//AAHA/wBqvjj4l/Ejxj8RdUF/4r1ia82EmC3X5IIAeyIOB9ep7mvpaGX1KmstEfzbKaR9M/Gj9sAKZdK+GFmDglW1a9i4+sUR/m//AHzXyb4n8R694n1OTU/EOr3up3cjEtLcylyM9hngD2GBWXRXs0cPTor3UZOTYsatI6ooyzEAD1NfoN4atpLDwpomlyyNI1hpttabic58uJVJ/Egmvz9spRBeQTsMiORXI+hzX6DaPqFrq2lWup2Uqy211EssbqcgqwzXNjr+6CLY617bYyiaygmU5Dxqw/EV4lXo3w61hLmwGmTSfv4B+7B/iT2+n+FeTWV1c0gzraKKK5TQKKbLIkUbSSOqIoyzMcAD1Jry7xt+0H8JvCkcouvFlrqFzHn/AEbTf9Jdj6ZX5Qfqwq4U5Tdoq4m7HqdR3E8NtA89xNHDEgyzyMFVR6knpXxb8Qf2ztXuo5bXwP4ah08NkLd6i3myAeojX5QfqWHsa+ePHfxI8c+OZN3inxNqGoxhtywPJthU+ojXCg++K7qWW1ZfFoQ6iP0kv/jB8LbHUF0+68feH0uWbbtF6jAH0JBIX8SKv6TeRL47voopEeG8gjlRlOVbCggg9+CTX5QV90fs16/eTfDHwlql1O001rE1uWJyfLileNV/CNVH0rSvgVRjdO4lO59Q0UyGSOaFJomDxuoZWHQg9DT68o1CuE+OWnJqngS6s5ACs6yQNkfwvG6mu7rmviUofwvIPSVf8P61dN2mhS2PycZSrFWGCDgikq5rkYi1q+iHRLmRR+DGqdfWnMFFFFABRRRQAUUUUAFFFFABRRRQAUUUUAFFFFABRRRQAUUUUAFFFFABRRRQAUUUUAFFFFABRRRQAUUUUAFFFFABRRRQAUUUUAFFFFABRRRQAUUUUAFFFFABRRRQB6J+zx8QtP8Ahj8SoPFepaRNqkUVvJCscMoR0LgDeMgg4G4Y469a9/uf2nvh/qGvvqN9pfiHyHk3GJYIi20dF/1mOwFfHlFc9TDU6kuaW5SbPs3xL+2rp0MRh8L+BriTAwkl/drGF/4AgbP/AH0K8X+If7S/xV8YRPajWE0OyfrBpaeUWHvJkv8AkQPavGqKVPB0YaqIOTY+eaWeZ5p5Hllclnd2JZj6knrTKKK6ST234J/G4eFtKTw/4mgubvT4v+Pa4iO6SEf3CCeV9Ocjpg9vZdC/aZ8A6DeC7hm1K5Vl2ywpaEFh6ckDNfFtFc1TCU5u7KTaPsHxn+2pKzPD4P8ABqov8Nzqdxk/9+06f99mvCvH/wAePil40Z01PxTdWto2cWmn/wCjRAeh28t/wImvM6KdPCUafwxBybFZmZizMWYnJJPJpKKK6CQooooA2vBnijWfCOuRaxol15FwgKsCMpIp6qw7j/8AXXv3hf8AaU0yWJY/Emg3NtKMAy2TCRG99rYK/ma+Z6KyqUYVPiQ7n2ZpH7QXw8iuormPV7u0ljIZTJZycH0+UGvT7L9qX4NSWiSXXiaWGbHzxjT7g8+x8uvzkormnl9KW7ZSm0fevxO/aj+GN54J1fTdA1S/uL+7tmgiIsZEUb/lY5YDHyk18pXPj3S0U+RbXMzdsgKD+Of6V5vRWLyjDyd5XfzPdyziXHZXRlSwrS5ndu13+P8Akdhe+PtQkyLSzgtx2LEuR/IfpXO6jq+p6huF5ezSqxBKFsJkdPlHFUaK66OEoUf4cUjjx2dY/H6Ymq5LtfT7loFFFFdJ5YUUUUAFeg/DD4teJfAsX2K38u/0stu+yXBOEJ6lGHK5/Ee1efUVMoqStJDPqTS/2k/C8tup1LQ9VtZ8fMsJSVM+zEqT+Qq6n7Sfg2BxNBY66sqcqVijBz9d9fJ1Fc/1OkF2fXt7+2ncW9u0Om+DvtjjhJ7y6EZ/FEBz+BFcH4o/a4+K+qxvFpsmk6GjdGtbQSOB9ZCw/Svn6iiODoR+yPmZ0Pinxz4y8UuzeIvE+ramGOSlxdMyfgucD8q56iiulJJWQgooopiCvZPgT8YofBWnPoGu2k0+lmQyQzQAGSFj1BUkZU9fUHPXPHjdFROnGa5ZDPuTw9+1l4B0bT/s08er30SjMaxWwDr/ALPzEDH41wfj/wDbM8TX/m2/gzw9aaPCchLm8b7RN9QvCKfY7q+V6K5o4Cine1yudnX+KPid8QvE07za34x1m63kkp9qZIxnsEXCgewFYWmeINd025Fzp+sX9tKCDujuGU59+eazaK6lCKVkiR9xNJcTyTzMXkkYu7epJyTTKKKoQUUUUAFFFFABRRRQAUUUUAFFFFABRRRQAUUUUAFFFFABRRRQAUUUUAFFFFABRRRQAUUUUAFFFFABRRRQAUUUUAFFFFABRRRQAUUUUAFFFFABRRRQAUUUUAFFFFABRRRQAUUUUAFFFFABRRRQAUUUUAFFFFABRRRQAUUUUAFFFFABRRRQAUUUUAFFFFABRRRQAUUUUAFFFFABRRRQAUUUUAFFFFABRRRQAUUUUAFFFFABRRRQB98f8MZ/C3/oNeL/APwMt/8A4xR/wxn8Lf8AoNeL/wDwMt//AIxW/wD8NK+GP+he1r84v/iqP+GlfDH/AEL2tfnF/wDFV8l/aM/5z6j/AFUzb/oHf4GB/wAMZ/C3/oNeL/8AwMt//jFH/DGfwt/6DXi//wADLf8A+MVv/wDDSvhj/oXta/OL/wCKo/4aV8Mf9C9rX5xf/FUf2jP+cP8AVTNv+gd/gYH/AAxn8Lf+g14v/wDAy3/+MUf8MZ/C3/oNeL//AAMt/wD4xW//AMNK+GP+he1r84v/AIqj/hpXwx/0L2tfnF/8VR/aM/5w/wBVM2/6B3+Bgf8ADGfwt/6DXi//AMDLf/4xR/wxn8Lf+g14v/8AAy3/APjFb/8Aw0r4Y/6F7Wvzi/8AiqP+GlfDH/Qva1+cX/xVH9oz/nD/AFUzb/oHf4GB/wAMZ/C3/oNeL/8AwMt//jFH/DGfwt/6DXi//wADLf8A+MVv/wDDSvhj/oXta/OL/wCKo/4aV8Mf9C9rX5xf/FUf2jP+cP8AVTNv+gd/gYH/AAxn8Lf+g14v/wDAy3/+MUf8MZ/C3/oNeL//AAMt/wD4xW//AMNK+GP+he1r84v/AIqj/hpXwx/0L2tfnF/8VR/aM/5w/wBVM2/6B3+Bgf8ADGfwt/6DXi//AMDLf/4xR/wxn8Lf+g14v/8AAy3/APjFb/8Aw0r4Y/6F7Wvzi/8AiqP+GlfDH/Qva1+cX/xVH9oz/nD/AFUzb/oHf4GB/wAMZ/C3/oNeL/8AwMt//jFH/DGfwt/6DXi//wADLf8A+MVv/wDDSvhj/oXta/OL/wCKo/4aV8Mf9C9rX5xf/FUf2jP+cP8AVTNv+gd/gYH/AAxn8Lf+g14v/wDAy3/+MUf8MZ/C3/oNeL//AAMt/wD4xW//AMNK+GP+he1r84v/AIqj/hpXwx/0L2tfnF/8VR/aM/5w/wBVM2/6B3+Bgf8ADGfwt/6DXi//AMDLf/4xR/wxn8Lf+g14v/8AAy3/APjFb/8Aw0r4Y/6F7Wvzi/8AiqP+GlfDH/Qva1+cX/xVH9oz/nD/AFUzb/oHf4GB/wAMZ/C3/oNeL/8AwMt//jFH/DGfwt/6DXi//wADLf8A+MVv/wDDSvhj/oXta/OL/wCKo/4aV8Mf9C9rX5xf/FUf2jP+cP8AVTNv+gd/gYH/AAxn8Lf+g14v/wDAy3/+MUf8MZ/C3/oNeL//AAMt/wD4xW//AMNK+GP+he1r84v/AIqj/hpXwx/0L2tfnF/8VR/aM/5w/wBVM2/6B3+Bgf8ADGfwt/6DXi//AMDLf/4xR/wxn8Lf+g14v/8AAy3/APjFb/8Aw0r4Y/6F7Wvzi/8AiqP+GlfDH/Qva1+cX/xVH9oz/nD/AFUzb/oHf4GB/wAMZ/C3/oNeL/8AwMt//jFH/DGfwt/6DXi//wADLf8A+MVv/wDDSvhj/oXta/OL/wCKo/4aV8Mf9C9rX5xf/FUf2jP+cP8AVTNv+gd/gYH/AAxn8Lf+g14v/wDAy3/+MUf8MZ/C3/oNeL//AAMt/wD4xW//AMNK+GP+he1r84v/AIqj/hpXwx/0L2tfnF/8VR/aM/5w/wBVM2/6B3+Bgf8ADGfwt/6DXi//AMDLf/4xR/wxn8Lf+g14v/8AAy3/APjFb/8Aw0r4Y/6F7Wvzi/8AiqP+GlfDH/Qva1+cX/xVH9oz/nD/AFUzb/oHf4GB/wAMZ/C3/oNeL/8AwMt//jFH/DGfwt/6DXi//wADLf8A+MVv/wDDSvhj/oXta/OL/wCKo/4aV8Mf9C9rX5xf/FUf2jP+cP8AVTNv+gd/gYH/AAxn8Lf+g14v/wDAy3/+MUf8MZ/C3/oNeL//AAMt/wD4xW//AMNK+GP+he1r84v/AIqj/hpXwx/0L2tfnF/8VR/aM/5w/wBVM2/6B3+Bgf8ADGfwt/6DXi//AMDLf/4xR/wxn8Lf+g14v/8AAy3/APjFb/8Aw0r4Y/6F7Wvzi/8AiqP+GlfDH/Qva1+cX/xVH9oz/nD/AFUzb/oHf4GB/wAMZ/C3/oNeL/8AwMt//jFH/DGfwt/6DXi//wADLf8A+MVv/wDDSvhj/oXta/OL/wCKo/4aV8Mf9C9rX5xf/FUf2jP+cP8AVTNv+gd/gYH/AAxn8Lf+g14v/wDAy3/+MUf8MZ/C3/oNeL//AAMt/wD4xW//AMNK+GP+he1r84v/AIqj/hpXwx/0L2tfnF/8VR/aM/5w/wBVM2/6B3+Bgf8ADGfwt/6DXi//AMDLf/4xR/wxn8Lf+g14v/8AAy3/APjFb/8Aw0r4Y/6F7Wvzi/8AiqP+GlfDH/Qva1+cX/xVH9oz/nD/AFUzb/oHf4GB/wAMZ/C3/oNeL/8AwMt//jFH/DGfwt/6DXi//wADLf8A+MVv/wDDSvhj/oXta/OL/wCKo/4aV8Mf9C9rX5xf/FUf2jP+cP8AVTNv+gd/gYH/AAxn8Lf+g14v/wDAy3/+MUf8MZ/C3/oNeL//AAMt/wD4xW//AMNK+GP+he1r84v/AIqj/hpXwx/0L2tfnF/8VR/aM/5w/wBVM2/6B3+Bgf8ADGfwt/6DXi//AMDLf/4xR/wxn8Lf+g14v/8AAy3/APjFb/8Aw0r4Y/6F7Wvzi/8AiqP+GlfDH/Qva1+cX/xVH9oz/nD/AFUzb/oHf4GB/wAMZ/C3/oNeL/8AwMt//jFH/DGfwt/6DXi//wADLf8A+MVv/wDDSvhj/oXta/OL/wCKo/4aV8Mf9C9rX5xf/FUf2jP+cP8AVTNv+gd/gYH/AAxn8Lf+g14v/wDAy3/+MUf8MZ/C3/oNeL//AAMt/wD4xW//AMNK+GP+he1r84v/AIqj/hpXwx/0L2tfnF/8VR/aM/5w/wBVM2/6B3+Bgf8ADGfwt/6DXi//AMDLf/4xR/wxn8Lf+g14v/8AAy3/APjFb/8Aw0r4Y/6F7Wvzi/8AiqP+GlfDH/Qva1+cX/xVH9oz/nD/AFUzb/oHf4GB/wAMZ/C3/oNeL/8AwMt//jFH/DGfwt/6DXi//wADLf8A+MVv/wDDSvhj/oXta/OL/wCKo/4aV8Mf9C9rX5xf/FUf2jP+cP8AVTNv+gd/gYH/AAxn8Lf+g14v/wDAy3/+MUf8MZ/C3/oNeL//AAMt/wD4xW//AMNK+GP+he1r84v/AIqj/hpXwx/0L2tfnF/8VR/aM/5w/wBVM2/6B3+Bgf8ADGfwt/6DXi//AMDLf/4xR/wxn8Lf+g14v/8AAy3/APjFb/8Aw0r4Y/6F7Wvzi/8AiqP+GlfDH/Qva1+cX/xVH9oz/nD/AFUzb/oHf4GB/wAMZ/C3/oNeL/8AwMt//jFH/DGfwt/6DXi//wADLf8A+MVv/wDDSvhj/oXta/OL/wCKo/4aV8Mf9C9rX5xf/FUf2jP+cP8AVTNv+gd/gYH/AAxn8Lf+g14v/wDAy3/+MUf8MZ/C3/oNeL//AAMt/wD4xW//AMNK+GP+he1r84v/AIqj/hpXwx/0L2tfnF/8VR/aM/5w/wBVM2/6B3+Bgf8ADGfwt/6DXi//AMDLf/4xR/wxn8Lf+g14v/8AAy3/APjFb/8Aw0r4Y/6F7Wvzi/8AiqP+GlfDH/Qva1+cX/xVH9oz/nD/AFUzb/oHf4GB/wAMZ/C3/oNeL/8AwMt//jFH/DGfwt/6DXi//wADLf8A+MVv/wDDSvhj/oXta/OL/wCKo/4aV8Mf9C9rX5xf/FUf2jP+cP8AVTNv+gd/gYH/AAxn8Lf+g14v/wDAy3/+MUf8MZ/C3/oNeL//AAMt/wD4xW//AMNK+GP+he1r84v/AIqj/hpXwx/0L2tfnF/8VR/aM/5w/wBVM2/6B3+Bgf8ADGfwt/6DXi//AMDLf/4xR/wxn8Lf+g14v/8AAy3/APjFb/8Aw0r4Y/6F7Wvzi/8AiqP+GlfDH/Qva1+cX/xVH9oz/nD/AFUzb/oHf4GB/wAMZ/C3/oNeL/8AwMt//jFH/DGfwt/6DXi//wADLf8A+MVv/wDDSvhj/oXta/OL/wCKo/4aV8Mf9C9rX5xf/FUf2jP+cP8AVTNv+gd/gYH/AAxn8Lf+g14v/wDAy3/+MUf8MZ/C3/oNeL//AAMt/wD4xW//AMNK+GP+he1r84v/AIqj/hpXwx/0L2tfnF/8VR/aM/5w/wBVM2/6B3+Bgf8ADGfwt/6DXi//AMDLf/4xR/wxn8Lf+g14v/8AAy3/APjFb/8Aw0r4Y/6F7Wvzi/8AiqP+GlfDH/Qva1+cX/xVH9oz/nD/AFUzb/oHf4GB/wAMZ/C3/oNeL/8AwMt//jFH/DGfwt/6DXi//wADLf8A+MVv/wDDSvhj/oXta/OL/wCKo/4aV8Mf9C9rX5xf/FUf2jP+cP8AVTNv+gd/gYH/AAxn8Lf+g14v/wDAy3/+MUf8MZ/C3/oNeL//AAMt/wD4xW//AMNK+GP+he1r84v/AIqj/hpXwx/0L2tfnF/8VR/aM/5w/wBVM2/6B3+Bgf8ADGfwt/6DXi//AMDLf/4xR/wxn8Lf+g14v/8AAy3/APjFb/8Aw0r4Y/6F7Wvzi/8AiqP+GlfDH/Qva1+cX/xVH9oz/nD/AFUzb/oHf4GB/wAMZ/C3/oNeL/8AwMt//jFH/DGfwt/6DXi//wADLf8A+MVv/wDDSvhj/oXta/OL/wCKo/4aV8Mf9C9rX5xf/FUf2jP+cP8AVTNv+gd/gYH/AAxn8Lf+g14v/wDAy3/+MUf8MZ/C3/oNeL//AAMt/wD4xW//AMNK+GP+he1r84v/AIqj/hpXwx/0L2tfnF/8VR/aM/5w/wBVM2/6B3+B8vUUUV4h/Qg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//2Q==">
            <a:extLst>
              <a:ext uri="{FF2B5EF4-FFF2-40B4-BE49-F238E27FC236}">
                <a16:creationId xmlns:a16="http://schemas.microsoft.com/office/drawing/2014/main" id="{F63B7398-4015-4F11-9247-642B1B5D68E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210626"/>
            <a:ext cx="94173" cy="9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41" name="Picture 17" descr="A blue and black logo&#10;&#10;Description automatically generated">
            <a:extLst>
              <a:ext uri="{FF2B5EF4-FFF2-40B4-BE49-F238E27FC236}">
                <a16:creationId xmlns:a16="http://schemas.microsoft.com/office/drawing/2014/main" id="{5C99EABD-EB1A-482F-8D12-2754A066B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464" y="4770940"/>
            <a:ext cx="1891290" cy="68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A black and orange logo&#10;&#10;Description automatically generated">
            <a:extLst>
              <a:ext uri="{FF2B5EF4-FFF2-40B4-BE49-F238E27FC236}">
                <a16:creationId xmlns:a16="http://schemas.microsoft.com/office/drawing/2014/main" id="{D44AD11A-796E-43E8-B4EA-7198ECF1E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154" y="5671348"/>
            <a:ext cx="1564924" cy="58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0" descr="data:image/svg+xml;charset=utf8,%20%3Csvg%20width%3D'123'%20height%3D'25'%20xmlns%3D'http%3A%2F%2Fwww.w3.org%2F2000%2Fsvg'%20xmlns%3Axlink%3D'http%3A%2F%2Fwww.w3.org%2F1999%2Fxlink'%20overflow%3D'hidden'%3E%3Cdefs%3E%3CclipPath%20id%3D'clip0'%3E%3Crect%20x%3D'0'%20y%3D'0'%20width%3D'123'%20height%3D'25'%2F%3E%3C%2FclipPath%3E%3C%2Fdefs%3E%3Cg%20clip-path%3D'url(%23clip0)'%3E%3Cpath%20d%3D'M84.1489%207.01766C86.4572%207.01766%2087.3887%208.37677%2087.7852%209.19593L87.8324%209.19593%2087.8324%207.34633%2090.954%207.34633%2090.954%2019.1469C90.954%2021.3022%2090.7898%2024.8851%2084.6868%2024.8851%2082.1234%2024.8851%2079.422%2023.7841%2079.2814%2021.1378L82.822%2021.1378C82.9641%2021.7701%2083.2189%2022.4007%2085.1067%2022.4007%2086.8531%2022.4007%2087.6912%2021.5591%2087.6912%2019.5444L87.6912%2018.0471%2087.6458%2018.0001C87.1122%2018.961%2086.2938%2019.8726%2084.3386%2019.8726%2081.3568%2019.8726%2079.0016%2017.789%2079.0016%2013.434%2079.0016%209.12527%2081.4257%207.01766%2084.1489%207.01766ZM17.2639%207.36915C19.3841%207.36915%2021.6898%208.02472%2021.6898%2011.2572L21.6898%2017.6715C21.6898%2018.2338%2021.9682%2018.5616%2022.553%2018.5616%2022.7155%2018.5616%2022.9015%2018.5155%2023.0192%2018.4671L23.0192%2019.7082C22.6913%2019.7794%2022.4591%2019.8022%2022.0628%2019.8022%2020.573%2019.8022%2020.3399%2018.9611%2020.3399%2017.6965L20.2931%2017.6965C19.2662%2019.2635%2018.2193%2020.1552%2015.9133%2020.1552%2013.6989%2020.1552%2011.8797%2019.0538%2011.8797%2016.6188%2011.8797%2013.2228%2015.1675%2013.1064%2018.3349%2012.7321%2019.5473%2012.5916%2020.2219%2012.4269%2020.2219%2011.0931%2020.2219%209.10271%2018.7999%208.6095%2017.0768%208.6095%2015.2602%208.6095%2013.9095%209.45379%2013.8613%2011.4202L12.3953%2011.4202C12.533%208.58817%2014.514%207.36915%2017.2639%207.36915ZM67.0496%207.36915C69.1705%207.36915%2071.476%208.02472%2071.476%2011.2572L71.476%2017.6715C71.476%2018.2338%2071.7557%2018.5616%2072.3386%2018.5616%2072.5022%2018.5616%2072.6885%2018.5155%2072.8065%2018.4671L72.8065%2019.7082C72.4788%2019.7794%2072.2421%2019.8022%2071.8492%2019.8022%2070.3568%2019.8022%2070.1246%2018.9611%2070.1246%2017.6965L70.0783%2017.6965C69.0537%2019.2635%2068.0061%2020.1552%2065.6985%2020.1552%2063.4875%2020.1552%2061.6689%2019.0538%2061.6689%2016.6188%2061.6689%2013.2228%2064.953%2013.1064%2068.1219%2012.7321%2069.3333%2012.5916%2070.0086%2012.4269%2070.0086%2011.0931%2070.0086%209.10271%2068.586%208.6095%2066.862%208.6095%2065.0474%208.6095%2063.6955%209.45379%2063.6487%2011.4202L62.1809%2011.4202C62.3235%208.58817%2064.3012%207.36915%2067.0496%207.36915ZM41.9374%207.36856C45.6174%207.36856%2047.6197%2010.2961%2047.6197%2013.7621%2047.6197%2017.2277%2045.6174%2020.155%2041.9374%2020.155%2038.2542%2020.155%2036.2516%2017.2277%2036.2516%2013.7621%2036.2516%2010.2961%2038.2542%207.36856%2041.9374%207.36856ZM120.592%202.9905%20120.592%2019.8022%20117.402%2019.8022%20117.402%2018.2342%20117.354%2018.2342C116.561%2019.6406%20115.118%2020.1307%20113.765%2020.1307%20110.088%2020.1307%20108.547%2016.8541%20108.547%2013.4337%20108.547%209.12515%20110.969%207.01836%20113.696%207.01836%20115.794%207.01836%20116.771%208.16646%20117.283%208.96224L117.329%208.96224%20117.329%202.9905%20120.592%202.9905ZM27.4671%204.09102%2027.4671%207.71996%2029.9148%207.71996%2029.9148%208.95977%2027.4671%208.95977%2027.4671%2017.1102C27.4671%2018.0689%2027.6082%2018.6303%2028.6568%2018.7015%2029.0758%2018.7015%2029.4961%2018.678%2029.9148%2018.6303L29.9148%2019.8952C29.4715%2019.8952%2029.0522%2019.9423%2028.6087%2019.9423%2026.6541%2019.9423%2025.9781%2019.2871%2026.001%2017.2261L26.001%208.95977%2023.903%208.95977%2023.903%207.71996%2026.001%207.71996%2026.001%204.09102%2027.4671%204.09102ZM100.32%207.01765C100.528%207.01765%20100.74%207.04143%20100.948%207.06453L100.948%2010.3903C100.671%2010.3437%20100.32%2010.3437%20100.016%2010.3437%2097.4781%2010.3437%2097.0103%2011.9349%2097.0103%2013.3171L97.0103%2019.8029%2093.75%2019.8029%2093.75%207.34632%2096.8697%207.34632%2096.8697%209.50175%2096.9184%209.50175C97.5942%208.23586%2098.3387%207.01765%20100.32%207.01765ZM76.6942%203.08428%2076.6942%2019.8022%2075.229%2019.8022%2075.229%203.08428%2076.6942%203.08428ZM5.35802%207.36779C8.73764%207.36779%209.76182%209.14836%209.76182%2012.0276L9.76182%2019.8022%208.29348%2019.8022%208.29348%2012.2618C8.29348%2010.1791%207.6178%208.60977%205.24253%208.60977%202.91182%208.60977%201.51454%2010.3894%201.46794%2012.7537L1.46794%2019.8022%200%2019.8022%200%207.71996%201.46794%207.71996%201.46794%209.80434%201.51454%209.80434C2.05054%208.35311%203.6591%207.36779%205.35802%207.36779ZM55.1463%207.36779C58.526%207.36779%2059.5503%209.14836%2059.5503%2012.0276L59.5503%2019.8022%2058.0826%2019.8022%2058.0826%2012.2618C58.0826%2010.1791%2057.4072%208.60977%2055.0284%208.60977%2052.6977%208.60977%2051.3019%2010.3894%2051.2553%2012.7537L51.2553%2019.8022%2049.7874%2019.8022%2049.7874%207.71996%2051.2553%207.71996%2051.2553%209.80434%2051.3019%209.80434C51.8397%208.35311%2053.4447%207.36779%2055.1463%207.36779ZM34.0402%207.72097%2034.0402%2019.8019%2032.5712%2019.8019%2032.5712%207.72097%2034.0402%207.72097ZM106.441%207.26105%20106.441%2019.7974%20103.184%2019.7974%20103.184%207.26105%20106.441%207.26105ZM41.9374%208.60919C39.1177%208.60919%2037.7198%2011.1857%2037.7198%2013.7621%2037.7198%2016.3372%2039.1177%2018.913%2041.9374%2018.913%2044.755%2018.913%2046.1533%2016.3372%2046.1533%2013.7621%2046.1533%2011.1857%2044.755%208.60919%2041.9374%208.60919ZM20.2219%2013.1997%2020.1768%2013.1997C19.9885%2013.5524%2019.3364%2013.6677%2018.9428%2013.7383%2016.4476%2014.1833%2013.3488%2014.1607%2013.3488%2016.5241%2013.3488%2018.0004%2014.6568%2018.9125%2016.0287%2018.9125%2018.2644%2018.9125%2020.2455%2017.4845%2020.2219%2015.1202L20.2219%2013.1997ZM70.0086%2013.1997%2069.9626%2013.1997C69.7756%2013.5524%2069.1234%2013.6677%2068.7276%2013.7383%2066.2343%2014.1833%2063.1375%2014.1607%2063.1375%2016.5241%2063.1375%2018.0004%2064.4425%2018.9125%2065.817%2018.9125%2068.0526%2018.9125%2070.0329%2017.4845%2070.0086%2015.1202L70.0086%2013.1997ZM114.675%209.85246C112.601%209.85246%20111.904%2011.7019%20111.904%2013.6681%20111.904%2015.145%20112.484%2017.4389%20114.582%2017.4389%20116.656%2017.4389%20117.471%2015.7049%20117.471%2013.8565%20117.471%2011.8654%20116.912%209.85246%20114.675%209.85246ZM84.9188%209.85163C83.7079%209.85163%2082.3556%2010.7429%2082.3556%2013.6455%2082.3556%2015.2368%2083.0093%2017.1113%2084.9428%2017.1113%2087.1572%2017.1113%2087.7154%2015.2122%2087.7154%2013.5024%2087.7154%2011.4914%2086.7372%209.85163%2084.9188%209.85163ZM34.0402%203.08482%2034.0402%205.45018%2032.5712%205.45018%2032.5712%203.08482%2034.0402%203.08482ZM104.807-3.86164e-15%20107.204%202.40598%20104.807%204.81318%20102.413%202.40598%20104.807-3.86164e-15Z'%20fill%3D'%2300148C'%20fill-rule%3D'evenodd'%20transform%3D'matrix(1.01946%200%200%201%20-6.57894e-06%204.38596e-06)'%2F%3E%3C%2Fg%3E%3C%2Fsvg%3E">
            <a:extLst>
              <a:ext uri="{FF2B5EF4-FFF2-40B4-BE49-F238E27FC236}">
                <a16:creationId xmlns:a16="http://schemas.microsoft.com/office/drawing/2014/main" id="{18CCC660-3F28-4347-9CF9-87BE455C72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2725" y="-6647374"/>
            <a:ext cx="94173" cy="9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46" name="Picture 22" descr="City of Doncaster Council Events and Tickets | Eventbrite">
            <a:extLst>
              <a:ext uri="{FF2B5EF4-FFF2-40B4-BE49-F238E27FC236}">
                <a16:creationId xmlns:a16="http://schemas.microsoft.com/office/drawing/2014/main" id="{E7EE6812-9D03-420F-A357-D0D993300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700" y="4778165"/>
            <a:ext cx="1564924" cy="78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Lloyds Banking Group joins Open Property Data Association | Technology">
            <a:extLst>
              <a:ext uri="{FF2B5EF4-FFF2-40B4-BE49-F238E27FC236}">
                <a16:creationId xmlns:a16="http://schemas.microsoft.com/office/drawing/2014/main" id="{C0825CFA-4E2D-423E-A476-F45FCF646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024" y="5560627"/>
            <a:ext cx="1564379" cy="104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62BDA4-EAC7-4730-8707-2601EF15C62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63441" y="1958517"/>
            <a:ext cx="1448008" cy="5865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A2D85C-5BD7-4EC0-B929-D84188B03B9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79539" y="2705244"/>
            <a:ext cx="971550" cy="11763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5EA8F15-5FED-4E9A-9247-938D1FD2E3D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88511" y="1938944"/>
            <a:ext cx="1725037" cy="7822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C7C1DD-3326-4C20-A026-2C8AE33673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35204" y="2880540"/>
            <a:ext cx="1433820" cy="9628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5B3BE3C-172F-4BDC-B760-C5164C7A301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10505" y="2926251"/>
            <a:ext cx="1564643" cy="9628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5ECCFED-D4D5-4F2C-9A5C-8434D1FBC77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66558" y="2980020"/>
            <a:ext cx="1823774" cy="7295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82314E7-30E9-4D24-9A20-7B67870638D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407289" y="3007910"/>
            <a:ext cx="1427745" cy="79953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5FFC3D1-62AB-49ED-9093-A84FE60FFBD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592734" y="2112695"/>
            <a:ext cx="1265238" cy="80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54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486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406561" y="-165057"/>
            <a:ext cx="8770257" cy="1325563"/>
          </a:xfrm>
        </p:spPr>
        <p:txBody>
          <a:bodyPr/>
          <a:lstStyle/>
          <a:p>
            <a:r>
              <a:rPr lang="en-GB" b="1" dirty="0"/>
              <a:t>Work Experience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09257" y="909105"/>
            <a:ext cx="79795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students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are able to complete up to two weeks worth of work experience in college time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They can arrange their own placement or we can help them to find a placement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If students arrange their own placements, they must speak to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/>
              </a:rPr>
              <a:t>Naiomi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 Grant (work experience co-ordinator) at least two weeks before they are intend to go out on placement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If students would like our help in finding a placement, they can speak to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/>
              </a:rPr>
              <a:t>Naiomi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 (Mon-Wed in the Careers Office)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 err="1">
                <a:solidFill>
                  <a:prstClr val="black"/>
                </a:solidFill>
                <a:latin typeface="Calibri" panose="020F0502020204030204"/>
              </a:rPr>
              <a:t>Naiomi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 also has a stand in the Sports Hall this evening.</a:t>
            </a:r>
          </a:p>
        </p:txBody>
      </p:sp>
    </p:spTree>
    <p:extLst>
      <p:ext uri="{BB962C8B-B14F-4D97-AF65-F5344CB8AC3E}">
        <p14:creationId xmlns:p14="http://schemas.microsoft.com/office/powerpoint/2010/main" val="1564252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831</Words>
  <Application>Microsoft Office PowerPoint</Application>
  <PresentationFormat>Widescreen</PresentationFormat>
  <Paragraphs>145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Aptos</vt:lpstr>
      <vt:lpstr>Aptos Display</vt:lpstr>
      <vt:lpstr>Arial</vt:lpstr>
      <vt:lpstr>Arial MT</vt:lpstr>
      <vt:lpstr>Calibri</vt:lpstr>
      <vt:lpstr>Calibri Light</vt:lpstr>
      <vt:lpstr>Office Theme</vt:lpstr>
      <vt:lpstr>Simple Light</vt:lpstr>
      <vt:lpstr>PowerPoint Presentation</vt:lpstr>
      <vt:lpstr>Applying for Apprenticeships</vt:lpstr>
      <vt:lpstr>Applying for Employment</vt:lpstr>
      <vt:lpstr>Support so far…</vt:lpstr>
      <vt:lpstr>Next steps…</vt:lpstr>
      <vt:lpstr>PowerPoint Presentation</vt:lpstr>
      <vt:lpstr>PowerPoint Presentation</vt:lpstr>
      <vt:lpstr>PowerPoint Presentation</vt:lpstr>
      <vt:lpstr>Work Experience</vt:lpstr>
      <vt:lpstr>PowerPoint Presentation</vt:lpstr>
      <vt:lpstr>Armed Forces</vt:lpstr>
      <vt:lpstr>Fire Service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Wood</dc:creator>
  <cp:lastModifiedBy>Chris Whittaker</cp:lastModifiedBy>
  <cp:revision>15</cp:revision>
  <dcterms:created xsi:type="dcterms:W3CDTF">2024-04-22T19:52:40Z</dcterms:created>
  <dcterms:modified xsi:type="dcterms:W3CDTF">2025-04-03T09:04:59Z</dcterms:modified>
</cp:coreProperties>
</file>