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1" r:id="rId5"/>
  </p:sldMasterIdLst>
  <p:notesMasterIdLst>
    <p:notesMasterId r:id="rId28"/>
  </p:notesMasterIdLst>
  <p:sldIdLst>
    <p:sldId id="289" r:id="rId6"/>
    <p:sldId id="259" r:id="rId7"/>
    <p:sldId id="260" r:id="rId8"/>
    <p:sldId id="280" r:id="rId9"/>
    <p:sldId id="278" r:id="rId10"/>
    <p:sldId id="261" r:id="rId11"/>
    <p:sldId id="279" r:id="rId12"/>
    <p:sldId id="533" r:id="rId13"/>
    <p:sldId id="285" r:id="rId14"/>
    <p:sldId id="262" r:id="rId15"/>
    <p:sldId id="286" r:id="rId16"/>
    <p:sldId id="281" r:id="rId17"/>
    <p:sldId id="287" r:id="rId18"/>
    <p:sldId id="291" r:id="rId19"/>
    <p:sldId id="266" r:id="rId20"/>
    <p:sldId id="293" r:id="rId21"/>
    <p:sldId id="263" r:id="rId22"/>
    <p:sldId id="294" r:id="rId23"/>
    <p:sldId id="295" r:id="rId24"/>
    <p:sldId id="296" r:id="rId25"/>
    <p:sldId id="530" r:id="rId26"/>
    <p:sldId id="322"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FF Meta Hebrew" panose="020B0604020202020204" charset="-79"/>
      <p:regular r:id="rId33"/>
    </p:embeddedFont>
    <p:embeddedFont>
      <p:font typeface="FF Meta Hebrew Bold" panose="020B0604020202020204" charset="-79"/>
      <p:regular r:id="rId34"/>
    </p:embeddedFont>
    <p:embeddedFont>
      <p:font typeface="FF Meta Hebrew Italics" panose="020B0604020202020204" charset="-79"/>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DD4"/>
    <a:srgbClr val="672146"/>
    <a:srgbClr val="E21C79"/>
    <a:srgbClr val="AC145A"/>
    <a:srgbClr val="E31C79"/>
    <a:srgbClr val="E07287"/>
    <a:srgbClr val="ECA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te, Alexandra" userId="0f04e0dc-f04e-4d0e-9857-5234b88fdf95" providerId="ADAL" clId="{F76D06F9-9922-4B55-8AC0-F921532D451D}"/>
    <pc:docChg chg="delSld modSld delMainMaster">
      <pc:chgData name="Kyte, Alexandra" userId="0f04e0dc-f04e-4d0e-9857-5234b88fdf95" providerId="ADAL" clId="{F76D06F9-9922-4B55-8AC0-F921532D451D}" dt="2025-03-25T12:26:21.379" v="71" actId="2696"/>
      <pc:docMkLst>
        <pc:docMk/>
      </pc:docMkLst>
      <pc:sldChg chg="del">
        <pc:chgData name="Kyte, Alexandra" userId="0f04e0dc-f04e-4d0e-9857-5234b88fdf95" providerId="ADAL" clId="{F76D06F9-9922-4B55-8AC0-F921532D451D}" dt="2025-03-25T12:26:19.416" v="70" actId="2696"/>
        <pc:sldMkLst>
          <pc:docMk/>
          <pc:sldMk cId="0" sldId="257"/>
        </pc:sldMkLst>
      </pc:sldChg>
      <pc:sldChg chg="del">
        <pc:chgData name="Kyte, Alexandra" userId="0f04e0dc-f04e-4d0e-9857-5234b88fdf95" providerId="ADAL" clId="{F76D06F9-9922-4B55-8AC0-F921532D451D}" dt="2025-03-25T12:22:19.598" v="51" actId="2696"/>
        <pc:sldMkLst>
          <pc:docMk/>
          <pc:sldMk cId="0" sldId="258"/>
        </pc:sldMkLst>
      </pc:sldChg>
      <pc:sldChg chg="del">
        <pc:chgData name="Kyte, Alexandra" userId="0f04e0dc-f04e-4d0e-9857-5234b88fdf95" providerId="ADAL" clId="{F76D06F9-9922-4B55-8AC0-F921532D451D}" dt="2025-03-25T12:25:56.585" v="65" actId="2696"/>
        <pc:sldMkLst>
          <pc:docMk/>
          <pc:sldMk cId="0" sldId="264"/>
        </pc:sldMkLst>
      </pc:sldChg>
      <pc:sldChg chg="del">
        <pc:chgData name="Kyte, Alexandra" userId="0f04e0dc-f04e-4d0e-9857-5234b88fdf95" providerId="ADAL" clId="{F76D06F9-9922-4B55-8AC0-F921532D451D}" dt="2025-03-25T12:26:21.379" v="71" actId="2696"/>
        <pc:sldMkLst>
          <pc:docMk/>
          <pc:sldMk cId="0" sldId="269"/>
        </pc:sldMkLst>
      </pc:sldChg>
      <pc:sldChg chg="modSp mod">
        <pc:chgData name="Kyte, Alexandra" userId="0f04e0dc-f04e-4d0e-9857-5234b88fdf95" providerId="ADAL" clId="{F76D06F9-9922-4B55-8AC0-F921532D451D}" dt="2025-03-25T12:23:20.775" v="56" actId="404"/>
        <pc:sldMkLst>
          <pc:docMk/>
          <pc:sldMk cId="308327055" sldId="279"/>
        </pc:sldMkLst>
        <pc:spChg chg="mod">
          <ac:chgData name="Kyte, Alexandra" userId="0f04e0dc-f04e-4d0e-9857-5234b88fdf95" providerId="ADAL" clId="{F76D06F9-9922-4B55-8AC0-F921532D451D}" dt="2025-03-25T12:23:20.775" v="56" actId="404"/>
          <ac:spMkLst>
            <pc:docMk/>
            <pc:sldMk cId="308327055" sldId="279"/>
            <ac:spMk id="4" creationId="{168E0331-64F1-4903-605A-3AC84EC9C37A}"/>
          </ac:spMkLst>
        </pc:spChg>
      </pc:sldChg>
      <pc:sldChg chg="del mod modShow">
        <pc:chgData name="Kyte, Alexandra" userId="0f04e0dc-f04e-4d0e-9857-5234b88fdf95" providerId="ADAL" clId="{F76D06F9-9922-4B55-8AC0-F921532D451D}" dt="2025-03-25T12:23:56.495" v="59" actId="2696"/>
        <pc:sldMkLst>
          <pc:docMk/>
          <pc:sldMk cId="2385394881" sldId="282"/>
        </pc:sldMkLst>
      </pc:sldChg>
      <pc:sldChg chg="del">
        <pc:chgData name="Kyte, Alexandra" userId="0f04e0dc-f04e-4d0e-9857-5234b88fdf95" providerId="ADAL" clId="{F76D06F9-9922-4B55-8AC0-F921532D451D}" dt="2025-03-25T12:24:56.799" v="62" actId="2696"/>
        <pc:sldMkLst>
          <pc:docMk/>
          <pc:sldMk cId="3772552996" sldId="283"/>
        </pc:sldMkLst>
      </pc:sldChg>
      <pc:sldChg chg="del">
        <pc:chgData name="Kyte, Alexandra" userId="0f04e0dc-f04e-4d0e-9857-5234b88fdf95" providerId="ADAL" clId="{F76D06F9-9922-4B55-8AC0-F921532D451D}" dt="2025-03-25T12:24:52.757" v="61" actId="2696"/>
        <pc:sldMkLst>
          <pc:docMk/>
          <pc:sldMk cId="1244606941" sldId="284"/>
        </pc:sldMkLst>
      </pc:sldChg>
      <pc:sldChg chg="delSp modSp mod">
        <pc:chgData name="Kyte, Alexandra" userId="0f04e0dc-f04e-4d0e-9857-5234b88fdf95" providerId="ADAL" clId="{F76D06F9-9922-4B55-8AC0-F921532D451D}" dt="2025-03-25T12:20:51.777" v="46" actId="1076"/>
        <pc:sldMkLst>
          <pc:docMk/>
          <pc:sldMk cId="0" sldId="289"/>
        </pc:sldMkLst>
        <pc:spChg chg="mod">
          <ac:chgData name="Kyte, Alexandra" userId="0f04e0dc-f04e-4d0e-9857-5234b88fdf95" providerId="ADAL" clId="{F76D06F9-9922-4B55-8AC0-F921532D451D}" dt="2025-03-25T12:20:51.777" v="46" actId="1076"/>
          <ac:spMkLst>
            <pc:docMk/>
            <pc:sldMk cId="0" sldId="289"/>
            <ac:spMk id="7" creationId="{00000000-0000-0000-0000-000000000000}"/>
          </ac:spMkLst>
        </pc:spChg>
        <pc:spChg chg="del mod">
          <ac:chgData name="Kyte, Alexandra" userId="0f04e0dc-f04e-4d0e-9857-5234b88fdf95" providerId="ADAL" clId="{F76D06F9-9922-4B55-8AC0-F921532D451D}" dt="2025-03-25T12:20:48.410" v="45"/>
          <ac:spMkLst>
            <pc:docMk/>
            <pc:sldMk cId="0" sldId="289"/>
            <ac:spMk id="8" creationId="{00000000-0000-0000-0000-000000000000}"/>
          </ac:spMkLst>
        </pc:spChg>
      </pc:sldChg>
      <pc:sldChg chg="del">
        <pc:chgData name="Kyte, Alexandra" userId="0f04e0dc-f04e-4d0e-9857-5234b88fdf95" providerId="ADAL" clId="{F76D06F9-9922-4B55-8AC0-F921532D451D}" dt="2025-03-25T12:25:25.955" v="64" actId="2696"/>
        <pc:sldMkLst>
          <pc:docMk/>
          <pc:sldMk cId="0" sldId="292"/>
        </pc:sldMkLst>
      </pc:sldChg>
      <pc:sldChg chg="del">
        <pc:chgData name="Kyte, Alexandra" userId="0f04e0dc-f04e-4d0e-9857-5234b88fdf95" providerId="ADAL" clId="{F76D06F9-9922-4B55-8AC0-F921532D451D}" dt="2025-03-25T12:25:21.927" v="63" actId="2696"/>
        <pc:sldMkLst>
          <pc:docMk/>
          <pc:sldMk cId="1910732481" sldId="297"/>
        </pc:sldMkLst>
      </pc:sldChg>
      <pc:sldChg chg="del">
        <pc:chgData name="Kyte, Alexandra" userId="0f04e0dc-f04e-4d0e-9857-5234b88fdf95" providerId="ADAL" clId="{F76D06F9-9922-4B55-8AC0-F921532D451D}" dt="2025-03-25T12:26:02.772" v="66" actId="2696"/>
        <pc:sldMkLst>
          <pc:docMk/>
          <pc:sldMk cId="1055583728" sldId="298"/>
        </pc:sldMkLst>
      </pc:sldChg>
      <pc:sldChg chg="del">
        <pc:chgData name="Kyte, Alexandra" userId="0f04e0dc-f04e-4d0e-9857-5234b88fdf95" providerId="ADAL" clId="{F76D06F9-9922-4B55-8AC0-F921532D451D}" dt="2025-03-25T12:26:05.829" v="67" actId="2696"/>
        <pc:sldMkLst>
          <pc:docMk/>
          <pc:sldMk cId="0" sldId="299"/>
        </pc:sldMkLst>
      </pc:sldChg>
      <pc:sldChg chg="del">
        <pc:chgData name="Kyte, Alexandra" userId="0f04e0dc-f04e-4d0e-9857-5234b88fdf95" providerId="ADAL" clId="{F76D06F9-9922-4B55-8AC0-F921532D451D}" dt="2025-03-25T12:26:07.686" v="68" actId="2696"/>
        <pc:sldMkLst>
          <pc:docMk/>
          <pc:sldMk cId="0" sldId="300"/>
        </pc:sldMkLst>
      </pc:sldChg>
      <pc:sldChg chg="del">
        <pc:chgData name="Kyte, Alexandra" userId="0f04e0dc-f04e-4d0e-9857-5234b88fdf95" providerId="ADAL" clId="{F76D06F9-9922-4B55-8AC0-F921532D451D}" dt="2025-03-25T12:26:13.285" v="69" actId="2696"/>
        <pc:sldMkLst>
          <pc:docMk/>
          <pc:sldMk cId="1338310657" sldId="398"/>
        </pc:sldMkLst>
      </pc:sldChg>
      <pc:sldChg chg="del">
        <pc:chgData name="Kyte, Alexandra" userId="0f04e0dc-f04e-4d0e-9857-5234b88fdf95" providerId="ADAL" clId="{F76D06F9-9922-4B55-8AC0-F921532D451D}" dt="2025-03-25T12:23:05.441" v="53" actId="2696"/>
        <pc:sldMkLst>
          <pc:docMk/>
          <pc:sldMk cId="1400239501" sldId="528"/>
        </pc:sldMkLst>
      </pc:sldChg>
      <pc:sldChg chg="del">
        <pc:chgData name="Kyte, Alexandra" userId="0f04e0dc-f04e-4d0e-9857-5234b88fdf95" providerId="ADAL" clId="{F76D06F9-9922-4B55-8AC0-F921532D451D}" dt="2025-03-25T12:23:33.719" v="58" actId="2696"/>
        <pc:sldMkLst>
          <pc:docMk/>
          <pc:sldMk cId="2758225862" sldId="531"/>
        </pc:sldMkLst>
      </pc:sldChg>
      <pc:sldChg chg="del mod modShow">
        <pc:chgData name="Kyte, Alexandra" userId="0f04e0dc-f04e-4d0e-9857-5234b88fdf95" providerId="ADAL" clId="{F76D06F9-9922-4B55-8AC0-F921532D451D}" dt="2025-03-25T12:23:59.605" v="60" actId="2696"/>
        <pc:sldMkLst>
          <pc:docMk/>
          <pc:sldMk cId="2359871672" sldId="532"/>
        </pc:sldMkLst>
      </pc:sldChg>
      <pc:sldChg chg="del">
        <pc:chgData name="Kyte, Alexandra" userId="0f04e0dc-f04e-4d0e-9857-5234b88fdf95" providerId="ADAL" clId="{F76D06F9-9922-4B55-8AC0-F921532D451D}" dt="2025-03-25T12:22:04.246" v="47" actId="2696"/>
        <pc:sldMkLst>
          <pc:docMk/>
          <pc:sldMk cId="2248297172" sldId="553"/>
        </pc:sldMkLst>
      </pc:sldChg>
      <pc:sldChg chg="del">
        <pc:chgData name="Kyte, Alexandra" userId="0f04e0dc-f04e-4d0e-9857-5234b88fdf95" providerId="ADAL" clId="{F76D06F9-9922-4B55-8AC0-F921532D451D}" dt="2025-03-25T12:22:06.453" v="48" actId="2696"/>
        <pc:sldMkLst>
          <pc:docMk/>
          <pc:sldMk cId="1768153061" sldId="554"/>
        </pc:sldMkLst>
      </pc:sldChg>
      <pc:sldChg chg="del">
        <pc:chgData name="Kyte, Alexandra" userId="0f04e0dc-f04e-4d0e-9857-5234b88fdf95" providerId="ADAL" clId="{F76D06F9-9922-4B55-8AC0-F921532D451D}" dt="2025-03-25T12:22:08.764" v="49" actId="2696"/>
        <pc:sldMkLst>
          <pc:docMk/>
          <pc:sldMk cId="1232400403" sldId="555"/>
        </pc:sldMkLst>
      </pc:sldChg>
      <pc:sldChg chg="del">
        <pc:chgData name="Kyte, Alexandra" userId="0f04e0dc-f04e-4d0e-9857-5234b88fdf95" providerId="ADAL" clId="{F76D06F9-9922-4B55-8AC0-F921532D451D}" dt="2025-03-25T12:22:10.704" v="50" actId="2696"/>
        <pc:sldMkLst>
          <pc:docMk/>
          <pc:sldMk cId="2345233359" sldId="556"/>
        </pc:sldMkLst>
      </pc:sldChg>
      <pc:sldMasterChg chg="del delSldLayout">
        <pc:chgData name="Kyte, Alexandra" userId="0f04e0dc-f04e-4d0e-9857-5234b88fdf95" providerId="ADAL" clId="{F76D06F9-9922-4B55-8AC0-F921532D451D}" dt="2025-03-25T12:26:13.285" v="69" actId="2696"/>
        <pc:sldMasterMkLst>
          <pc:docMk/>
          <pc:sldMasterMk cId="2757809827" sldId="2147483674"/>
        </pc:sldMasterMkLst>
        <pc:sldLayoutChg chg="del">
          <pc:chgData name="Kyte, Alexandra" userId="0f04e0dc-f04e-4d0e-9857-5234b88fdf95" providerId="ADAL" clId="{F76D06F9-9922-4B55-8AC0-F921532D451D}" dt="2025-03-25T12:26:13.285" v="69" actId="2696"/>
          <pc:sldLayoutMkLst>
            <pc:docMk/>
            <pc:sldMasterMk cId="2757809827" sldId="2147483674"/>
            <pc:sldLayoutMk cId="1172098983" sldId="2147483661"/>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3670958818" sldId="2147483662"/>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1693547928" sldId="2147483663"/>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4240356573" sldId="2147483664"/>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785629276" sldId="2147483665"/>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1100393505" sldId="2147483666"/>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2802420174" sldId="2147483667"/>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1101825000" sldId="2147483668"/>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3069967467" sldId="2147483669"/>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3139782980" sldId="2147483670"/>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512202566" sldId="2147483671"/>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56339132" sldId="2147483672"/>
          </pc:sldLayoutMkLst>
        </pc:sldLayoutChg>
        <pc:sldLayoutChg chg="del">
          <pc:chgData name="Kyte, Alexandra" userId="0f04e0dc-f04e-4d0e-9857-5234b88fdf95" providerId="ADAL" clId="{F76D06F9-9922-4B55-8AC0-F921532D451D}" dt="2025-03-25T12:26:13.285" v="69" actId="2696"/>
          <pc:sldLayoutMkLst>
            <pc:docMk/>
            <pc:sldMasterMk cId="2757809827" sldId="2147483674"/>
            <pc:sldLayoutMk cId="224425878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80B14-B6F7-4541-9C14-FAAB4B6F683B}"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79395-F0CE-4FAD-83F7-53767C1D6168}" type="slidenum">
              <a:rPr lang="en-GB" smtClean="0"/>
              <a:t>‹#›</a:t>
            </a:fld>
            <a:endParaRPr lang="en-GB"/>
          </a:p>
        </p:txBody>
      </p:sp>
    </p:spTree>
    <p:extLst>
      <p:ext uri="{BB962C8B-B14F-4D97-AF65-F5344CB8AC3E}">
        <p14:creationId xmlns:p14="http://schemas.microsoft.com/office/powerpoint/2010/main" val="53458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FE9A2-2C6F-48E2-A72C-4D85CF4399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42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Image Slide 2">
    <p:spTree>
      <p:nvGrpSpPr>
        <p:cNvPr id="1" name=""/>
        <p:cNvGrpSpPr/>
        <p:nvPr/>
      </p:nvGrpSpPr>
      <p:grpSpPr>
        <a:xfrm>
          <a:off x="0" y="0"/>
          <a:ext cx="0" cy="0"/>
          <a:chOff x="0" y="0"/>
          <a:chExt cx="0" cy="0"/>
        </a:xfrm>
      </p:grpSpPr>
      <p:sp>
        <p:nvSpPr>
          <p:cNvPr id="13" name="Rectangle 12"/>
          <p:cNvSpPr>
            <a:spLocks/>
          </p:cNvSpPr>
          <p:nvPr userDrawn="1"/>
        </p:nvSpPr>
        <p:spPr>
          <a:xfrm>
            <a:off x="0" y="0"/>
            <a:ext cx="18288000" cy="10287000"/>
          </a:xfrm>
          <a:prstGeom prst="rect">
            <a:avLst/>
          </a:prstGeom>
          <a:solidFill>
            <a:srgbClr val="67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2" b="0" i="0">
              <a:highlight>
                <a:srgbClr val="AC145A"/>
              </a:highlight>
              <a:latin typeface="Mulish" pitchFamily="2" charset="77"/>
            </a:endParaRPr>
          </a:p>
        </p:txBody>
      </p:sp>
      <p:sp>
        <p:nvSpPr>
          <p:cNvPr id="6" name="Right Triangle 5">
            <a:extLst>
              <a:ext uri="{FF2B5EF4-FFF2-40B4-BE49-F238E27FC236}">
                <a16:creationId xmlns:a16="http://schemas.microsoft.com/office/drawing/2014/main" id="{BBD5B770-0C51-79FE-529E-4604786AD767}"/>
              </a:ext>
            </a:extLst>
          </p:cNvPr>
          <p:cNvSpPr/>
          <p:nvPr userDrawn="1"/>
        </p:nvSpPr>
        <p:spPr>
          <a:xfrm rot="16200000">
            <a:off x="9778670" y="1777670"/>
            <a:ext cx="10283757" cy="6734906"/>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Picture Placeholder 6"/>
          <p:cNvSpPr>
            <a:spLocks noGrp="1"/>
          </p:cNvSpPr>
          <p:nvPr>
            <p:ph type="pic" sz="quarter" idx="25" hasCustomPrompt="1"/>
          </p:nvPr>
        </p:nvSpPr>
        <p:spPr>
          <a:xfrm>
            <a:off x="9260102" y="1257304"/>
            <a:ext cx="7770600" cy="7772402"/>
          </a:xfrm>
          <a:solidFill>
            <a:schemeClr val="accent1"/>
          </a:solidFill>
          <a:ln>
            <a:noFill/>
          </a:ln>
        </p:spPr>
        <p:txBody>
          <a:bodyPr lIns="360000" tIns="360000" rIns="360000" bIns="360000">
            <a:normAutofit/>
          </a:bodyPr>
          <a:lstStyle>
            <a:lvl1pPr algn="ctr">
              <a:defRPr sz="1502"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pic>
        <p:nvPicPr>
          <p:cNvPr id="7" name="Picture 6">
            <a:extLst>
              <a:ext uri="{FF2B5EF4-FFF2-40B4-BE49-F238E27FC236}">
                <a16:creationId xmlns:a16="http://schemas.microsoft.com/office/drawing/2014/main" id="{69D4B7CE-9BFF-ECDF-9B7F-EE0EB1325386}"/>
              </a:ext>
            </a:extLst>
          </p:cNvPr>
          <p:cNvPicPr>
            <a:picLocks noChangeAspect="1"/>
          </p:cNvPicPr>
          <p:nvPr userDrawn="1"/>
        </p:nvPicPr>
        <p:blipFill>
          <a:blip r:embed="rId2"/>
          <a:stretch>
            <a:fillRect/>
          </a:stretch>
        </p:blipFill>
        <p:spPr>
          <a:xfrm>
            <a:off x="1255701" y="477473"/>
            <a:ext cx="1207014" cy="804675"/>
          </a:xfrm>
          <a:prstGeom prst="rect">
            <a:avLst/>
          </a:prstGeom>
        </p:spPr>
      </p:pic>
    </p:spTree>
    <p:extLst>
      <p:ext uri="{BB962C8B-B14F-4D97-AF65-F5344CB8AC3E}">
        <p14:creationId xmlns:p14="http://schemas.microsoft.com/office/powerpoint/2010/main" val="225545555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7" y="1489151"/>
            <a:ext cx="17041200" cy="410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3165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8261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378" lvl="0" indent="-685784">
              <a:spcBef>
                <a:spcPts val="0"/>
              </a:spcBef>
              <a:spcAft>
                <a:spcPts val="0"/>
              </a:spcAft>
              <a:buSzPts val="1800"/>
              <a:buChar char="●"/>
              <a:defRPr/>
            </a:lvl1pPr>
            <a:lvl2pPr marL="1828755" lvl="1" indent="-634985">
              <a:spcBef>
                <a:spcPts val="0"/>
              </a:spcBef>
              <a:spcAft>
                <a:spcPts val="0"/>
              </a:spcAft>
              <a:buSzPts val="1400"/>
              <a:buChar char="○"/>
              <a:defRPr/>
            </a:lvl2pPr>
            <a:lvl3pPr marL="2743131" lvl="2" indent="-634985">
              <a:spcBef>
                <a:spcPts val="0"/>
              </a:spcBef>
              <a:spcAft>
                <a:spcPts val="0"/>
              </a:spcAft>
              <a:buSzPts val="1400"/>
              <a:buChar char="■"/>
              <a:defRPr/>
            </a:lvl3pPr>
            <a:lvl4pPr marL="3657509" lvl="3" indent="-634985">
              <a:spcBef>
                <a:spcPts val="0"/>
              </a:spcBef>
              <a:spcAft>
                <a:spcPts val="0"/>
              </a:spcAft>
              <a:buSzPts val="1400"/>
              <a:buChar char="●"/>
              <a:defRPr/>
            </a:lvl4pPr>
            <a:lvl5pPr marL="4571886" lvl="4" indent="-634985">
              <a:spcBef>
                <a:spcPts val="0"/>
              </a:spcBef>
              <a:spcAft>
                <a:spcPts val="0"/>
              </a:spcAft>
              <a:buSzPts val="1400"/>
              <a:buChar char="○"/>
              <a:defRPr/>
            </a:lvl5pPr>
            <a:lvl6pPr marL="5486264" lvl="5" indent="-634985">
              <a:spcBef>
                <a:spcPts val="0"/>
              </a:spcBef>
              <a:spcAft>
                <a:spcPts val="0"/>
              </a:spcAft>
              <a:buSzPts val="1400"/>
              <a:buChar char="■"/>
              <a:defRPr/>
            </a:lvl6pPr>
            <a:lvl7pPr marL="6400640" lvl="6" indent="-634985">
              <a:spcBef>
                <a:spcPts val="0"/>
              </a:spcBef>
              <a:spcAft>
                <a:spcPts val="0"/>
              </a:spcAft>
              <a:buSzPts val="1400"/>
              <a:buChar char="●"/>
              <a:defRPr/>
            </a:lvl7pPr>
            <a:lvl8pPr marL="7315017" lvl="7" indent="-634985">
              <a:spcBef>
                <a:spcPts val="0"/>
              </a:spcBef>
              <a:spcAft>
                <a:spcPts val="0"/>
              </a:spcAft>
              <a:buSzPts val="1400"/>
              <a:buChar char="○"/>
              <a:defRPr/>
            </a:lvl8pPr>
            <a:lvl9pPr marL="8229395" lvl="8" indent="-63498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25109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rmAutofit/>
          </a:bodyPr>
          <a:lstStyle>
            <a:lvl1pPr marL="914378" lvl="0" indent="-634985">
              <a:spcBef>
                <a:spcPts val="0"/>
              </a:spcBef>
              <a:spcAft>
                <a:spcPts val="0"/>
              </a:spcAft>
              <a:buSzPts val="1400"/>
              <a:buChar char="●"/>
              <a:defRPr sz="2801"/>
            </a:lvl1pPr>
            <a:lvl2pPr marL="1828755" lvl="1" indent="-609585">
              <a:spcBef>
                <a:spcPts val="0"/>
              </a:spcBef>
              <a:spcAft>
                <a:spcPts val="0"/>
              </a:spcAft>
              <a:buSzPts val="1200"/>
              <a:buChar char="○"/>
              <a:defRPr sz="2400"/>
            </a:lvl2pPr>
            <a:lvl3pPr marL="2743131" lvl="2" indent="-609585">
              <a:spcBef>
                <a:spcPts val="0"/>
              </a:spcBef>
              <a:spcAft>
                <a:spcPts val="0"/>
              </a:spcAft>
              <a:buSzPts val="1200"/>
              <a:buChar char="■"/>
              <a:defRPr sz="2400"/>
            </a:lvl3pPr>
            <a:lvl4pPr marL="3657509" lvl="3" indent="-609585">
              <a:spcBef>
                <a:spcPts val="0"/>
              </a:spcBef>
              <a:spcAft>
                <a:spcPts val="0"/>
              </a:spcAft>
              <a:buSzPts val="1200"/>
              <a:buChar char="●"/>
              <a:defRPr sz="2400"/>
            </a:lvl4pPr>
            <a:lvl5pPr marL="4571886" lvl="4" indent="-609585">
              <a:spcBef>
                <a:spcPts val="0"/>
              </a:spcBef>
              <a:spcAft>
                <a:spcPts val="0"/>
              </a:spcAft>
              <a:buSzPts val="1200"/>
              <a:buChar char="○"/>
              <a:defRPr sz="2400"/>
            </a:lvl5pPr>
            <a:lvl6pPr marL="5486264" lvl="5" indent="-609585">
              <a:spcBef>
                <a:spcPts val="0"/>
              </a:spcBef>
              <a:spcAft>
                <a:spcPts val="0"/>
              </a:spcAft>
              <a:buSzPts val="1200"/>
              <a:buChar char="■"/>
              <a:defRPr sz="2400"/>
            </a:lvl6pPr>
            <a:lvl7pPr marL="6400640" lvl="6" indent="-609585">
              <a:spcBef>
                <a:spcPts val="0"/>
              </a:spcBef>
              <a:spcAft>
                <a:spcPts val="0"/>
              </a:spcAft>
              <a:buSzPts val="1200"/>
              <a:buChar char="●"/>
              <a:defRPr sz="2400"/>
            </a:lvl7pPr>
            <a:lvl8pPr marL="7315017" lvl="7" indent="-609585">
              <a:spcBef>
                <a:spcPts val="0"/>
              </a:spcBef>
              <a:spcAft>
                <a:spcPts val="0"/>
              </a:spcAft>
              <a:buSzPts val="1200"/>
              <a:buChar char="○"/>
              <a:defRPr sz="2400"/>
            </a:lvl8pPr>
            <a:lvl9pPr marL="8229395" lvl="8" indent="-609585">
              <a:spcBef>
                <a:spcPts val="0"/>
              </a:spcBef>
              <a:spcAft>
                <a:spcPts val="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rmAutofit/>
          </a:bodyPr>
          <a:lstStyle>
            <a:lvl1pPr marL="914378" lvl="0" indent="-634985">
              <a:spcBef>
                <a:spcPts val="0"/>
              </a:spcBef>
              <a:spcAft>
                <a:spcPts val="0"/>
              </a:spcAft>
              <a:buSzPts val="1400"/>
              <a:buChar char="●"/>
              <a:defRPr sz="2801"/>
            </a:lvl1pPr>
            <a:lvl2pPr marL="1828755" lvl="1" indent="-609585">
              <a:spcBef>
                <a:spcPts val="0"/>
              </a:spcBef>
              <a:spcAft>
                <a:spcPts val="0"/>
              </a:spcAft>
              <a:buSzPts val="1200"/>
              <a:buChar char="○"/>
              <a:defRPr sz="2400"/>
            </a:lvl2pPr>
            <a:lvl3pPr marL="2743131" lvl="2" indent="-609585">
              <a:spcBef>
                <a:spcPts val="0"/>
              </a:spcBef>
              <a:spcAft>
                <a:spcPts val="0"/>
              </a:spcAft>
              <a:buSzPts val="1200"/>
              <a:buChar char="■"/>
              <a:defRPr sz="2400"/>
            </a:lvl3pPr>
            <a:lvl4pPr marL="3657509" lvl="3" indent="-609585">
              <a:spcBef>
                <a:spcPts val="0"/>
              </a:spcBef>
              <a:spcAft>
                <a:spcPts val="0"/>
              </a:spcAft>
              <a:buSzPts val="1200"/>
              <a:buChar char="●"/>
              <a:defRPr sz="2400"/>
            </a:lvl4pPr>
            <a:lvl5pPr marL="4571886" lvl="4" indent="-609585">
              <a:spcBef>
                <a:spcPts val="0"/>
              </a:spcBef>
              <a:spcAft>
                <a:spcPts val="0"/>
              </a:spcAft>
              <a:buSzPts val="1200"/>
              <a:buChar char="○"/>
              <a:defRPr sz="2400"/>
            </a:lvl5pPr>
            <a:lvl6pPr marL="5486264" lvl="5" indent="-609585">
              <a:spcBef>
                <a:spcPts val="0"/>
              </a:spcBef>
              <a:spcAft>
                <a:spcPts val="0"/>
              </a:spcAft>
              <a:buSzPts val="1200"/>
              <a:buChar char="■"/>
              <a:defRPr sz="2400"/>
            </a:lvl6pPr>
            <a:lvl7pPr marL="6400640" lvl="6" indent="-609585">
              <a:spcBef>
                <a:spcPts val="0"/>
              </a:spcBef>
              <a:spcAft>
                <a:spcPts val="0"/>
              </a:spcAft>
              <a:buSzPts val="1200"/>
              <a:buChar char="●"/>
              <a:defRPr sz="2400"/>
            </a:lvl7pPr>
            <a:lvl8pPr marL="7315017" lvl="7" indent="-609585">
              <a:spcBef>
                <a:spcPts val="0"/>
              </a:spcBef>
              <a:spcAft>
                <a:spcPts val="0"/>
              </a:spcAft>
              <a:buSzPts val="1200"/>
              <a:buChar char="○"/>
              <a:defRPr sz="2400"/>
            </a:lvl8pPr>
            <a:lvl9pPr marL="8229395" lvl="8" indent="-609585">
              <a:spcBef>
                <a:spcPts val="0"/>
              </a:spcBef>
              <a:spcAft>
                <a:spcPts val="0"/>
              </a:spcAft>
              <a:buSzPts val="1200"/>
              <a:buChar char="■"/>
              <a:defRPr sz="2400"/>
            </a:lvl9pPr>
          </a:lstStyle>
          <a:p>
            <a:endParaRPr/>
          </a:p>
        </p:txBody>
      </p:sp>
      <p:sp>
        <p:nvSpPr>
          <p:cNvPr id="24" name="Google Shape;24;p5"/>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1290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93357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rmAutofit/>
          </a:bodyPr>
          <a:lstStyle>
            <a:lvl1pPr marL="914378" lvl="0" indent="-609585">
              <a:spcBef>
                <a:spcPts val="0"/>
              </a:spcBef>
              <a:spcAft>
                <a:spcPts val="0"/>
              </a:spcAft>
              <a:buSzPts val="1200"/>
              <a:buChar char="●"/>
              <a:defRPr sz="2400"/>
            </a:lvl1pPr>
            <a:lvl2pPr marL="1828755" lvl="1" indent="-609585">
              <a:spcBef>
                <a:spcPts val="0"/>
              </a:spcBef>
              <a:spcAft>
                <a:spcPts val="0"/>
              </a:spcAft>
              <a:buSzPts val="1200"/>
              <a:buChar char="○"/>
              <a:defRPr sz="2400"/>
            </a:lvl2pPr>
            <a:lvl3pPr marL="2743131" lvl="2" indent="-609585">
              <a:spcBef>
                <a:spcPts val="0"/>
              </a:spcBef>
              <a:spcAft>
                <a:spcPts val="0"/>
              </a:spcAft>
              <a:buSzPts val="1200"/>
              <a:buChar char="■"/>
              <a:defRPr sz="2400"/>
            </a:lvl3pPr>
            <a:lvl4pPr marL="3657509" lvl="3" indent="-609585">
              <a:spcBef>
                <a:spcPts val="0"/>
              </a:spcBef>
              <a:spcAft>
                <a:spcPts val="0"/>
              </a:spcAft>
              <a:buSzPts val="1200"/>
              <a:buChar char="●"/>
              <a:defRPr sz="2400"/>
            </a:lvl4pPr>
            <a:lvl5pPr marL="4571886" lvl="4" indent="-609585">
              <a:spcBef>
                <a:spcPts val="0"/>
              </a:spcBef>
              <a:spcAft>
                <a:spcPts val="0"/>
              </a:spcAft>
              <a:buSzPts val="1200"/>
              <a:buChar char="○"/>
              <a:defRPr sz="2400"/>
            </a:lvl5pPr>
            <a:lvl6pPr marL="5486264" lvl="5" indent="-609585">
              <a:spcBef>
                <a:spcPts val="0"/>
              </a:spcBef>
              <a:spcAft>
                <a:spcPts val="0"/>
              </a:spcAft>
              <a:buSzPts val="1200"/>
              <a:buChar char="■"/>
              <a:defRPr sz="2400"/>
            </a:lvl6pPr>
            <a:lvl7pPr marL="6400640" lvl="6" indent="-609585">
              <a:spcBef>
                <a:spcPts val="0"/>
              </a:spcBef>
              <a:spcAft>
                <a:spcPts val="0"/>
              </a:spcAft>
              <a:buSzPts val="1200"/>
              <a:buChar char="●"/>
              <a:defRPr sz="2400"/>
            </a:lvl7pPr>
            <a:lvl8pPr marL="7315017" lvl="7" indent="-609585">
              <a:spcBef>
                <a:spcPts val="0"/>
              </a:spcBef>
              <a:spcAft>
                <a:spcPts val="0"/>
              </a:spcAft>
              <a:buSzPts val="1200"/>
              <a:buChar char="○"/>
              <a:defRPr sz="2400"/>
            </a:lvl8pPr>
            <a:lvl9pPr marL="8229395" lvl="8" indent="-609585">
              <a:spcBef>
                <a:spcPts val="0"/>
              </a:spcBef>
              <a:spcAft>
                <a:spcPts val="0"/>
              </a:spcAft>
              <a:buSzPts val="1200"/>
              <a:buChar char="■"/>
              <a:defRPr sz="2400"/>
            </a:lvl9pPr>
          </a:lstStyle>
          <a:p>
            <a:endParaRPr/>
          </a:p>
        </p:txBody>
      </p:sp>
      <p:sp>
        <p:nvSpPr>
          <p:cNvPr id="31" name="Google Shape;31;p7"/>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3013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1" y="900300"/>
            <a:ext cx="12735600" cy="8181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391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9144000" y="-251"/>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49"/>
            <a:ext cx="8090400" cy="2470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rmAutofit/>
          </a:bodyPr>
          <a:lstStyle>
            <a:lvl1pPr marL="914378" lvl="0" indent="-685784">
              <a:spcBef>
                <a:spcPts val="0"/>
              </a:spcBef>
              <a:spcAft>
                <a:spcPts val="0"/>
              </a:spcAft>
              <a:buSzPts val="1800"/>
              <a:buChar char="●"/>
              <a:defRPr/>
            </a:lvl1pPr>
            <a:lvl2pPr marL="1828755" lvl="1" indent="-634985">
              <a:spcBef>
                <a:spcPts val="0"/>
              </a:spcBef>
              <a:spcAft>
                <a:spcPts val="0"/>
              </a:spcAft>
              <a:buSzPts val="1400"/>
              <a:buChar char="○"/>
              <a:defRPr/>
            </a:lvl2pPr>
            <a:lvl3pPr marL="2743131" lvl="2" indent="-634985">
              <a:spcBef>
                <a:spcPts val="0"/>
              </a:spcBef>
              <a:spcAft>
                <a:spcPts val="0"/>
              </a:spcAft>
              <a:buSzPts val="1400"/>
              <a:buChar char="■"/>
              <a:defRPr/>
            </a:lvl3pPr>
            <a:lvl4pPr marL="3657509" lvl="3" indent="-634985">
              <a:spcBef>
                <a:spcPts val="0"/>
              </a:spcBef>
              <a:spcAft>
                <a:spcPts val="0"/>
              </a:spcAft>
              <a:buSzPts val="1400"/>
              <a:buChar char="●"/>
              <a:defRPr/>
            </a:lvl4pPr>
            <a:lvl5pPr marL="4571886" lvl="4" indent="-634985">
              <a:spcBef>
                <a:spcPts val="0"/>
              </a:spcBef>
              <a:spcAft>
                <a:spcPts val="0"/>
              </a:spcAft>
              <a:buSzPts val="1400"/>
              <a:buChar char="○"/>
              <a:defRPr/>
            </a:lvl5pPr>
            <a:lvl6pPr marL="5486264" lvl="5" indent="-634985">
              <a:spcBef>
                <a:spcPts val="0"/>
              </a:spcBef>
              <a:spcAft>
                <a:spcPts val="0"/>
              </a:spcAft>
              <a:buSzPts val="1400"/>
              <a:buChar char="■"/>
              <a:defRPr/>
            </a:lvl6pPr>
            <a:lvl7pPr marL="6400640" lvl="6" indent="-634985">
              <a:spcBef>
                <a:spcPts val="0"/>
              </a:spcBef>
              <a:spcAft>
                <a:spcPts val="0"/>
              </a:spcAft>
              <a:buSzPts val="1400"/>
              <a:buChar char="●"/>
              <a:defRPr/>
            </a:lvl7pPr>
            <a:lvl8pPr marL="7315017" lvl="7" indent="-634985">
              <a:spcBef>
                <a:spcPts val="0"/>
              </a:spcBef>
              <a:spcAft>
                <a:spcPts val="0"/>
              </a:spcAft>
              <a:buSzPts val="1400"/>
              <a:buChar char="○"/>
              <a:defRPr/>
            </a:lvl8pPr>
            <a:lvl9pPr marL="8229395" lvl="8" indent="-63498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42479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1"/>
            <a:ext cx="11997600" cy="1210200"/>
          </a:xfrm>
          <a:prstGeom prst="rect">
            <a:avLst/>
          </a:prstGeom>
        </p:spPr>
        <p:txBody>
          <a:bodyPr spcFirstLastPara="1" wrap="square" lIns="91425" tIns="91425" rIns="91425" bIns="91425" anchor="ctr" anchorCtr="0">
            <a:normAutofit/>
          </a:bodyPr>
          <a:lstStyle>
            <a:lvl1pPr marL="914378" lvl="0" indent="-45718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89511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1"/>
            <a:ext cx="17041200" cy="2601600"/>
          </a:xfrm>
          <a:prstGeom prst="rect">
            <a:avLst/>
          </a:prstGeom>
        </p:spPr>
        <p:txBody>
          <a:bodyPr spcFirstLastPara="1" wrap="square" lIns="91425" tIns="91425" rIns="91425" bIns="91425" anchor="t" anchorCtr="0">
            <a:normAutofit/>
          </a:bodyPr>
          <a:lstStyle>
            <a:lvl1pPr marL="914378" lvl="0" indent="-685784" algn="ctr">
              <a:spcBef>
                <a:spcPts val="0"/>
              </a:spcBef>
              <a:spcAft>
                <a:spcPts val="0"/>
              </a:spcAft>
              <a:buSzPts val="1800"/>
              <a:buChar char="●"/>
              <a:defRPr/>
            </a:lvl1pPr>
            <a:lvl2pPr marL="1828755" lvl="1" indent="-634985" algn="ctr">
              <a:spcBef>
                <a:spcPts val="0"/>
              </a:spcBef>
              <a:spcAft>
                <a:spcPts val="0"/>
              </a:spcAft>
              <a:buSzPts val="1400"/>
              <a:buChar char="○"/>
              <a:defRPr/>
            </a:lvl2pPr>
            <a:lvl3pPr marL="2743131" lvl="2" indent="-634985" algn="ctr">
              <a:spcBef>
                <a:spcPts val="0"/>
              </a:spcBef>
              <a:spcAft>
                <a:spcPts val="0"/>
              </a:spcAft>
              <a:buSzPts val="1400"/>
              <a:buChar char="■"/>
              <a:defRPr/>
            </a:lvl3pPr>
            <a:lvl4pPr marL="3657509" lvl="3" indent="-634985" algn="ctr">
              <a:spcBef>
                <a:spcPts val="0"/>
              </a:spcBef>
              <a:spcAft>
                <a:spcPts val="0"/>
              </a:spcAft>
              <a:buSzPts val="1400"/>
              <a:buChar char="●"/>
              <a:defRPr/>
            </a:lvl4pPr>
            <a:lvl5pPr marL="4571886" lvl="4" indent="-634985" algn="ctr">
              <a:spcBef>
                <a:spcPts val="0"/>
              </a:spcBef>
              <a:spcAft>
                <a:spcPts val="0"/>
              </a:spcAft>
              <a:buSzPts val="1400"/>
              <a:buChar char="○"/>
              <a:defRPr/>
            </a:lvl5pPr>
            <a:lvl6pPr marL="5486264" lvl="5" indent="-634985" algn="ctr">
              <a:spcBef>
                <a:spcPts val="0"/>
              </a:spcBef>
              <a:spcAft>
                <a:spcPts val="0"/>
              </a:spcAft>
              <a:buSzPts val="1400"/>
              <a:buChar char="■"/>
              <a:defRPr/>
            </a:lvl6pPr>
            <a:lvl7pPr marL="6400640" lvl="6" indent="-634985" algn="ctr">
              <a:spcBef>
                <a:spcPts val="0"/>
              </a:spcBef>
              <a:spcAft>
                <a:spcPts val="0"/>
              </a:spcAft>
              <a:buSzPts val="1400"/>
              <a:buChar char="●"/>
              <a:defRPr/>
            </a:lvl7pPr>
            <a:lvl8pPr marL="7315017" lvl="7" indent="-634985" algn="ctr">
              <a:spcBef>
                <a:spcPts val="0"/>
              </a:spcBef>
              <a:spcAft>
                <a:spcPts val="0"/>
              </a:spcAft>
              <a:buSzPts val="1400"/>
              <a:buChar char="○"/>
              <a:defRPr/>
            </a:lvl8pPr>
            <a:lvl9pPr marL="8229395" lvl="8" indent="-63498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62153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72388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B2B4-FC02-F797-819F-6616EB6F4A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9800B0-959F-2B13-326C-C423908B27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159B05-0CDC-F2B6-29CA-BDC2A1040A3B}"/>
              </a:ext>
            </a:extLst>
          </p:cNvPr>
          <p:cNvSpPr>
            <a:spLocks noGrp="1"/>
          </p:cNvSpPr>
          <p:nvPr>
            <p:ph type="dt" sz="half" idx="10"/>
          </p:nvPr>
        </p:nvSpPr>
        <p:spPr/>
        <p:txBody>
          <a:bodyPr/>
          <a:lstStyle/>
          <a:p>
            <a:fld id="{7A23A38A-483B-49E2-ACFF-D8EAEE596058}" type="datetimeFigureOut">
              <a:rPr lang="en-GB" smtClean="0"/>
              <a:t>26/03/2025</a:t>
            </a:fld>
            <a:endParaRPr lang="en-GB"/>
          </a:p>
        </p:txBody>
      </p:sp>
      <p:sp>
        <p:nvSpPr>
          <p:cNvPr id="5" name="Footer Placeholder 4">
            <a:extLst>
              <a:ext uri="{FF2B5EF4-FFF2-40B4-BE49-F238E27FC236}">
                <a16:creationId xmlns:a16="http://schemas.microsoft.com/office/drawing/2014/main" id="{9DF50390-7AE7-B831-7222-4E34CDF31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95F94-A9CF-CB79-9864-A6EFDAA4A448}"/>
              </a:ext>
            </a:extLst>
          </p:cNvPr>
          <p:cNvSpPr>
            <a:spLocks noGrp="1"/>
          </p:cNvSpPr>
          <p:nvPr>
            <p:ph type="sldNum" sz="quarter" idx="12"/>
          </p:nvPr>
        </p:nvSpPr>
        <p:spPr/>
        <p:txBody>
          <a:bodyPr/>
          <a:lstStyle/>
          <a:p>
            <a:fld id="{3FC9EEC0-419E-4E37-B543-04FE93AB61FB}" type="slidenum">
              <a:rPr lang="en-GB" smtClean="0"/>
              <a:t>‹#›</a:t>
            </a:fld>
            <a:endParaRPr lang="en-GB"/>
          </a:p>
        </p:txBody>
      </p:sp>
    </p:spTree>
    <p:extLst>
      <p:ext uri="{BB962C8B-B14F-4D97-AF65-F5344CB8AC3E}">
        <p14:creationId xmlns:p14="http://schemas.microsoft.com/office/powerpoint/2010/main" val="198591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4929638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svg"/><Relationship Id="rId7" Type="http://schemas.openxmlformats.org/officeDocument/2006/relationships/image" Target="../media/image22.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41.svg"/><Relationship Id="rId5" Type="http://schemas.openxmlformats.org/officeDocument/2006/relationships/image" Target="../media/image37.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4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26.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9.sv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svg"/><Relationship Id="rId7" Type="http://schemas.openxmlformats.org/officeDocument/2006/relationships/image" Target="../media/image6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6.jpeg"/><Relationship Id="rId5" Type="http://schemas.openxmlformats.org/officeDocument/2006/relationships/image" Target="../media/image15.svg"/><Relationship Id="rId10" Type="http://schemas.openxmlformats.org/officeDocument/2006/relationships/image" Target="../media/image28.jpeg"/><Relationship Id="rId4" Type="http://schemas.openxmlformats.org/officeDocument/2006/relationships/image" Target="../media/image14.png"/><Relationship Id="rId9"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2.svg"/><Relationship Id="rId7" Type="http://schemas.openxmlformats.org/officeDocument/2006/relationships/image" Target="../media/image70.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17.svg"/><Relationship Id="rId4" Type="http://schemas.openxmlformats.org/officeDocument/2006/relationships/image" Target="../media/image67.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2.svg"/><Relationship Id="rId7" Type="http://schemas.openxmlformats.org/officeDocument/2006/relationships/image" Target="../media/image70.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73.png"/><Relationship Id="rId4" Type="http://schemas.openxmlformats.org/officeDocument/2006/relationships/image" Target="../media/image72.jpeg"/></Relationships>
</file>

<file path=ppt/slides/_rels/slide21.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2.png"/><Relationship Id="rId3" Type="http://schemas.openxmlformats.org/officeDocument/2006/relationships/image" Target="../media/image75.svg"/><Relationship Id="rId7" Type="http://schemas.openxmlformats.org/officeDocument/2006/relationships/image" Target="../media/image78.png"/><Relationship Id="rId12" Type="http://schemas.openxmlformats.org/officeDocument/2006/relationships/image" Target="../media/image83.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hyperlink" Target="http://www.shu.ac.uk/visit-us" TargetMode="External"/><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svg"/><Relationship Id="rId7"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4.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E31C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283703" y="1204090"/>
            <a:ext cx="2236312" cy="1489723"/>
          </a:xfrm>
          <a:custGeom>
            <a:avLst/>
            <a:gdLst/>
            <a:ahLst/>
            <a:cxnLst/>
            <a:rect l="l" t="t" r="r" b="b"/>
            <a:pathLst>
              <a:path w="2236312" h="1489723">
                <a:moveTo>
                  <a:pt x="0" y="0"/>
                </a:moveTo>
                <a:lnTo>
                  <a:pt x="2236312" y="0"/>
                </a:lnTo>
                <a:lnTo>
                  <a:pt x="2236312" y="1489723"/>
                </a:lnTo>
                <a:lnTo>
                  <a:pt x="0" y="148972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460704" y="1872752"/>
            <a:ext cx="8801711" cy="8229600"/>
          </a:xfrm>
          <a:custGeom>
            <a:avLst/>
            <a:gdLst/>
            <a:ahLst/>
            <a:cxnLst/>
            <a:rect l="l" t="t" r="r" b="b"/>
            <a:pathLst>
              <a:path w="8801711" h="8229600">
                <a:moveTo>
                  <a:pt x="0" y="0"/>
                </a:moveTo>
                <a:lnTo>
                  <a:pt x="8801712" y="0"/>
                </a:lnTo>
                <a:lnTo>
                  <a:pt x="8801712"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8454189" y="2829305"/>
            <a:ext cx="8382471" cy="4483728"/>
          </a:xfrm>
          <a:prstGeom prst="rect">
            <a:avLst/>
          </a:prstGeom>
        </p:spPr>
        <p:txBody>
          <a:bodyPr wrap="square" lIns="0" tIns="0" rIns="0" bIns="0" rtlCol="0" anchor="t">
            <a:spAutoFit/>
          </a:bodyPr>
          <a:lstStyle/>
          <a:p>
            <a:pPr algn="r">
              <a:lnSpc>
                <a:spcPts val="11899"/>
              </a:lnSpc>
            </a:pPr>
            <a:r>
              <a:rPr lang="en-US" sz="8000" dirty="0">
                <a:solidFill>
                  <a:srgbClr val="FFFFFF"/>
                </a:solidFill>
                <a:latin typeface="FF Meta Hebrew Bold"/>
                <a:cs typeface="FF Meta Hebrew Bold"/>
                <a:sym typeface="FF Meta Hebrew Bold"/>
              </a:rPr>
              <a:t>Student Funding Overview </a:t>
            </a:r>
            <a:endParaRPr lang="en-US" dirty="0"/>
          </a:p>
          <a:p>
            <a:pPr marL="0" marR="0" lvl="0" indent="0" algn="r" defTabSz="914400" rtl="0" eaLnBrk="1" fontAlgn="auto" latinLnBrk="0" hangingPunct="1">
              <a:lnSpc>
                <a:spcPts val="11899"/>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ECEFF0"/>
              </a:solidFill>
              <a:effectLst/>
              <a:uLnTx/>
              <a:uFillTx/>
              <a:latin typeface="FF Meta Hebrew Bold"/>
              <a:ea typeface="FF Meta Hebrew Bold"/>
              <a:cs typeface="FF Meta Hebrew Bold"/>
              <a:sym typeface="FF Meta Hebrew Bold"/>
            </a:endParaRPr>
          </a:p>
        </p:txBody>
      </p:sp>
      <p:sp>
        <p:nvSpPr>
          <p:cNvPr id="9" name="Freeform 9"/>
          <p:cNvSpPr/>
          <p:nvPr/>
        </p:nvSpPr>
        <p:spPr>
          <a:xfrm rot="-10800000">
            <a:off x="14518135" y="6543887"/>
            <a:ext cx="5961761" cy="4552618"/>
          </a:xfrm>
          <a:custGeom>
            <a:avLst/>
            <a:gdLst/>
            <a:ahLst/>
            <a:cxnLst/>
            <a:rect l="l" t="t" r="r" b="b"/>
            <a:pathLst>
              <a:path w="5961761" h="4552618">
                <a:moveTo>
                  <a:pt x="0" y="0"/>
                </a:moveTo>
                <a:lnTo>
                  <a:pt x="5961762" y="0"/>
                </a:lnTo>
                <a:lnTo>
                  <a:pt x="5961762" y="4552618"/>
                </a:lnTo>
                <a:lnTo>
                  <a:pt x="0" y="45526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2733682" y="-372697"/>
            <a:ext cx="4102978" cy="2245448"/>
          </a:xfrm>
          <a:custGeom>
            <a:avLst/>
            <a:gdLst/>
            <a:ahLst/>
            <a:cxnLst/>
            <a:rect l="l" t="t" r="r" b="b"/>
            <a:pathLst>
              <a:path w="4102978" h="2245448">
                <a:moveTo>
                  <a:pt x="0" y="0"/>
                </a:moveTo>
                <a:lnTo>
                  <a:pt x="4102978" y="0"/>
                </a:lnTo>
                <a:lnTo>
                  <a:pt x="4102978" y="2245449"/>
                </a:lnTo>
                <a:lnTo>
                  <a:pt x="0" y="22454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8">
            <a:extLst>
              <a:ext uri="{FF2B5EF4-FFF2-40B4-BE49-F238E27FC236}">
                <a16:creationId xmlns:a16="http://schemas.microsoft.com/office/drawing/2014/main" id="{C884C845-71D4-4DCC-6FBB-3055F9BA0FF0}"/>
              </a:ext>
            </a:extLst>
          </p:cNvPr>
          <p:cNvSpPr txBox="1"/>
          <p:nvPr/>
        </p:nvSpPr>
        <p:spPr>
          <a:xfrm>
            <a:off x="4604919" y="8270213"/>
            <a:ext cx="9629218" cy="816827"/>
          </a:xfrm>
          <a:prstGeom prst="rect">
            <a:avLst/>
          </a:prstGeom>
        </p:spPr>
        <p:txBody>
          <a:bodyPr lIns="0" tIns="0" rIns="0" bIns="0" rtlCol="0" anchor="t">
            <a:spAutoFit/>
          </a:bodyPr>
          <a:lstStyle/>
          <a:p>
            <a:pPr algn="r">
              <a:lnSpc>
                <a:spcPts val="7000"/>
              </a:lnSpc>
              <a:defRPr/>
            </a:pPr>
            <a:r>
              <a:rPr lang="en-US" sz="3200" dirty="0">
                <a:solidFill>
                  <a:srgbClr val="ECEFF0"/>
                </a:solidFill>
                <a:latin typeface="FF Meta Hebrew Bold"/>
                <a:ea typeface="FF Meta Hebrew Bold"/>
                <a:cs typeface="FF Meta Hebrew Bold"/>
                <a:sym typeface="FF Meta Hebrew Bold"/>
              </a:rPr>
              <a:t>*based on 2025-26 figures</a:t>
            </a:r>
            <a:endParaRPr kumimoji="0" lang="en-US" sz="3200" b="0" i="0" u="none" strike="noStrike" kern="1200" cap="none" spc="0" normalizeH="0" baseline="0" noProof="0" dirty="0">
              <a:ln>
                <a:noFill/>
              </a:ln>
              <a:solidFill>
                <a:srgbClr val="ECEFF0"/>
              </a:solidFill>
              <a:effectLst/>
              <a:uLnTx/>
              <a:uFillTx/>
              <a:latin typeface="FF Meta Hebrew Bold"/>
              <a:ea typeface="FF Meta Hebrew Bold"/>
              <a:cs typeface="FF Meta Hebrew Bold"/>
              <a:sym typeface="FF Meta Hebrew 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6D2C4"/>
        </a:solidFill>
        <a:effectLst/>
      </p:bgPr>
    </p:bg>
    <p:spTree>
      <p:nvGrpSpPr>
        <p:cNvPr id="1" name=""/>
        <p:cNvGrpSpPr/>
        <p:nvPr/>
      </p:nvGrpSpPr>
      <p:grpSpPr>
        <a:xfrm>
          <a:off x="0" y="0"/>
          <a:ext cx="0" cy="0"/>
          <a:chOff x="0" y="0"/>
          <a:chExt cx="0" cy="0"/>
        </a:xfrm>
      </p:grpSpPr>
      <p:grpSp>
        <p:nvGrpSpPr>
          <p:cNvPr id="4" name="Group 4"/>
          <p:cNvGrpSpPr/>
          <p:nvPr/>
        </p:nvGrpSpPr>
        <p:grpSpPr>
          <a:xfrm>
            <a:off x="197087" y="1977273"/>
            <a:ext cx="5844352" cy="6332454"/>
            <a:chOff x="0" y="-100959"/>
            <a:chExt cx="1435492" cy="809347"/>
          </a:xfrm>
        </p:grpSpPr>
        <p:sp>
          <p:nvSpPr>
            <p:cNvPr id="5" name="Freeform 5"/>
            <p:cNvSpPr/>
            <p:nvPr/>
          </p:nvSpPr>
          <p:spPr>
            <a:xfrm>
              <a:off x="0" y="0"/>
              <a:ext cx="1435492" cy="523597"/>
            </a:xfrm>
            <a:custGeom>
              <a:avLst/>
              <a:gdLst/>
              <a:ahLst/>
              <a:cxnLst/>
              <a:rect l="l" t="t" r="r" b="b"/>
              <a:pathLst>
                <a:path w="1435492" h="523597">
                  <a:moveTo>
                    <a:pt x="1232292" y="0"/>
                  </a:moveTo>
                  <a:cubicBezTo>
                    <a:pt x="1344517" y="0"/>
                    <a:pt x="1435492" y="117211"/>
                    <a:pt x="1435492" y="261798"/>
                  </a:cubicBezTo>
                  <a:cubicBezTo>
                    <a:pt x="1435492" y="406386"/>
                    <a:pt x="1344517" y="523597"/>
                    <a:pt x="1232292" y="523597"/>
                  </a:cubicBezTo>
                  <a:lnTo>
                    <a:pt x="203200" y="523597"/>
                  </a:lnTo>
                  <a:cubicBezTo>
                    <a:pt x="90976" y="523597"/>
                    <a:pt x="0" y="406386"/>
                    <a:pt x="0" y="261798"/>
                  </a:cubicBezTo>
                  <a:cubicBezTo>
                    <a:pt x="0" y="117211"/>
                    <a:pt x="90976" y="0"/>
                    <a:pt x="203200" y="0"/>
                  </a:cubicBezTo>
                  <a:close/>
                </a:path>
              </a:pathLst>
            </a:custGeom>
            <a:solidFill>
              <a:srgbClr val="672146"/>
            </a:solidFill>
          </p:spPr>
          <p:txBody>
            <a:bodyPr/>
            <a:lstStyle/>
            <a:p>
              <a:endParaRPr lang="en-GB"/>
            </a:p>
          </p:txBody>
        </p:sp>
        <p:sp>
          <p:nvSpPr>
            <p:cNvPr id="6" name="TextBox 6"/>
            <p:cNvSpPr txBox="1"/>
            <p:nvPr/>
          </p:nvSpPr>
          <p:spPr>
            <a:xfrm>
              <a:off x="97386" y="-100959"/>
              <a:ext cx="1251863" cy="809347"/>
            </a:xfrm>
            <a:prstGeom prst="rect">
              <a:avLst/>
            </a:prstGeom>
          </p:spPr>
          <p:txBody>
            <a:bodyPr lIns="50800" tIns="50800" rIns="50800" bIns="50800" rtlCol="0" anchor="ctr"/>
            <a:lstStyle/>
            <a:p>
              <a:pPr algn="ctr">
                <a:lnSpc>
                  <a:spcPts val="6019"/>
                </a:lnSpc>
              </a:pPr>
              <a:r>
                <a:rPr lang="en-GB" sz="4000" dirty="0">
                  <a:solidFill>
                    <a:schemeClr val="bg1"/>
                  </a:solidFill>
                  <a:latin typeface="FF Meta Hebrew Bold"/>
                  <a:cs typeface="FF Meta Hebrew Bold"/>
                </a:rPr>
                <a:t>1. You are a UK National, Irish citizen  or have ‘Settled Status’ </a:t>
              </a:r>
            </a:p>
            <a:p>
              <a:pPr algn="ctr">
                <a:lnSpc>
                  <a:spcPts val="6019"/>
                </a:lnSpc>
              </a:pPr>
              <a:endParaRPr lang="en-US" sz="4299">
                <a:solidFill>
                  <a:srgbClr val="F4CDD4"/>
                </a:solidFill>
                <a:latin typeface="FF Meta Hebrew Bold"/>
                <a:ea typeface="FF Meta Hebrew Bold"/>
                <a:cs typeface="FF Meta Hebrew Bold"/>
                <a:sym typeface="FF Meta Hebrew Bold"/>
              </a:endParaRPr>
            </a:p>
          </p:txBody>
        </p:sp>
      </p:grpSp>
      <p:grpSp>
        <p:nvGrpSpPr>
          <p:cNvPr id="7" name="Group 7"/>
          <p:cNvGrpSpPr/>
          <p:nvPr/>
        </p:nvGrpSpPr>
        <p:grpSpPr>
          <a:xfrm>
            <a:off x="12199969" y="2032664"/>
            <a:ext cx="5961761" cy="6332454"/>
            <a:chOff x="0" y="-101641"/>
            <a:chExt cx="1389122" cy="809347"/>
          </a:xfrm>
        </p:grpSpPr>
        <p:sp>
          <p:nvSpPr>
            <p:cNvPr id="8" name="Freeform 8"/>
            <p:cNvSpPr/>
            <p:nvPr/>
          </p:nvSpPr>
          <p:spPr>
            <a:xfrm>
              <a:off x="0" y="0"/>
              <a:ext cx="1389122" cy="523597"/>
            </a:xfrm>
            <a:custGeom>
              <a:avLst/>
              <a:gdLst/>
              <a:ahLst/>
              <a:cxnLst/>
              <a:rect l="l" t="t" r="r" b="b"/>
              <a:pathLst>
                <a:path w="1389122" h="523597">
                  <a:moveTo>
                    <a:pt x="1185922" y="0"/>
                  </a:moveTo>
                  <a:cubicBezTo>
                    <a:pt x="1298146" y="0"/>
                    <a:pt x="1389122" y="117211"/>
                    <a:pt x="1389122" y="261798"/>
                  </a:cubicBezTo>
                  <a:cubicBezTo>
                    <a:pt x="1389122" y="406386"/>
                    <a:pt x="1298146" y="523597"/>
                    <a:pt x="1185922" y="523597"/>
                  </a:cubicBezTo>
                  <a:lnTo>
                    <a:pt x="203200" y="523597"/>
                  </a:lnTo>
                  <a:cubicBezTo>
                    <a:pt x="90976" y="523597"/>
                    <a:pt x="0" y="406386"/>
                    <a:pt x="0" y="261798"/>
                  </a:cubicBezTo>
                  <a:cubicBezTo>
                    <a:pt x="0" y="117211"/>
                    <a:pt x="90976" y="0"/>
                    <a:pt x="203200" y="0"/>
                  </a:cubicBezTo>
                  <a:close/>
                </a:path>
              </a:pathLst>
            </a:custGeom>
            <a:solidFill>
              <a:srgbClr val="672146"/>
            </a:solidFill>
            <a:ln>
              <a:solidFill>
                <a:srgbClr val="F4CDD4"/>
              </a:solidFill>
            </a:ln>
          </p:spPr>
          <p:txBody>
            <a:bodyPr/>
            <a:lstStyle/>
            <a:p>
              <a:endParaRPr lang="en-GB"/>
            </a:p>
          </p:txBody>
        </p:sp>
        <p:sp>
          <p:nvSpPr>
            <p:cNvPr id="9" name="TextBox 9"/>
            <p:cNvSpPr txBox="1"/>
            <p:nvPr/>
          </p:nvSpPr>
          <p:spPr>
            <a:xfrm>
              <a:off x="98146" y="-101641"/>
              <a:ext cx="1192830" cy="809347"/>
            </a:xfrm>
            <a:prstGeom prst="rect">
              <a:avLst/>
            </a:prstGeom>
            <a:ln>
              <a:noFill/>
            </a:ln>
          </p:spPr>
          <p:txBody>
            <a:bodyPr lIns="50800" tIns="50800" rIns="50800" bIns="50800" rtlCol="0" anchor="ctr"/>
            <a:lstStyle/>
            <a:p>
              <a:pPr algn="ctr">
                <a:lnSpc>
                  <a:spcPts val="6019"/>
                </a:lnSpc>
              </a:pPr>
              <a:r>
                <a:rPr lang="en-GB" sz="4000">
                  <a:solidFill>
                    <a:schemeClr val="bg1"/>
                  </a:solidFill>
                  <a:latin typeface="FF Meta Hebrew Bold" panose="020B0604020202020204" charset="-79"/>
                  <a:cs typeface="FF Meta Hebrew Bold" panose="020B0604020202020204" charset="-79"/>
                </a:rPr>
                <a:t>3. You do not </a:t>
              </a:r>
              <a:r>
                <a:rPr lang="en-GB" sz="4000" b="1">
                  <a:solidFill>
                    <a:schemeClr val="bg1"/>
                  </a:solidFill>
                  <a:latin typeface="FF Meta Hebrew Bold" panose="020B0604020202020204" charset="-79"/>
                  <a:cs typeface="FF Meta Hebrew Bold" panose="020B0604020202020204" charset="-79"/>
                </a:rPr>
                <a:t>already hold </a:t>
              </a:r>
              <a:r>
                <a:rPr lang="en-GB" sz="4000">
                  <a:solidFill>
                    <a:schemeClr val="bg1"/>
                  </a:solidFill>
                  <a:latin typeface="FF Meta Hebrew Bold" panose="020B0604020202020204" charset="-79"/>
                  <a:cs typeface="FF Meta Hebrew Bold" panose="020B0604020202020204" charset="-79"/>
                </a:rPr>
                <a:t>an honours degree. There are some exceptions to this </a:t>
              </a:r>
            </a:p>
            <a:p>
              <a:pPr algn="ctr">
                <a:lnSpc>
                  <a:spcPts val="6019"/>
                </a:lnSpc>
              </a:pPr>
              <a:endParaRPr lang="en-US" sz="4299">
                <a:solidFill>
                  <a:srgbClr val="F4CDD4"/>
                </a:solidFill>
                <a:latin typeface="FF Meta Hebrew Bold"/>
                <a:ea typeface="FF Meta Hebrew Bold"/>
                <a:cs typeface="FF Meta Hebrew Bold"/>
                <a:sym typeface="FF Meta Hebrew Bold"/>
              </a:endParaRPr>
            </a:p>
          </p:txBody>
        </p:sp>
      </p:grpSp>
      <p:grpSp>
        <p:nvGrpSpPr>
          <p:cNvPr id="10" name="Group 10"/>
          <p:cNvGrpSpPr/>
          <p:nvPr/>
        </p:nvGrpSpPr>
        <p:grpSpPr>
          <a:xfrm>
            <a:off x="619969" y="7075152"/>
            <a:ext cx="6782004" cy="3803855"/>
            <a:chOff x="-18572" y="-64096"/>
            <a:chExt cx="1435492" cy="809347"/>
          </a:xfrm>
          <a:solidFill>
            <a:srgbClr val="F4CDD4"/>
          </a:solidFill>
        </p:grpSpPr>
        <p:sp>
          <p:nvSpPr>
            <p:cNvPr id="11" name="Freeform 11"/>
            <p:cNvSpPr/>
            <p:nvPr/>
          </p:nvSpPr>
          <p:spPr>
            <a:xfrm>
              <a:off x="-18572" y="5620"/>
              <a:ext cx="1435492" cy="523597"/>
            </a:xfrm>
            <a:custGeom>
              <a:avLst/>
              <a:gdLst/>
              <a:ahLst/>
              <a:cxnLst/>
              <a:rect l="l" t="t" r="r" b="b"/>
              <a:pathLst>
                <a:path w="1435492" h="523597">
                  <a:moveTo>
                    <a:pt x="1232292" y="0"/>
                  </a:moveTo>
                  <a:cubicBezTo>
                    <a:pt x="1344517" y="0"/>
                    <a:pt x="1435492" y="117211"/>
                    <a:pt x="1435492" y="261798"/>
                  </a:cubicBezTo>
                  <a:cubicBezTo>
                    <a:pt x="1435492" y="406386"/>
                    <a:pt x="1344517" y="523597"/>
                    <a:pt x="1232292" y="523597"/>
                  </a:cubicBezTo>
                  <a:lnTo>
                    <a:pt x="203200" y="523597"/>
                  </a:lnTo>
                  <a:cubicBezTo>
                    <a:pt x="90976" y="523597"/>
                    <a:pt x="0" y="406386"/>
                    <a:pt x="0" y="261798"/>
                  </a:cubicBezTo>
                  <a:cubicBezTo>
                    <a:pt x="0" y="117211"/>
                    <a:pt x="90976" y="0"/>
                    <a:pt x="203200" y="0"/>
                  </a:cubicBezTo>
                  <a:close/>
                </a:path>
              </a:pathLst>
            </a:custGeom>
            <a:grpFill/>
            <a:ln w="38100">
              <a:solidFill>
                <a:srgbClr val="AC145A"/>
              </a:solidFill>
            </a:ln>
          </p:spPr>
          <p:txBody>
            <a:bodyPr/>
            <a:lstStyle/>
            <a:p>
              <a:endParaRPr lang="en-GB"/>
            </a:p>
          </p:txBody>
        </p:sp>
        <p:sp>
          <p:nvSpPr>
            <p:cNvPr id="12" name="TextBox 12"/>
            <p:cNvSpPr txBox="1"/>
            <p:nvPr/>
          </p:nvSpPr>
          <p:spPr>
            <a:xfrm>
              <a:off x="12720" y="-64096"/>
              <a:ext cx="1367812" cy="809347"/>
            </a:xfrm>
            <a:prstGeom prst="rect">
              <a:avLst/>
            </a:prstGeom>
            <a:noFill/>
            <a:ln>
              <a:noFill/>
            </a:ln>
          </p:spPr>
          <p:txBody>
            <a:bodyPr lIns="50800" tIns="50800" rIns="50800" bIns="50800" rtlCol="0" anchor="ctr"/>
            <a:lstStyle/>
            <a:p>
              <a:pPr algn="ctr">
                <a:lnSpc>
                  <a:spcPts val="6019"/>
                </a:lnSpc>
              </a:pPr>
              <a:r>
                <a:rPr lang="en-GB" sz="2800">
                  <a:solidFill>
                    <a:srgbClr val="AC145A"/>
                  </a:solidFill>
                  <a:latin typeface="FF Meta Hebrew Bold" panose="020B0604020202020204" charset="-79"/>
                  <a:cs typeface="FF Meta Hebrew Bold" panose="020B0604020202020204" charset="-79"/>
                </a:rPr>
                <a:t>EU students can apply for maintenance loan support if they have been a resident in the UK for </a:t>
              </a:r>
              <a:r>
                <a:rPr lang="en-GB" sz="2800" b="1">
                  <a:solidFill>
                    <a:srgbClr val="AC145A"/>
                  </a:solidFill>
                  <a:latin typeface="FF Meta Hebrew Bold" panose="020B0604020202020204" charset="-79"/>
                  <a:cs typeface="FF Meta Hebrew Bold" panose="020B0604020202020204" charset="-79"/>
                </a:rPr>
                <a:t>five years or more. </a:t>
              </a:r>
              <a:endParaRPr lang="en-GB" sz="2800">
                <a:solidFill>
                  <a:srgbClr val="AC145A"/>
                </a:solidFill>
                <a:latin typeface="FF Meta Hebrew Bold" panose="020B0604020202020204" charset="-79"/>
                <a:cs typeface="FF Meta Hebrew Bold" panose="020B0604020202020204" charset="-79"/>
              </a:endParaRPr>
            </a:p>
            <a:p>
              <a:pPr algn="ctr">
                <a:lnSpc>
                  <a:spcPts val="6019"/>
                </a:lnSpc>
              </a:pPr>
              <a:endParaRPr lang="en-US" sz="4299">
                <a:solidFill>
                  <a:srgbClr val="F4CDD4"/>
                </a:solidFill>
                <a:latin typeface="FF Meta Hebrew Bold"/>
                <a:ea typeface="FF Meta Hebrew Bold"/>
                <a:cs typeface="FF Meta Hebrew Bold"/>
                <a:sym typeface="FF Meta Hebrew Bold"/>
              </a:endParaRPr>
            </a:p>
          </p:txBody>
        </p:sp>
      </p:grpSp>
      <p:sp>
        <p:nvSpPr>
          <p:cNvPr id="14" name="TextBox 14"/>
          <p:cNvSpPr txBox="1"/>
          <p:nvPr/>
        </p:nvSpPr>
        <p:spPr>
          <a:xfrm>
            <a:off x="-150912" y="386421"/>
            <a:ext cx="18288000" cy="952184"/>
          </a:xfrm>
          <a:prstGeom prst="rect">
            <a:avLst/>
          </a:prstGeom>
        </p:spPr>
        <p:txBody>
          <a:bodyPr lIns="0" tIns="0" rIns="0" bIns="0" rtlCol="0" anchor="t">
            <a:spAutoFit/>
          </a:bodyPr>
          <a:lstStyle/>
          <a:p>
            <a:pPr algn="ctr">
              <a:lnSpc>
                <a:spcPts val="7370"/>
              </a:lnSpc>
            </a:pPr>
            <a:r>
              <a:rPr lang="en-US" sz="6700">
                <a:solidFill>
                  <a:srgbClr val="672146"/>
                </a:solidFill>
                <a:latin typeface="FF Meta Hebrew Bold"/>
                <a:ea typeface="FF Meta Hebrew Bold"/>
                <a:cs typeface="FF Meta Hebrew Bold"/>
                <a:sym typeface="FF Meta Hebrew Bold"/>
              </a:rPr>
              <a:t>Student Finance England: Eligibility </a:t>
            </a:r>
          </a:p>
        </p:txBody>
      </p:sp>
      <p:sp>
        <p:nvSpPr>
          <p:cNvPr id="16" name="TextBox 15">
            <a:extLst>
              <a:ext uri="{FF2B5EF4-FFF2-40B4-BE49-F238E27FC236}">
                <a16:creationId xmlns:a16="http://schemas.microsoft.com/office/drawing/2014/main" id="{1F3ECA19-5500-7964-2E71-4ACBD6C76D86}"/>
              </a:ext>
            </a:extLst>
          </p:cNvPr>
          <p:cNvSpPr txBox="1"/>
          <p:nvPr/>
        </p:nvSpPr>
        <p:spPr>
          <a:xfrm>
            <a:off x="835004" y="1475085"/>
            <a:ext cx="16612209" cy="1477328"/>
          </a:xfrm>
          <a:prstGeom prst="rect">
            <a:avLst/>
          </a:prstGeom>
          <a:noFill/>
        </p:spPr>
        <p:txBody>
          <a:bodyPr wrap="square" rtlCol="0">
            <a:spAutoFit/>
          </a:bodyPr>
          <a:lstStyle/>
          <a:p>
            <a:pPr algn="ctr"/>
            <a:r>
              <a:rPr lang="en-GB" sz="3600">
                <a:solidFill>
                  <a:srgbClr val="AC145A"/>
                </a:solidFill>
                <a:latin typeface="FF Meta Hebrew Bold" panose="020B0604020202020204" charset="-79"/>
                <a:cs typeface="FF Meta Hebrew Bold" panose="020B0604020202020204" charset="-79"/>
              </a:rPr>
              <a:t>To qualify for FULL financial support from Student Finance England the student must meet three main criteria: </a:t>
            </a:r>
          </a:p>
          <a:p>
            <a:endParaRPr lang="en-GB"/>
          </a:p>
        </p:txBody>
      </p:sp>
      <p:grpSp>
        <p:nvGrpSpPr>
          <p:cNvPr id="13" name="Group 4">
            <a:extLst>
              <a:ext uri="{FF2B5EF4-FFF2-40B4-BE49-F238E27FC236}">
                <a16:creationId xmlns:a16="http://schemas.microsoft.com/office/drawing/2014/main" id="{913FCB4C-6A8F-7362-3FDD-23D84CE66F7D}"/>
              </a:ext>
            </a:extLst>
          </p:cNvPr>
          <p:cNvGrpSpPr/>
          <p:nvPr/>
        </p:nvGrpSpPr>
        <p:grpSpPr>
          <a:xfrm>
            <a:off x="6198528" y="2454859"/>
            <a:ext cx="5844352" cy="6332454"/>
            <a:chOff x="0" y="-47650"/>
            <a:chExt cx="1435492" cy="809347"/>
          </a:xfrm>
        </p:grpSpPr>
        <p:sp>
          <p:nvSpPr>
            <p:cNvPr id="15" name="Freeform 5">
              <a:extLst>
                <a:ext uri="{FF2B5EF4-FFF2-40B4-BE49-F238E27FC236}">
                  <a16:creationId xmlns:a16="http://schemas.microsoft.com/office/drawing/2014/main" id="{71CD45CA-ACDE-06E7-587B-C4A084EC3509}"/>
                </a:ext>
              </a:extLst>
            </p:cNvPr>
            <p:cNvSpPr/>
            <p:nvPr/>
          </p:nvSpPr>
          <p:spPr>
            <a:xfrm>
              <a:off x="0" y="0"/>
              <a:ext cx="1435492" cy="523597"/>
            </a:xfrm>
            <a:custGeom>
              <a:avLst/>
              <a:gdLst/>
              <a:ahLst/>
              <a:cxnLst/>
              <a:rect l="l" t="t" r="r" b="b"/>
              <a:pathLst>
                <a:path w="1435492" h="523597">
                  <a:moveTo>
                    <a:pt x="1232292" y="0"/>
                  </a:moveTo>
                  <a:cubicBezTo>
                    <a:pt x="1344517" y="0"/>
                    <a:pt x="1435492" y="117211"/>
                    <a:pt x="1435492" y="261798"/>
                  </a:cubicBezTo>
                  <a:cubicBezTo>
                    <a:pt x="1435492" y="406386"/>
                    <a:pt x="1344517" y="523597"/>
                    <a:pt x="1232292" y="523597"/>
                  </a:cubicBezTo>
                  <a:lnTo>
                    <a:pt x="203200" y="523597"/>
                  </a:lnTo>
                  <a:cubicBezTo>
                    <a:pt x="90976" y="523597"/>
                    <a:pt x="0" y="406386"/>
                    <a:pt x="0" y="261798"/>
                  </a:cubicBezTo>
                  <a:cubicBezTo>
                    <a:pt x="0" y="117211"/>
                    <a:pt x="90976" y="0"/>
                    <a:pt x="203200" y="0"/>
                  </a:cubicBezTo>
                  <a:close/>
                </a:path>
              </a:pathLst>
            </a:custGeom>
            <a:solidFill>
              <a:srgbClr val="672146"/>
            </a:solidFill>
          </p:spPr>
          <p:txBody>
            <a:bodyPr/>
            <a:lstStyle/>
            <a:p>
              <a:endParaRPr lang="en-GB"/>
            </a:p>
          </p:txBody>
        </p:sp>
        <p:sp>
          <p:nvSpPr>
            <p:cNvPr id="17" name="TextBox 6">
              <a:extLst>
                <a:ext uri="{FF2B5EF4-FFF2-40B4-BE49-F238E27FC236}">
                  <a16:creationId xmlns:a16="http://schemas.microsoft.com/office/drawing/2014/main" id="{94C60E7D-E521-2406-FF39-A7AA9145D083}"/>
                </a:ext>
              </a:extLst>
            </p:cNvPr>
            <p:cNvSpPr txBox="1"/>
            <p:nvPr/>
          </p:nvSpPr>
          <p:spPr>
            <a:xfrm>
              <a:off x="97386" y="-47650"/>
              <a:ext cx="1251863" cy="809347"/>
            </a:xfrm>
            <a:prstGeom prst="rect">
              <a:avLst/>
            </a:prstGeom>
          </p:spPr>
          <p:txBody>
            <a:bodyPr lIns="50800" tIns="50800" rIns="50800" bIns="50800" rtlCol="0" anchor="ctr"/>
            <a:lstStyle/>
            <a:p>
              <a:pPr algn="ctr"/>
              <a:r>
                <a:rPr lang="en-GB" sz="3200" b="0" i="0">
                  <a:solidFill>
                    <a:schemeClr val="bg1"/>
                  </a:solidFill>
                  <a:effectLst/>
                  <a:latin typeface="FF Meta Hebrew Bold" panose="020B0604020202020204" charset="-79"/>
                  <a:cs typeface="FF Meta Hebrew Bold" panose="020B0604020202020204" charset="-79"/>
                </a:rPr>
                <a:t>2. </a:t>
              </a:r>
              <a:r>
                <a:rPr lang="en-GB" sz="3200">
                  <a:solidFill>
                    <a:schemeClr val="bg1"/>
                  </a:solidFill>
                  <a:latin typeface="FF Meta Hebrew Bold" panose="020B0604020202020204" charset="-79"/>
                  <a:cs typeface="FF Meta Hebrew Bold" panose="020B0604020202020204" charset="-79"/>
                </a:rPr>
                <a:t>Y</a:t>
              </a:r>
              <a:r>
                <a:rPr lang="en-GB" sz="3200" b="0" i="0">
                  <a:solidFill>
                    <a:schemeClr val="bg1"/>
                  </a:solidFill>
                  <a:effectLst/>
                  <a:latin typeface="FF Meta Hebrew Bold" panose="020B0604020202020204" charset="-79"/>
                  <a:cs typeface="FF Meta Hebrew Bold" panose="020B0604020202020204" charset="-79"/>
                </a:rPr>
                <a:t>ou normally live in England and have been living in the UK, the Channel Islands or the Isle of Man for 3 years in a row before the </a:t>
              </a:r>
              <a:r>
                <a:rPr lang="en-GB" sz="3200">
                  <a:solidFill>
                    <a:schemeClr val="bg1"/>
                  </a:solidFill>
                  <a:latin typeface="FF Meta Hebrew Bold" panose="020B0604020202020204" charset="-79"/>
                  <a:cs typeface="FF Meta Hebrew Bold" panose="020B0604020202020204" charset="-79"/>
                </a:rPr>
                <a:t>first day of the start of </a:t>
              </a:r>
              <a:r>
                <a:rPr lang="en-GB" sz="3200" b="0" i="0">
                  <a:solidFill>
                    <a:schemeClr val="bg1"/>
                  </a:solidFill>
                  <a:effectLst/>
                  <a:latin typeface="FF Meta Hebrew Bold" panose="020B0604020202020204" charset="-79"/>
                  <a:cs typeface="FF Meta Hebrew Bold" panose="020B0604020202020204" charset="-79"/>
                </a:rPr>
                <a:t>your course</a:t>
              </a:r>
            </a:p>
            <a:p>
              <a:pPr algn="ctr">
                <a:lnSpc>
                  <a:spcPts val="6019"/>
                </a:lnSpc>
              </a:pPr>
              <a:endParaRPr lang="en-GB" sz="4000">
                <a:solidFill>
                  <a:schemeClr val="bg1"/>
                </a:solidFill>
                <a:latin typeface="FF Meta Hebrew Bold" panose="020B0604020202020204" charset="-79"/>
                <a:cs typeface="FF Meta Hebrew Bold" panose="020B0604020202020204" charset="-79"/>
              </a:endParaRPr>
            </a:p>
            <a:p>
              <a:pPr algn="ctr">
                <a:lnSpc>
                  <a:spcPts val="6019"/>
                </a:lnSpc>
              </a:pPr>
              <a:endParaRPr lang="en-US" sz="4299">
                <a:solidFill>
                  <a:srgbClr val="F4CDD4"/>
                </a:solidFill>
                <a:latin typeface="FF Meta Hebrew Bold"/>
                <a:ea typeface="FF Meta Hebrew Bold"/>
                <a:cs typeface="FF Meta Hebrew Bold"/>
                <a:sym typeface="FF Meta Hebrew Bold"/>
              </a:endParaRPr>
            </a:p>
          </p:txBody>
        </p:sp>
      </p:grpSp>
      <p:pic>
        <p:nvPicPr>
          <p:cNvPr id="18" name="Picture 6" descr="25 Scan Me SVG Bundle Frame QR Code Svg Cricut Icon Cut Files Border QR  Code Silhouette Tag Clipart Pay Digital Download Svg Png Dxf Eps Jpg">
            <a:extLst>
              <a:ext uri="{FF2B5EF4-FFF2-40B4-BE49-F238E27FC236}">
                <a16:creationId xmlns:a16="http://schemas.microsoft.com/office/drawing/2014/main" id="{4166E403-5ABE-1D9D-AAAB-4C275FB861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9603" y="7264281"/>
            <a:ext cx="2675545" cy="2669842"/>
          </a:xfrm>
          <a:prstGeom prst="rect">
            <a:avLst/>
          </a:prstGeom>
          <a:noFill/>
          <a:ln w="38100">
            <a:solidFill>
              <a:srgbClr val="AC145A"/>
            </a:solidFill>
          </a:ln>
          <a:extLst>
            <a:ext uri="{909E8E84-426E-40DD-AFC4-6F175D3DCCD1}">
              <a14:hiddenFill xmlns:a14="http://schemas.microsoft.com/office/drawing/2010/main">
                <a:solidFill>
                  <a:srgbClr val="FFFFFF"/>
                </a:solidFill>
              </a14:hiddenFill>
            </a:ext>
          </a:extLst>
        </p:spPr>
      </p:pic>
      <p:grpSp>
        <p:nvGrpSpPr>
          <p:cNvPr id="19" name="Group 10">
            <a:extLst>
              <a:ext uri="{FF2B5EF4-FFF2-40B4-BE49-F238E27FC236}">
                <a16:creationId xmlns:a16="http://schemas.microsoft.com/office/drawing/2014/main" id="{F7DC8C81-78FC-FA1B-86EF-E63DF8D11016}"/>
              </a:ext>
            </a:extLst>
          </p:cNvPr>
          <p:cNvGrpSpPr/>
          <p:nvPr/>
        </p:nvGrpSpPr>
        <p:grpSpPr>
          <a:xfrm>
            <a:off x="10592778" y="6994947"/>
            <a:ext cx="6824817" cy="3803855"/>
            <a:chOff x="-18572" y="-81161"/>
            <a:chExt cx="1435492" cy="809347"/>
          </a:xfrm>
          <a:solidFill>
            <a:srgbClr val="F4CDD4"/>
          </a:solidFill>
        </p:grpSpPr>
        <p:sp>
          <p:nvSpPr>
            <p:cNvPr id="20" name="Freeform 11">
              <a:extLst>
                <a:ext uri="{FF2B5EF4-FFF2-40B4-BE49-F238E27FC236}">
                  <a16:creationId xmlns:a16="http://schemas.microsoft.com/office/drawing/2014/main" id="{FEB09597-CB5A-395E-F649-1A126FFED3E5}"/>
                </a:ext>
              </a:extLst>
            </p:cNvPr>
            <p:cNvSpPr/>
            <p:nvPr/>
          </p:nvSpPr>
          <p:spPr>
            <a:xfrm>
              <a:off x="-18572" y="5620"/>
              <a:ext cx="1435492" cy="523597"/>
            </a:xfrm>
            <a:custGeom>
              <a:avLst/>
              <a:gdLst/>
              <a:ahLst/>
              <a:cxnLst/>
              <a:rect l="l" t="t" r="r" b="b"/>
              <a:pathLst>
                <a:path w="1435492" h="523597">
                  <a:moveTo>
                    <a:pt x="1232292" y="0"/>
                  </a:moveTo>
                  <a:cubicBezTo>
                    <a:pt x="1344517" y="0"/>
                    <a:pt x="1435492" y="117211"/>
                    <a:pt x="1435492" y="261798"/>
                  </a:cubicBezTo>
                  <a:cubicBezTo>
                    <a:pt x="1435492" y="406386"/>
                    <a:pt x="1344517" y="523597"/>
                    <a:pt x="1232292" y="523597"/>
                  </a:cubicBezTo>
                  <a:lnTo>
                    <a:pt x="203200" y="523597"/>
                  </a:lnTo>
                  <a:cubicBezTo>
                    <a:pt x="90976" y="523597"/>
                    <a:pt x="0" y="406386"/>
                    <a:pt x="0" y="261798"/>
                  </a:cubicBezTo>
                  <a:cubicBezTo>
                    <a:pt x="0" y="117211"/>
                    <a:pt x="90976" y="0"/>
                    <a:pt x="203200" y="0"/>
                  </a:cubicBezTo>
                  <a:close/>
                </a:path>
              </a:pathLst>
            </a:custGeom>
            <a:grpFill/>
            <a:ln w="38100">
              <a:solidFill>
                <a:srgbClr val="AC145A"/>
              </a:solidFill>
            </a:ln>
          </p:spPr>
          <p:txBody>
            <a:bodyPr/>
            <a:lstStyle/>
            <a:p>
              <a:endParaRPr lang="en-GB"/>
            </a:p>
          </p:txBody>
        </p:sp>
        <p:sp>
          <p:nvSpPr>
            <p:cNvPr id="21" name="TextBox 12">
              <a:extLst>
                <a:ext uri="{FF2B5EF4-FFF2-40B4-BE49-F238E27FC236}">
                  <a16:creationId xmlns:a16="http://schemas.microsoft.com/office/drawing/2014/main" id="{F2A937D2-91C2-D0FC-3BA2-D5D7E868F032}"/>
                </a:ext>
              </a:extLst>
            </p:cNvPr>
            <p:cNvSpPr txBox="1"/>
            <p:nvPr/>
          </p:nvSpPr>
          <p:spPr>
            <a:xfrm>
              <a:off x="12720" y="-81161"/>
              <a:ext cx="1367812" cy="809347"/>
            </a:xfrm>
            <a:prstGeom prst="rect">
              <a:avLst/>
            </a:prstGeom>
            <a:noFill/>
            <a:ln>
              <a:noFill/>
            </a:ln>
          </p:spPr>
          <p:txBody>
            <a:bodyPr lIns="50800" tIns="50800" rIns="50800" bIns="50800" rtlCol="0" anchor="ctr"/>
            <a:lstStyle/>
            <a:p>
              <a:pPr algn="ctr">
                <a:lnSpc>
                  <a:spcPts val="6019"/>
                </a:lnSpc>
              </a:pPr>
              <a:r>
                <a:rPr lang="en-GB" sz="3200" b="1">
                  <a:solidFill>
                    <a:srgbClr val="672146"/>
                  </a:solidFill>
                  <a:latin typeface="FF Meta Hebrew Bold" panose="020B0604020202020204" charset="-79"/>
                  <a:cs typeface="FF Meta Hebrew Bold" panose="020B0604020202020204" charset="-79"/>
                </a:rPr>
                <a:t>Don’t meet the criteria above? </a:t>
              </a:r>
            </a:p>
            <a:p>
              <a:pPr algn="ctr">
                <a:lnSpc>
                  <a:spcPts val="6019"/>
                </a:lnSpc>
              </a:pPr>
              <a:r>
                <a:rPr lang="en-GB" sz="2800">
                  <a:solidFill>
                    <a:srgbClr val="AC145A"/>
                  </a:solidFill>
                  <a:latin typeface="FF Meta Hebrew Bold" panose="020B0604020202020204" charset="-79"/>
                  <a:cs typeface="FF Meta Hebrew Bold" panose="020B0604020202020204" charset="-79"/>
                </a:rPr>
                <a:t>A list of full eligibility and entitlement criteria can be found using the QR code </a:t>
              </a:r>
            </a:p>
            <a:p>
              <a:pPr algn="ctr">
                <a:lnSpc>
                  <a:spcPts val="6019"/>
                </a:lnSpc>
              </a:pPr>
              <a:endParaRPr lang="en-US" sz="4299">
                <a:solidFill>
                  <a:srgbClr val="F4CDD4"/>
                </a:solidFill>
                <a:latin typeface="FF Meta Hebrew Bold"/>
                <a:ea typeface="FF Meta Hebrew Bold"/>
                <a:cs typeface="FF Meta Hebrew Bold"/>
                <a:sym typeface="FF Meta Hebrew Bold"/>
              </a:endParaRPr>
            </a:p>
          </p:txBody>
        </p:sp>
      </p:grpSp>
      <p:pic>
        <p:nvPicPr>
          <p:cNvPr id="23" name="Picture 22">
            <a:extLst>
              <a:ext uri="{FF2B5EF4-FFF2-40B4-BE49-F238E27FC236}">
                <a16:creationId xmlns:a16="http://schemas.microsoft.com/office/drawing/2014/main" id="{86D6FFB4-5DF4-2B89-AD8D-81E4A7C769E6}"/>
              </a:ext>
            </a:extLst>
          </p:cNvPr>
          <p:cNvPicPr>
            <a:picLocks noChangeAspect="1"/>
          </p:cNvPicPr>
          <p:nvPr/>
        </p:nvPicPr>
        <p:blipFill>
          <a:blip r:embed="rId3"/>
          <a:stretch>
            <a:fillRect/>
          </a:stretch>
        </p:blipFill>
        <p:spPr>
          <a:xfrm>
            <a:off x="8217925" y="8112472"/>
            <a:ext cx="1547120" cy="1547120"/>
          </a:xfrm>
          <a:prstGeom prst="rect">
            <a:avLst/>
          </a:prstGeom>
        </p:spPr>
      </p:pic>
      <p:sp>
        <p:nvSpPr>
          <p:cNvPr id="2" name="Freeform 8">
            <a:extLst>
              <a:ext uri="{FF2B5EF4-FFF2-40B4-BE49-F238E27FC236}">
                <a16:creationId xmlns:a16="http://schemas.microsoft.com/office/drawing/2014/main" id="{E414A135-6C63-93E9-3359-A548D6B112F1}"/>
              </a:ext>
            </a:extLst>
          </p:cNvPr>
          <p:cNvSpPr/>
          <p:nvPr/>
        </p:nvSpPr>
        <p:spPr>
          <a:xfrm>
            <a:off x="353397" y="289099"/>
            <a:ext cx="785593" cy="576583"/>
          </a:xfrm>
          <a:custGeom>
            <a:avLst/>
            <a:gdLst/>
            <a:ahLst/>
            <a:cxnLst/>
            <a:rect l="l" t="t" r="r" b="b"/>
            <a:pathLst>
              <a:path w="2187679" h="1454806">
                <a:moveTo>
                  <a:pt x="0" y="0"/>
                </a:moveTo>
                <a:lnTo>
                  <a:pt x="2187679" y="0"/>
                </a:lnTo>
                <a:lnTo>
                  <a:pt x="2187679" y="1454806"/>
                </a:lnTo>
                <a:lnTo>
                  <a:pt x="0" y="145480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47" name="Freeform 3">
            <a:extLst>
              <a:ext uri="{FF2B5EF4-FFF2-40B4-BE49-F238E27FC236}">
                <a16:creationId xmlns:a16="http://schemas.microsoft.com/office/drawing/2014/main" id="{AFD155D4-D25A-64E0-EBED-88ECE1E3C20D}"/>
              </a:ext>
            </a:extLst>
          </p:cNvPr>
          <p:cNvSpPr/>
          <p:nvPr/>
        </p:nvSpPr>
        <p:spPr>
          <a:xfrm rot="16200000">
            <a:off x="-1385503" y="7213442"/>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2" name="Freeform 7">
            <a:extLst>
              <a:ext uri="{FF2B5EF4-FFF2-40B4-BE49-F238E27FC236}">
                <a16:creationId xmlns:a16="http://schemas.microsoft.com/office/drawing/2014/main" id="{DDC57CDE-E166-8295-22A9-BCF70D721E47}"/>
              </a:ext>
            </a:extLst>
          </p:cNvPr>
          <p:cNvSpPr/>
          <p:nvPr/>
        </p:nvSpPr>
        <p:spPr>
          <a:xfrm>
            <a:off x="897318" y="1859845"/>
            <a:ext cx="8022637" cy="7805922"/>
          </a:xfrm>
          <a:custGeom>
            <a:avLst/>
            <a:gdLst/>
            <a:ahLst/>
            <a:cxnLst/>
            <a:rect l="l" t="t" r="r" b="b"/>
            <a:pathLst>
              <a:path w="7544535" h="7262256">
                <a:moveTo>
                  <a:pt x="0" y="0"/>
                </a:moveTo>
                <a:lnTo>
                  <a:pt x="7544535" y="0"/>
                </a:lnTo>
                <a:lnTo>
                  <a:pt x="7544535" y="7262256"/>
                </a:lnTo>
                <a:lnTo>
                  <a:pt x="0" y="72622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38" name="Group 6">
            <a:extLst>
              <a:ext uri="{FF2B5EF4-FFF2-40B4-BE49-F238E27FC236}">
                <a16:creationId xmlns:a16="http://schemas.microsoft.com/office/drawing/2014/main" id="{1EF167F7-402B-5655-FF71-B9DAE7486EB9}"/>
              </a:ext>
            </a:extLst>
          </p:cNvPr>
          <p:cNvGrpSpPr/>
          <p:nvPr/>
        </p:nvGrpSpPr>
        <p:grpSpPr>
          <a:xfrm>
            <a:off x="1946645" y="2098821"/>
            <a:ext cx="12368463" cy="1754384"/>
            <a:chOff x="150058" y="-191358"/>
            <a:chExt cx="4601145" cy="809347"/>
          </a:xfrm>
        </p:grpSpPr>
        <p:sp>
          <p:nvSpPr>
            <p:cNvPr id="39" name="TextBox 8">
              <a:extLst>
                <a:ext uri="{FF2B5EF4-FFF2-40B4-BE49-F238E27FC236}">
                  <a16:creationId xmlns:a16="http://schemas.microsoft.com/office/drawing/2014/main" id="{4F1FE562-1470-1DB7-FF6A-193EECFE3255}"/>
                </a:ext>
              </a:extLst>
            </p:cNvPr>
            <p:cNvSpPr txBox="1"/>
            <p:nvPr/>
          </p:nvSpPr>
          <p:spPr>
            <a:xfrm>
              <a:off x="2646647" y="-191358"/>
              <a:ext cx="2104556" cy="809347"/>
            </a:xfrm>
            <a:prstGeom prst="rect">
              <a:avLst/>
            </a:prstGeom>
          </p:spPr>
          <p:txBody>
            <a:bodyPr lIns="50800" tIns="50800" rIns="50800" bIns="50800" rtlCol="0" anchor="ctr"/>
            <a:lstStyle/>
            <a:p>
              <a:pPr algn="ctr">
                <a:lnSpc>
                  <a:spcPts val="6019"/>
                </a:lnSpc>
              </a:pPr>
              <a:endParaRPr lang="en-US" sz="6000">
                <a:solidFill>
                  <a:srgbClr val="FFFFFF"/>
                </a:solidFill>
                <a:latin typeface="FF Meta Hebrew Bold"/>
                <a:ea typeface="FF Meta Hebrew Bold"/>
                <a:cs typeface="FF Meta Hebrew Bold"/>
                <a:sym typeface="FF Meta Hebrew Bold"/>
              </a:endParaRPr>
            </a:p>
          </p:txBody>
        </p:sp>
        <p:sp>
          <p:nvSpPr>
            <p:cNvPr id="40" name="Freeform 7">
              <a:extLst>
                <a:ext uri="{FF2B5EF4-FFF2-40B4-BE49-F238E27FC236}">
                  <a16:creationId xmlns:a16="http://schemas.microsoft.com/office/drawing/2014/main" id="{AC3A00BE-A6B4-CB99-F272-30FE9E18D0A7}"/>
                </a:ext>
              </a:extLst>
            </p:cNvPr>
            <p:cNvSpPr/>
            <p:nvPr/>
          </p:nvSpPr>
          <p:spPr>
            <a:xfrm>
              <a:off x="150058" y="26814"/>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grpSp>
      <p:sp>
        <p:nvSpPr>
          <p:cNvPr id="2" name="Freeform 2"/>
          <p:cNvSpPr/>
          <p:nvPr/>
        </p:nvSpPr>
        <p:spPr>
          <a:xfrm rot="5400000">
            <a:off x="16248899" y="7509047"/>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0" y="346919"/>
            <a:ext cx="18288000" cy="1167499"/>
          </a:xfrm>
          <a:prstGeom prst="rect">
            <a:avLst/>
          </a:prstGeom>
        </p:spPr>
        <p:txBody>
          <a:bodyPr lIns="0" tIns="0" rIns="0" bIns="0" rtlCol="0" anchor="t">
            <a:spAutoFit/>
          </a:bodyPr>
          <a:lstStyle/>
          <a:p>
            <a:pPr algn="ctr">
              <a:lnSpc>
                <a:spcPts val="9900"/>
              </a:lnSpc>
            </a:pPr>
            <a:r>
              <a:rPr lang="en-US" sz="6000">
                <a:solidFill>
                  <a:srgbClr val="FFFFFF"/>
                </a:solidFill>
                <a:latin typeface="FF Meta Hebrew Bold"/>
                <a:ea typeface="FF Meta Hebrew Bold"/>
                <a:cs typeface="FF Meta Hebrew Bold"/>
                <a:sym typeface="FF Meta Hebrew Bold"/>
              </a:rPr>
              <a:t>Student Finance England: What do I need to apply?</a:t>
            </a:r>
          </a:p>
        </p:txBody>
      </p:sp>
      <p:sp>
        <p:nvSpPr>
          <p:cNvPr id="4" name="TextBox 3">
            <a:extLst>
              <a:ext uri="{FF2B5EF4-FFF2-40B4-BE49-F238E27FC236}">
                <a16:creationId xmlns:a16="http://schemas.microsoft.com/office/drawing/2014/main" id="{1FBFF12F-69ED-B0E3-CC09-5A30323A42D1}"/>
              </a:ext>
            </a:extLst>
          </p:cNvPr>
          <p:cNvSpPr txBox="1"/>
          <p:nvPr/>
        </p:nvSpPr>
        <p:spPr>
          <a:xfrm>
            <a:off x="1597738" y="4263535"/>
            <a:ext cx="5557041" cy="5139869"/>
          </a:xfrm>
          <a:prstGeom prst="rect">
            <a:avLst/>
          </a:prstGeom>
          <a:noFill/>
        </p:spPr>
        <p:txBody>
          <a:bodyPr wrap="square" rtlCol="0">
            <a:spAutoFit/>
          </a:bodyPr>
          <a:lstStyle/>
          <a:p>
            <a:pPr marL="457200" indent="-457200">
              <a:buFont typeface="+mj-lt"/>
              <a:buAutoNum type="arabicPeriod"/>
            </a:pPr>
            <a:r>
              <a:rPr kumimoji="0" lang="en-GB" sz="2400" b="0" i="0" u="none" strike="noStrike" kern="1200" cap="none" spc="0" normalizeH="0" baseline="0" noProof="0">
                <a:ln>
                  <a:noFill/>
                </a:ln>
                <a:solidFill>
                  <a:srgbClr val="AC145A"/>
                </a:solidFill>
                <a:effectLst/>
                <a:uLnTx/>
                <a:uFillTx/>
                <a:latin typeface="FF Meta Hebrew Bold" panose="020B0604020202020204" charset="-79"/>
                <a:cs typeface="FF Meta Hebrew Bold" panose="020B0604020202020204" charset="-79"/>
              </a:rPr>
              <a:t>Passport, Birth Certificate or other identity and residency evidence information (This includes valid EUSS Share Codes for EU, EEA and Swiss nationals)</a:t>
            </a:r>
          </a:p>
          <a:p>
            <a:pPr marL="457200" indent="-457200">
              <a:buFont typeface="+mj-lt"/>
              <a:buAutoNum type="arabicPeriod"/>
            </a:pPr>
            <a:endParaRPr lang="en-GB" sz="2400">
              <a:solidFill>
                <a:srgbClr val="AC145A"/>
              </a:solidFill>
              <a:latin typeface="FF Meta Hebrew Bold" panose="020B0604020202020204" charset="-79"/>
              <a:cs typeface="FF Meta Hebrew Bold" panose="020B0604020202020204" charset="-79"/>
            </a:endParaRPr>
          </a:p>
          <a:p>
            <a:pPr marL="457200" indent="-457200">
              <a:buFont typeface="+mj-lt"/>
              <a:buAutoNum type="arabicPeriod"/>
            </a:pPr>
            <a:endParaRPr lang="en-GB" sz="2400">
              <a:solidFill>
                <a:srgbClr val="AC145A"/>
              </a:solidFill>
              <a:latin typeface="FF Meta Hebrew Bold" panose="020B0604020202020204" charset="-79"/>
              <a:cs typeface="FF Meta Hebrew Bold" panose="020B0604020202020204" charset="-79"/>
            </a:endParaRPr>
          </a:p>
          <a:p>
            <a:pPr marL="457200" indent="-457200">
              <a:buFont typeface="+mj-lt"/>
              <a:buAutoNum type="arabicPeriod"/>
            </a:pPr>
            <a:r>
              <a:rPr kumimoji="0" lang="en-GB" sz="2400" b="0" i="0" u="none" strike="noStrike" kern="1200" cap="none" spc="0" normalizeH="0" baseline="0" noProof="0">
                <a:ln>
                  <a:noFill/>
                </a:ln>
                <a:solidFill>
                  <a:srgbClr val="AC145A"/>
                </a:solidFill>
                <a:effectLst/>
                <a:uLnTx/>
                <a:uFillTx/>
                <a:latin typeface="FF Meta Hebrew Bold" panose="020B0604020202020204" charset="-79"/>
                <a:cs typeface="FF Meta Hebrew Bold" panose="020B0604020202020204" charset="-79"/>
              </a:rPr>
              <a:t>UK bank account details</a:t>
            </a:r>
          </a:p>
          <a:p>
            <a:pPr marL="457200" indent="-457200">
              <a:buFont typeface="+mj-lt"/>
              <a:buAutoNum type="arabicPeriod"/>
            </a:pPr>
            <a:endParaRPr lang="en-GB" sz="2400">
              <a:solidFill>
                <a:srgbClr val="AC145A"/>
              </a:solidFill>
              <a:latin typeface="FF Meta Hebrew Bold" panose="020B0604020202020204" charset="-79"/>
              <a:cs typeface="FF Meta Hebrew Bold" panose="020B0604020202020204" charset="-79"/>
            </a:endParaRPr>
          </a:p>
          <a:p>
            <a:pPr marL="457200" indent="-457200">
              <a:buFont typeface="+mj-lt"/>
              <a:buAutoNum type="arabicPeriod"/>
            </a:pPr>
            <a:endParaRPr kumimoji="0" lang="en-GB" sz="2400" b="0" i="0" u="none" strike="noStrike" kern="1200" cap="none" spc="0" normalizeH="0" baseline="0" noProof="0">
              <a:ln>
                <a:noFill/>
              </a:ln>
              <a:solidFill>
                <a:srgbClr val="AC145A"/>
              </a:solidFill>
              <a:effectLst/>
              <a:uLnTx/>
              <a:uFillTx/>
              <a:latin typeface="FF Meta Hebrew Bold" panose="020B0604020202020204" charset="-79"/>
              <a:cs typeface="FF Meta Hebrew Bold" panose="020B0604020202020204" charset="-79"/>
            </a:endParaRPr>
          </a:p>
          <a:p>
            <a:pPr marL="457200" indent="-457200">
              <a:buFont typeface="+mj-lt"/>
              <a:buAutoNum type="arabicPeriod"/>
            </a:pPr>
            <a:endParaRPr kumimoji="0" lang="en-GB" sz="2400" b="0" i="0" u="none" strike="noStrike" kern="1200" cap="none" spc="0" normalizeH="0" baseline="0" noProof="0">
              <a:ln>
                <a:noFill/>
              </a:ln>
              <a:solidFill>
                <a:srgbClr val="AC145A"/>
              </a:solidFill>
              <a:effectLst/>
              <a:uLnTx/>
              <a:uFillTx/>
              <a:latin typeface="FF Meta Hebrew Bold" panose="020B0604020202020204" charset="-79"/>
              <a:cs typeface="FF Meta Hebrew Bold" panose="020B0604020202020204" charset="-79"/>
            </a:endParaRPr>
          </a:p>
          <a:p>
            <a:pPr marL="457200" indent="-457200">
              <a:buFont typeface="+mj-lt"/>
              <a:buAutoNum type="arabicPeriod"/>
            </a:pPr>
            <a:r>
              <a:rPr kumimoji="0" lang="en-GB" sz="2400" b="0" i="0" u="none" strike="noStrike" kern="1200" cap="none" spc="0" normalizeH="0" baseline="0" noProof="0">
                <a:ln>
                  <a:noFill/>
                </a:ln>
                <a:solidFill>
                  <a:srgbClr val="AC145A"/>
                </a:solidFill>
                <a:effectLst/>
                <a:uLnTx/>
                <a:uFillTx/>
                <a:latin typeface="FF Meta Hebrew Bold" panose="020B0604020202020204" charset="-79"/>
                <a:cs typeface="FF Meta Hebrew Bold" panose="020B0604020202020204" charset="-79"/>
              </a:rPr>
              <a:t>National Insurance Number</a:t>
            </a:r>
            <a:endParaRPr lang="en-GB" sz="2400">
              <a:solidFill>
                <a:srgbClr val="AC145A"/>
              </a:solidFill>
              <a:latin typeface="FF Meta Hebrew Bold" panose="020B0604020202020204" charset="-79"/>
              <a:cs typeface="FF Meta Hebrew Bold" panose="020B0604020202020204" charset="-79"/>
            </a:endParaRPr>
          </a:p>
          <a:p>
            <a:endParaRPr kumimoji="0" lang="en-GB" sz="2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endParaRPr lang="en-GB" sz="2000">
              <a:solidFill>
                <a:prstClr val="black"/>
              </a:solidFill>
              <a:latin typeface="Arial" pitchFamily="34" charset="0"/>
              <a:cs typeface="Arial" pitchFamily="34" charset="0"/>
            </a:endParaRPr>
          </a:p>
        </p:txBody>
      </p:sp>
      <p:sp>
        <p:nvSpPr>
          <p:cNvPr id="27" name="TextBox 26">
            <a:extLst>
              <a:ext uri="{FF2B5EF4-FFF2-40B4-BE49-F238E27FC236}">
                <a16:creationId xmlns:a16="http://schemas.microsoft.com/office/drawing/2014/main" id="{5182A855-6A1B-C6AA-1551-AD38309C07B2}"/>
              </a:ext>
            </a:extLst>
          </p:cNvPr>
          <p:cNvSpPr txBox="1"/>
          <p:nvPr/>
        </p:nvSpPr>
        <p:spPr>
          <a:xfrm>
            <a:off x="3566557" y="2797463"/>
            <a:ext cx="4806151" cy="769441"/>
          </a:xfrm>
          <a:prstGeom prst="rect">
            <a:avLst/>
          </a:prstGeom>
          <a:noFill/>
        </p:spPr>
        <p:txBody>
          <a:bodyPr wrap="square" rtlCol="0">
            <a:spAutoFit/>
          </a:bodyPr>
          <a:lstStyle/>
          <a:p>
            <a:r>
              <a:rPr lang="en-GB" sz="4400">
                <a:solidFill>
                  <a:srgbClr val="F4CDD4"/>
                </a:solidFill>
                <a:latin typeface="FF Meta Hebrew Bold" panose="020B0604020202020204" charset="-79"/>
                <a:cs typeface="FF Meta Hebrew Bold" panose="020B0604020202020204" charset="-79"/>
              </a:rPr>
              <a:t>Students</a:t>
            </a:r>
          </a:p>
        </p:txBody>
      </p:sp>
      <p:pic>
        <p:nvPicPr>
          <p:cNvPr id="32" name="Graphic 31" descr="Badge Tick with solid fill">
            <a:extLst>
              <a:ext uri="{FF2B5EF4-FFF2-40B4-BE49-F238E27FC236}">
                <a16:creationId xmlns:a16="http://schemas.microsoft.com/office/drawing/2014/main" id="{466C9E30-1C4C-DF8D-B161-A47360886C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34498" y="7988586"/>
            <a:ext cx="1134681" cy="1134681"/>
          </a:xfrm>
          <a:prstGeom prst="rect">
            <a:avLst/>
          </a:prstGeom>
        </p:spPr>
      </p:pic>
      <p:pic>
        <p:nvPicPr>
          <p:cNvPr id="33" name="Graphic 32" descr="Badge Tick with solid fill">
            <a:extLst>
              <a:ext uri="{FF2B5EF4-FFF2-40B4-BE49-F238E27FC236}">
                <a16:creationId xmlns:a16="http://schemas.microsoft.com/office/drawing/2014/main" id="{0D7819C4-3268-6404-2D82-1F1193E3CB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34498" y="6340043"/>
            <a:ext cx="1134681" cy="1134681"/>
          </a:xfrm>
          <a:prstGeom prst="rect">
            <a:avLst/>
          </a:prstGeom>
        </p:spPr>
      </p:pic>
      <p:grpSp>
        <p:nvGrpSpPr>
          <p:cNvPr id="48" name="Group 47">
            <a:extLst>
              <a:ext uri="{FF2B5EF4-FFF2-40B4-BE49-F238E27FC236}">
                <a16:creationId xmlns:a16="http://schemas.microsoft.com/office/drawing/2014/main" id="{1B0D3728-B355-3A21-67FE-C7D73E7C9759}"/>
              </a:ext>
            </a:extLst>
          </p:cNvPr>
          <p:cNvGrpSpPr/>
          <p:nvPr/>
        </p:nvGrpSpPr>
        <p:grpSpPr>
          <a:xfrm>
            <a:off x="9620375" y="1859845"/>
            <a:ext cx="13689347" cy="8262206"/>
            <a:chOff x="9363157" y="1862945"/>
            <a:chExt cx="13689347" cy="8262206"/>
          </a:xfrm>
        </p:grpSpPr>
        <p:sp>
          <p:nvSpPr>
            <p:cNvPr id="23" name="Freeform 7">
              <a:extLst>
                <a:ext uri="{FF2B5EF4-FFF2-40B4-BE49-F238E27FC236}">
                  <a16:creationId xmlns:a16="http://schemas.microsoft.com/office/drawing/2014/main" id="{67EB8675-8C35-BB71-617E-AC7B1E6656BE}"/>
                </a:ext>
              </a:extLst>
            </p:cNvPr>
            <p:cNvSpPr>
              <a:spLocks noGrp="1" noRot="1" noMove="1" noResize="1" noEditPoints="1" noAdjustHandles="1" noChangeArrowheads="1" noChangeShapeType="1"/>
            </p:cNvSpPr>
            <p:nvPr/>
          </p:nvSpPr>
          <p:spPr>
            <a:xfrm rot="10800000">
              <a:off x="9363157" y="1862945"/>
              <a:ext cx="8022637" cy="7805922"/>
            </a:xfrm>
            <a:custGeom>
              <a:avLst/>
              <a:gdLst/>
              <a:ahLst/>
              <a:cxnLst/>
              <a:rect l="l" t="t" r="r" b="b"/>
              <a:pathLst>
                <a:path w="7544535" h="7262256">
                  <a:moveTo>
                    <a:pt x="0" y="0"/>
                  </a:moveTo>
                  <a:lnTo>
                    <a:pt x="7544535" y="0"/>
                  </a:lnTo>
                  <a:lnTo>
                    <a:pt x="7544535" y="7262256"/>
                  </a:lnTo>
                  <a:lnTo>
                    <a:pt x="0" y="72622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34" name="Group 6">
              <a:extLst>
                <a:ext uri="{FF2B5EF4-FFF2-40B4-BE49-F238E27FC236}">
                  <a16:creationId xmlns:a16="http://schemas.microsoft.com/office/drawing/2014/main" id="{0A116A58-9000-D72C-69CB-744FF6E3E050}"/>
                </a:ext>
              </a:extLst>
            </p:cNvPr>
            <p:cNvGrpSpPr/>
            <p:nvPr/>
          </p:nvGrpSpPr>
          <p:grpSpPr>
            <a:xfrm>
              <a:off x="10684041" y="2141775"/>
              <a:ext cx="12368463" cy="1754384"/>
              <a:chOff x="150058" y="-191358"/>
              <a:chExt cx="4601145" cy="809347"/>
            </a:xfrm>
          </p:grpSpPr>
          <p:sp>
            <p:nvSpPr>
              <p:cNvPr id="35" name="TextBox 8">
                <a:extLst>
                  <a:ext uri="{FF2B5EF4-FFF2-40B4-BE49-F238E27FC236}">
                    <a16:creationId xmlns:a16="http://schemas.microsoft.com/office/drawing/2014/main" id="{92E681F8-05ED-4A06-6FA2-4DEB89569A46}"/>
                  </a:ext>
                </a:extLst>
              </p:cNvPr>
              <p:cNvSpPr txBox="1"/>
              <p:nvPr/>
            </p:nvSpPr>
            <p:spPr>
              <a:xfrm>
                <a:off x="2646647" y="-191358"/>
                <a:ext cx="2104556" cy="809347"/>
              </a:xfrm>
              <a:prstGeom prst="rect">
                <a:avLst/>
              </a:prstGeom>
            </p:spPr>
            <p:txBody>
              <a:bodyPr lIns="50800" tIns="50800" rIns="50800" bIns="50800" rtlCol="0" anchor="ctr"/>
              <a:lstStyle/>
              <a:p>
                <a:pPr algn="ctr">
                  <a:lnSpc>
                    <a:spcPts val="6019"/>
                  </a:lnSpc>
                </a:pPr>
                <a:endParaRPr lang="en-US" sz="6000">
                  <a:solidFill>
                    <a:srgbClr val="FFFFFF"/>
                  </a:solidFill>
                  <a:latin typeface="FF Meta Hebrew Bold"/>
                  <a:ea typeface="FF Meta Hebrew Bold"/>
                  <a:cs typeface="FF Meta Hebrew Bold"/>
                  <a:sym typeface="FF Meta Hebrew Bold"/>
                </a:endParaRPr>
              </a:p>
            </p:txBody>
          </p:sp>
          <p:sp>
            <p:nvSpPr>
              <p:cNvPr id="36" name="Freeform 7">
                <a:extLst>
                  <a:ext uri="{FF2B5EF4-FFF2-40B4-BE49-F238E27FC236}">
                    <a16:creationId xmlns:a16="http://schemas.microsoft.com/office/drawing/2014/main" id="{7806A3C2-4B49-031A-EEA2-81629515AB32}"/>
                  </a:ext>
                </a:extLst>
              </p:cNvPr>
              <p:cNvSpPr/>
              <p:nvPr/>
            </p:nvSpPr>
            <p:spPr>
              <a:xfrm>
                <a:off x="150058" y="26814"/>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grpSp>
        <p:sp>
          <p:nvSpPr>
            <p:cNvPr id="37" name="TextBox 36">
              <a:extLst>
                <a:ext uri="{FF2B5EF4-FFF2-40B4-BE49-F238E27FC236}">
                  <a16:creationId xmlns:a16="http://schemas.microsoft.com/office/drawing/2014/main" id="{0E1B54EC-1B88-F7C2-FD8A-1D404745399F}"/>
                </a:ext>
              </a:extLst>
            </p:cNvPr>
            <p:cNvSpPr txBox="1"/>
            <p:nvPr/>
          </p:nvSpPr>
          <p:spPr>
            <a:xfrm>
              <a:off x="11108725" y="2797462"/>
              <a:ext cx="5581017" cy="769441"/>
            </a:xfrm>
            <a:prstGeom prst="rect">
              <a:avLst/>
            </a:prstGeom>
            <a:noFill/>
          </p:spPr>
          <p:txBody>
            <a:bodyPr wrap="square" rtlCol="0">
              <a:spAutoFit/>
            </a:bodyPr>
            <a:lstStyle/>
            <a:p>
              <a:r>
                <a:rPr lang="en-GB" sz="4400">
                  <a:solidFill>
                    <a:srgbClr val="F4CDD4"/>
                  </a:solidFill>
                  <a:latin typeface="FF Meta Hebrew Bold" panose="020B0604020202020204" charset="-79"/>
                  <a:cs typeface="FF Meta Hebrew Bold" panose="020B0604020202020204" charset="-79"/>
                </a:rPr>
                <a:t>Parents/ Guardians </a:t>
              </a:r>
            </a:p>
          </p:txBody>
        </p:sp>
        <p:sp>
          <p:nvSpPr>
            <p:cNvPr id="41" name="TextBox 40">
              <a:extLst>
                <a:ext uri="{FF2B5EF4-FFF2-40B4-BE49-F238E27FC236}">
                  <a16:creationId xmlns:a16="http://schemas.microsoft.com/office/drawing/2014/main" id="{0ACB9C2D-7A19-8DE8-703F-A9E624BB0111}"/>
                </a:ext>
              </a:extLst>
            </p:cNvPr>
            <p:cNvSpPr txBox="1"/>
            <p:nvPr/>
          </p:nvSpPr>
          <p:spPr>
            <a:xfrm>
              <a:off x="10277750" y="4262007"/>
              <a:ext cx="5434154" cy="5863144"/>
            </a:xfrm>
            <a:prstGeom prst="rect">
              <a:avLst/>
            </a:prstGeom>
            <a:noFill/>
          </p:spPr>
          <p:txBody>
            <a:bodyPr wrap="square" rtlCol="0">
              <a:spAutoFit/>
            </a:bodyPr>
            <a:lstStyle/>
            <a:p>
              <a:pPr marL="458425" marR="0" lvl="0" indent="-4572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GB" sz="3600" b="0" i="0" u="none" strike="noStrike" kern="1200" cap="none" spc="0" normalizeH="0" baseline="0" noProof="0" dirty="0">
                  <a:ln>
                    <a:noFill/>
                  </a:ln>
                  <a:solidFill>
                    <a:srgbClr val="AC145A"/>
                  </a:solidFill>
                  <a:effectLst/>
                  <a:uLnTx/>
                  <a:uFillTx/>
                  <a:latin typeface="FF Meta Hebrew Bold" panose="020B0604020202020204" charset="-79"/>
                  <a:cs typeface="FF Meta Hebrew Bold" panose="020B0604020202020204" charset="-79"/>
                </a:rPr>
                <a:t>National Insurance numbers for income verification (from the </a:t>
              </a:r>
              <a:r>
                <a:rPr kumimoji="0" lang="en-GB" sz="3600" b="1" i="0" u="none" strike="noStrike" kern="1200" cap="none" spc="0" normalizeH="0" baseline="0" noProof="0" dirty="0">
                  <a:ln>
                    <a:noFill/>
                  </a:ln>
                  <a:solidFill>
                    <a:srgbClr val="AC145A"/>
                  </a:solidFill>
                  <a:effectLst/>
                  <a:uLnTx/>
                  <a:uFillTx/>
                  <a:latin typeface="FF Meta Hebrew Bold" panose="020B0604020202020204" charset="-79"/>
                  <a:cs typeface="FF Meta Hebrew Bold" panose="020B0604020202020204" charset="-79"/>
                </a:rPr>
                <a:t>prior tax year)</a:t>
              </a:r>
            </a:p>
            <a:p>
              <a:pPr marL="458425" marR="0" lvl="0" indent="-457200" algn="l" defTabSz="914400" rtl="0" eaLnBrk="1" fontAlgn="auto" latinLnBrk="0" hangingPunct="1">
                <a:lnSpc>
                  <a:spcPct val="100000"/>
                </a:lnSpc>
                <a:spcBef>
                  <a:spcPts val="0"/>
                </a:spcBef>
                <a:spcAft>
                  <a:spcPts val="1800"/>
                </a:spcAft>
                <a:buClrTx/>
                <a:buSzTx/>
                <a:buFont typeface="+mj-lt"/>
                <a:buAutoNum type="arabicPeriod"/>
                <a:tabLst/>
                <a:defRPr/>
              </a:pPr>
              <a:endParaRPr lang="en-GB" sz="3600" b="1" dirty="0">
                <a:solidFill>
                  <a:srgbClr val="AC145A"/>
                </a:solidFill>
                <a:latin typeface="FF Meta Hebrew Bold" panose="020B0604020202020204" charset="-79"/>
                <a:cs typeface="FF Meta Hebrew Bold" panose="020B0604020202020204" charset="-79"/>
              </a:endParaRPr>
            </a:p>
            <a:p>
              <a:pPr marL="458425" marR="0" lvl="0" indent="-4572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GB" sz="3600" b="0" i="0" u="none" strike="noStrike" kern="1200" cap="none" spc="0" normalizeH="0" baseline="0" noProof="0" dirty="0">
                  <a:ln>
                    <a:noFill/>
                  </a:ln>
                  <a:solidFill>
                    <a:srgbClr val="AC145A"/>
                  </a:solidFill>
                  <a:effectLst/>
                  <a:uLnTx/>
                  <a:uFillTx/>
                  <a:latin typeface="FF Meta Hebrew Bold" panose="020B0604020202020204" charset="-79"/>
                  <a:cs typeface="FF Meta Hebrew Bold" panose="020B0604020202020204" charset="-79"/>
                </a:rPr>
                <a:t>Details of other child dependants</a:t>
              </a:r>
            </a:p>
            <a:p>
              <a:pPr marL="458425" marR="0" lvl="0" indent="-457200" algn="l" defTabSz="914400" rtl="0" eaLnBrk="1" fontAlgn="auto" latinLnBrk="0" hangingPunct="1">
                <a:lnSpc>
                  <a:spcPct val="100000"/>
                </a:lnSpc>
                <a:spcBef>
                  <a:spcPts val="0"/>
                </a:spcBef>
                <a:spcAft>
                  <a:spcPts val="1800"/>
                </a:spcAft>
                <a:buClrTx/>
                <a:buSzTx/>
                <a:buFont typeface="+mj-lt"/>
                <a:buAutoNum type="arabicPeriod"/>
                <a:tabLst/>
                <a:defRPr/>
              </a:pPr>
              <a:endParaRPr lang="en-GB" sz="2300" dirty="0">
                <a:solidFill>
                  <a:srgbClr val="AC145A"/>
                </a:solidFill>
                <a:latin typeface="FF Meta Hebrew Bold" panose="020B0604020202020204" charset="-79"/>
                <a:cs typeface="FF Meta Hebrew Bold" panose="020B0604020202020204" charset="-79"/>
              </a:endParaRPr>
            </a:p>
            <a:p>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en-GB" sz="2000" dirty="0">
                <a:solidFill>
                  <a:prstClr val="black"/>
                </a:solidFill>
                <a:latin typeface="Arial" pitchFamily="34" charset="0"/>
                <a:cs typeface="Arial" pitchFamily="34" charset="0"/>
              </a:endParaRPr>
            </a:p>
          </p:txBody>
        </p:sp>
      </p:grpSp>
      <p:pic>
        <p:nvPicPr>
          <p:cNvPr id="42" name="Graphic 41" descr="Badge Tick with solid fill">
            <a:extLst>
              <a:ext uri="{FF2B5EF4-FFF2-40B4-BE49-F238E27FC236}">
                <a16:creationId xmlns:a16="http://schemas.microsoft.com/office/drawing/2014/main" id="{6C3F7C7E-161F-C239-FB91-28598E853B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34498" y="4695815"/>
            <a:ext cx="1134681" cy="1134681"/>
          </a:xfrm>
          <a:prstGeom prst="rect">
            <a:avLst/>
          </a:prstGeom>
        </p:spPr>
      </p:pic>
      <p:pic>
        <p:nvPicPr>
          <p:cNvPr id="44" name="Graphic 43" descr="Badge Tick outline">
            <a:extLst>
              <a:ext uri="{FF2B5EF4-FFF2-40B4-BE49-F238E27FC236}">
                <a16:creationId xmlns:a16="http://schemas.microsoft.com/office/drawing/2014/main" id="{A2DB5323-7203-D9FE-25C9-08A747DDAF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716409" y="4741145"/>
            <a:ext cx="1051396" cy="1051396"/>
          </a:xfrm>
          <a:prstGeom prst="rect">
            <a:avLst/>
          </a:prstGeom>
        </p:spPr>
      </p:pic>
      <p:pic>
        <p:nvPicPr>
          <p:cNvPr id="46" name="Graphic 45" descr="Badge Tick outline">
            <a:extLst>
              <a:ext uri="{FF2B5EF4-FFF2-40B4-BE49-F238E27FC236}">
                <a16:creationId xmlns:a16="http://schemas.microsoft.com/office/drawing/2014/main" id="{04DB4309-5AB7-398A-D9F7-A9D7E44D16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702514" y="7501976"/>
            <a:ext cx="1051396" cy="1051396"/>
          </a:xfrm>
          <a:prstGeom prst="rect">
            <a:avLst/>
          </a:prstGeom>
        </p:spPr>
      </p:pic>
    </p:spTree>
    <p:extLst>
      <p:ext uri="{BB962C8B-B14F-4D97-AF65-F5344CB8AC3E}">
        <p14:creationId xmlns:p14="http://schemas.microsoft.com/office/powerpoint/2010/main" val="308156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CDD4"/>
        </a:solidFill>
        <a:effectLst/>
      </p:bgPr>
    </p:bg>
    <p:spTree>
      <p:nvGrpSpPr>
        <p:cNvPr id="1" name=""/>
        <p:cNvGrpSpPr/>
        <p:nvPr/>
      </p:nvGrpSpPr>
      <p:grpSpPr>
        <a:xfrm>
          <a:off x="0" y="0"/>
          <a:ext cx="0" cy="0"/>
          <a:chOff x="0" y="0"/>
          <a:chExt cx="0" cy="0"/>
        </a:xfrm>
      </p:grpSpPr>
      <p:sp>
        <p:nvSpPr>
          <p:cNvPr id="2" name="Freeform 2"/>
          <p:cNvSpPr/>
          <p:nvPr/>
        </p:nvSpPr>
        <p:spPr>
          <a:xfrm>
            <a:off x="14426720" y="914687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6200000">
            <a:off x="-1385503" y="7213442"/>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30" name="Group 29">
            <a:extLst>
              <a:ext uri="{FF2B5EF4-FFF2-40B4-BE49-F238E27FC236}">
                <a16:creationId xmlns:a16="http://schemas.microsoft.com/office/drawing/2014/main" id="{4EEE0A73-6C82-EFA1-ECA6-2D475AC93189}"/>
              </a:ext>
            </a:extLst>
          </p:cNvPr>
          <p:cNvGrpSpPr/>
          <p:nvPr/>
        </p:nvGrpSpPr>
        <p:grpSpPr>
          <a:xfrm>
            <a:off x="1690788" y="1861672"/>
            <a:ext cx="14906425" cy="6951584"/>
            <a:chOff x="2039159" y="1861672"/>
            <a:chExt cx="14209682" cy="6439068"/>
          </a:xfrm>
        </p:grpSpPr>
        <p:grpSp>
          <p:nvGrpSpPr>
            <p:cNvPr id="11" name="Group 10">
              <a:extLst>
                <a:ext uri="{FF2B5EF4-FFF2-40B4-BE49-F238E27FC236}">
                  <a16:creationId xmlns:a16="http://schemas.microsoft.com/office/drawing/2014/main" id="{5F711529-B53C-D997-576A-08BEB2A20D39}"/>
                </a:ext>
              </a:extLst>
            </p:cNvPr>
            <p:cNvGrpSpPr/>
            <p:nvPr/>
          </p:nvGrpSpPr>
          <p:grpSpPr>
            <a:xfrm>
              <a:off x="2039159" y="1861672"/>
              <a:ext cx="14209682" cy="5312492"/>
              <a:chOff x="8176222" y="5096299"/>
              <a:chExt cx="10030279" cy="3616206"/>
            </a:xfrm>
          </p:grpSpPr>
          <p:pic>
            <p:nvPicPr>
              <p:cNvPr id="12" name="Graphic 11" descr="Flip calendar outline">
                <a:extLst>
                  <a:ext uri="{FF2B5EF4-FFF2-40B4-BE49-F238E27FC236}">
                    <a16:creationId xmlns:a16="http://schemas.microsoft.com/office/drawing/2014/main" id="{F8C71711-534A-D33C-F382-C44AF19237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76222" y="5096299"/>
                <a:ext cx="3578384" cy="3578384"/>
              </a:xfrm>
              <a:prstGeom prst="rect">
                <a:avLst/>
              </a:prstGeom>
            </p:spPr>
          </p:pic>
          <p:pic>
            <p:nvPicPr>
              <p:cNvPr id="13" name="Graphic 12" descr="Flip calendar outline">
                <a:extLst>
                  <a:ext uri="{FF2B5EF4-FFF2-40B4-BE49-F238E27FC236}">
                    <a16:creationId xmlns:a16="http://schemas.microsoft.com/office/drawing/2014/main" id="{45137634-BF4B-3838-A8F4-D16DFCF8DD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7499" y="5116657"/>
                <a:ext cx="3578384" cy="3578384"/>
              </a:xfrm>
              <a:prstGeom prst="rect">
                <a:avLst/>
              </a:prstGeom>
            </p:spPr>
          </p:pic>
          <p:pic>
            <p:nvPicPr>
              <p:cNvPr id="14" name="Graphic 13" descr="Flip calendar outline">
                <a:extLst>
                  <a:ext uri="{FF2B5EF4-FFF2-40B4-BE49-F238E27FC236}">
                    <a16:creationId xmlns:a16="http://schemas.microsoft.com/office/drawing/2014/main" id="{017991CA-9E5F-F6EE-98BF-9E28EFD028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28117" y="5134121"/>
                <a:ext cx="3578384" cy="3578384"/>
              </a:xfrm>
              <a:prstGeom prst="rect">
                <a:avLst/>
              </a:prstGeom>
            </p:spPr>
          </p:pic>
        </p:grpSp>
        <p:grpSp>
          <p:nvGrpSpPr>
            <p:cNvPr id="15" name="Group 14">
              <a:extLst>
                <a:ext uri="{FF2B5EF4-FFF2-40B4-BE49-F238E27FC236}">
                  <a16:creationId xmlns:a16="http://schemas.microsoft.com/office/drawing/2014/main" id="{E814DF6B-938F-AF73-C888-5FE4281C697F}"/>
                </a:ext>
              </a:extLst>
            </p:cNvPr>
            <p:cNvGrpSpPr/>
            <p:nvPr/>
          </p:nvGrpSpPr>
          <p:grpSpPr>
            <a:xfrm>
              <a:off x="2718127" y="4469228"/>
              <a:ext cx="12787083" cy="3831512"/>
              <a:chOff x="8556067" y="5699807"/>
              <a:chExt cx="9170441" cy="1854569"/>
            </a:xfrm>
          </p:grpSpPr>
          <p:grpSp>
            <p:nvGrpSpPr>
              <p:cNvPr id="16" name="Group 15">
                <a:extLst>
                  <a:ext uri="{FF2B5EF4-FFF2-40B4-BE49-F238E27FC236}">
                    <a16:creationId xmlns:a16="http://schemas.microsoft.com/office/drawing/2014/main" id="{D2B5DE7E-AAFB-5778-C8AC-D407D364579F}"/>
                  </a:ext>
                </a:extLst>
              </p:cNvPr>
              <p:cNvGrpSpPr/>
              <p:nvPr/>
            </p:nvGrpSpPr>
            <p:grpSpPr>
              <a:xfrm>
                <a:off x="8855745" y="5699807"/>
                <a:ext cx="8870763" cy="640585"/>
                <a:chOff x="8876001" y="6896389"/>
                <a:chExt cx="8870763" cy="640585"/>
              </a:xfrm>
            </p:grpSpPr>
            <p:sp>
              <p:nvSpPr>
                <p:cNvPr id="20" name="TextBox 19">
                  <a:extLst>
                    <a:ext uri="{FF2B5EF4-FFF2-40B4-BE49-F238E27FC236}">
                      <a16:creationId xmlns:a16="http://schemas.microsoft.com/office/drawing/2014/main" id="{776F8118-D798-8B87-750D-340EDC459D8D}"/>
                    </a:ext>
                  </a:extLst>
                </p:cNvPr>
                <p:cNvSpPr txBox="1"/>
                <p:nvPr/>
              </p:nvSpPr>
              <p:spPr>
                <a:xfrm>
                  <a:off x="8876001" y="6934351"/>
                  <a:ext cx="2181123" cy="536304"/>
                </a:xfrm>
                <a:prstGeom prst="rect">
                  <a:avLst/>
                </a:prstGeom>
                <a:noFill/>
              </p:spPr>
              <p:txBody>
                <a:bodyPr wrap="square" rtlCol="0">
                  <a:spAutoFit/>
                </a:bodyPr>
                <a:lstStyle/>
                <a:p>
                  <a:r>
                    <a:rPr lang="en-GB" sz="6600">
                      <a:solidFill>
                        <a:srgbClr val="AC145A"/>
                      </a:solidFill>
                      <a:latin typeface="FF Meta Hebrew Bold" panose="020B0604020202020204" charset="-79"/>
                      <a:cs typeface="FF Meta Hebrew Bold" panose="020B0604020202020204" charset="-79"/>
                    </a:rPr>
                    <a:t>MARCH</a:t>
                  </a:r>
                </a:p>
              </p:txBody>
            </p:sp>
            <p:sp>
              <p:nvSpPr>
                <p:cNvPr id="21" name="TextBox 20">
                  <a:extLst>
                    <a:ext uri="{FF2B5EF4-FFF2-40B4-BE49-F238E27FC236}">
                      <a16:creationId xmlns:a16="http://schemas.microsoft.com/office/drawing/2014/main" id="{BAF954BF-0ECB-17F5-F7C3-31D3FC4CA654}"/>
                    </a:ext>
                  </a:extLst>
                </p:cNvPr>
                <p:cNvSpPr txBox="1"/>
                <p:nvPr/>
              </p:nvSpPr>
              <p:spPr>
                <a:xfrm>
                  <a:off x="15340332" y="6986444"/>
                  <a:ext cx="2406432" cy="402228"/>
                </a:xfrm>
                <a:prstGeom prst="rect">
                  <a:avLst/>
                </a:prstGeom>
                <a:noFill/>
              </p:spPr>
              <p:txBody>
                <a:bodyPr wrap="square" rtlCol="0">
                  <a:spAutoFit/>
                </a:bodyPr>
                <a:lstStyle/>
                <a:p>
                  <a:r>
                    <a:rPr lang="en-GB" sz="4800">
                      <a:solidFill>
                        <a:srgbClr val="AC145A"/>
                      </a:solidFill>
                      <a:latin typeface="FF Meta Hebrew Bold" panose="020B0604020202020204" charset="-79"/>
                      <a:cs typeface="FF Meta Hebrew Bold" panose="020B0604020202020204" charset="-79"/>
                    </a:rPr>
                    <a:t>SEPTEMBER</a:t>
                  </a:r>
                </a:p>
              </p:txBody>
            </p:sp>
            <p:sp>
              <p:nvSpPr>
                <p:cNvPr id="22" name="TextBox 21">
                  <a:extLst>
                    <a:ext uri="{FF2B5EF4-FFF2-40B4-BE49-F238E27FC236}">
                      <a16:creationId xmlns:a16="http://schemas.microsoft.com/office/drawing/2014/main" id="{5FBBF114-791B-3AA8-3A61-F724A7236747}"/>
                    </a:ext>
                  </a:extLst>
                </p:cNvPr>
                <p:cNvSpPr txBox="1"/>
                <p:nvPr/>
              </p:nvSpPr>
              <p:spPr>
                <a:xfrm>
                  <a:off x="12450549" y="6896389"/>
                  <a:ext cx="2181123" cy="640585"/>
                </a:xfrm>
                <a:prstGeom prst="rect">
                  <a:avLst/>
                </a:prstGeom>
                <a:noFill/>
              </p:spPr>
              <p:txBody>
                <a:bodyPr wrap="square" rtlCol="0">
                  <a:spAutoFit/>
                </a:bodyPr>
                <a:lstStyle/>
                <a:p>
                  <a:r>
                    <a:rPr lang="en-GB" sz="8000">
                      <a:solidFill>
                        <a:srgbClr val="AC145A"/>
                      </a:solidFill>
                      <a:latin typeface="FF Meta Hebrew Bold" panose="020B0604020202020204" charset="-79"/>
                      <a:cs typeface="FF Meta Hebrew Bold" panose="020B0604020202020204" charset="-79"/>
                    </a:rPr>
                    <a:t>MAY</a:t>
                  </a:r>
                </a:p>
              </p:txBody>
            </p:sp>
            <p:cxnSp>
              <p:nvCxnSpPr>
                <p:cNvPr id="23" name="Straight Arrow Connector 22">
                  <a:extLst>
                    <a:ext uri="{FF2B5EF4-FFF2-40B4-BE49-F238E27FC236}">
                      <a16:creationId xmlns:a16="http://schemas.microsoft.com/office/drawing/2014/main" id="{E9FE5F95-F6CE-75FF-68D5-D979E70A0FCD}"/>
                    </a:ext>
                  </a:extLst>
                </p:cNvPr>
                <p:cNvCxnSpPr>
                  <a:cxnSpLocks/>
                </p:cNvCxnSpPr>
                <p:nvPr/>
              </p:nvCxnSpPr>
              <p:spPr>
                <a:xfrm>
                  <a:off x="11184594" y="7206738"/>
                  <a:ext cx="718648" cy="0"/>
                </a:xfrm>
                <a:prstGeom prst="straightConnector1">
                  <a:avLst/>
                </a:prstGeom>
                <a:ln w="76200">
                  <a:solidFill>
                    <a:srgbClr val="AC145A"/>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1086C783-4FFC-A329-8CF3-B3DA364CF9EE}"/>
                  </a:ext>
                </a:extLst>
              </p:cNvPr>
              <p:cNvSpPr txBox="1"/>
              <p:nvPr/>
            </p:nvSpPr>
            <p:spPr>
              <a:xfrm>
                <a:off x="8556067" y="6817937"/>
                <a:ext cx="2619106" cy="700174"/>
              </a:xfrm>
              <a:prstGeom prst="rect">
                <a:avLst/>
              </a:prstGeom>
              <a:noFill/>
            </p:spPr>
            <p:txBody>
              <a:bodyPr wrap="square" rtlCol="0">
                <a:spAutoFit/>
              </a:bodyPr>
              <a:lstStyle/>
              <a:p>
                <a:pPr algn="ctr"/>
                <a:r>
                  <a:rPr lang="en-GB" sz="4400">
                    <a:solidFill>
                      <a:srgbClr val="AC145A"/>
                    </a:solidFill>
                    <a:latin typeface="FF Meta Hebrew Bold" panose="020B0604020202020204" charset="-79"/>
                    <a:cs typeface="FF Meta Hebrew Bold" panose="020B0604020202020204" charset="-79"/>
                  </a:rPr>
                  <a:t>Applications Open </a:t>
                </a:r>
              </a:p>
            </p:txBody>
          </p:sp>
          <p:sp>
            <p:nvSpPr>
              <p:cNvPr id="18" name="TextBox 17">
                <a:extLst>
                  <a:ext uri="{FF2B5EF4-FFF2-40B4-BE49-F238E27FC236}">
                    <a16:creationId xmlns:a16="http://schemas.microsoft.com/office/drawing/2014/main" id="{D8E76211-36CA-B323-FEEB-DED7CE6C0669}"/>
                  </a:ext>
                </a:extLst>
              </p:cNvPr>
              <p:cNvSpPr txBox="1"/>
              <p:nvPr/>
            </p:nvSpPr>
            <p:spPr>
              <a:xfrm>
                <a:off x="11976892" y="6794613"/>
                <a:ext cx="2293474" cy="689950"/>
              </a:xfrm>
              <a:prstGeom prst="rect">
                <a:avLst/>
              </a:prstGeom>
              <a:noFill/>
            </p:spPr>
            <p:txBody>
              <a:bodyPr wrap="square" rtlCol="0">
                <a:spAutoFit/>
              </a:bodyPr>
              <a:lstStyle/>
              <a:p>
                <a:pPr algn="ctr"/>
                <a:r>
                  <a:rPr lang="en-GB" sz="5400">
                    <a:solidFill>
                      <a:srgbClr val="AC145A"/>
                    </a:solidFill>
                    <a:latin typeface="FF Meta Hebrew Bold" panose="020B0604020202020204" charset="-79"/>
                    <a:cs typeface="FF Meta Hebrew Bold" panose="020B0604020202020204" charset="-79"/>
                  </a:rPr>
                  <a:t>Deadline</a:t>
                </a:r>
                <a:endParaRPr lang="en-GB" sz="4000">
                  <a:solidFill>
                    <a:srgbClr val="AC145A"/>
                  </a:solidFill>
                  <a:latin typeface="FF Meta Hebrew Bold" panose="020B0604020202020204" charset="-79"/>
                  <a:cs typeface="FF Meta Hebrew Bold" panose="020B0604020202020204" charset="-79"/>
                </a:endParaRPr>
              </a:p>
              <a:p>
                <a:endParaRPr lang="en-GB" sz="4000" dirty="0">
                  <a:solidFill>
                    <a:srgbClr val="AC145A"/>
                  </a:solidFill>
                  <a:latin typeface="FF Meta Hebrew Bold" panose="020B0604020202020204" charset="-79"/>
                  <a:cs typeface="FF Meta Hebrew Bold" panose="020B0604020202020204" charset="-79"/>
                </a:endParaRPr>
              </a:p>
            </p:txBody>
          </p:sp>
          <p:sp>
            <p:nvSpPr>
              <p:cNvPr id="19" name="TextBox 18">
                <a:extLst>
                  <a:ext uri="{FF2B5EF4-FFF2-40B4-BE49-F238E27FC236}">
                    <a16:creationId xmlns:a16="http://schemas.microsoft.com/office/drawing/2014/main" id="{C21087D6-E24C-5BA3-1DA1-7465F3C19F04}"/>
                  </a:ext>
                </a:extLst>
              </p:cNvPr>
              <p:cNvSpPr txBox="1"/>
              <p:nvPr/>
            </p:nvSpPr>
            <p:spPr>
              <a:xfrm>
                <a:off x="15316319" y="6794613"/>
                <a:ext cx="2406432" cy="759763"/>
              </a:xfrm>
              <a:prstGeom prst="rect">
                <a:avLst/>
              </a:prstGeom>
              <a:noFill/>
            </p:spPr>
            <p:txBody>
              <a:bodyPr wrap="square" rtlCol="0">
                <a:spAutoFit/>
              </a:bodyPr>
              <a:lstStyle/>
              <a:p>
                <a:pPr algn="ctr"/>
                <a:r>
                  <a:rPr lang="en-GB" sz="4800">
                    <a:solidFill>
                      <a:srgbClr val="AC145A"/>
                    </a:solidFill>
                    <a:latin typeface="FF Meta Hebrew Bold" panose="020B0604020202020204" charset="-79"/>
                    <a:cs typeface="FF Meta Hebrew Bold" panose="020B0604020202020204" charset="-79"/>
                  </a:rPr>
                  <a:t>Enrol at University</a:t>
                </a:r>
              </a:p>
            </p:txBody>
          </p:sp>
        </p:grpSp>
        <p:cxnSp>
          <p:nvCxnSpPr>
            <p:cNvPr id="27" name="Straight Arrow Connector 26">
              <a:extLst>
                <a:ext uri="{FF2B5EF4-FFF2-40B4-BE49-F238E27FC236}">
                  <a16:creationId xmlns:a16="http://schemas.microsoft.com/office/drawing/2014/main" id="{AB5B5F44-DD6F-083C-0E00-5DBB93A38168}"/>
                </a:ext>
              </a:extLst>
            </p:cNvPr>
            <p:cNvCxnSpPr>
              <a:cxnSpLocks/>
            </p:cNvCxnSpPr>
            <p:nvPr/>
          </p:nvCxnSpPr>
          <p:spPr>
            <a:xfrm>
              <a:off x="10866815" y="5143500"/>
              <a:ext cx="1002069" cy="0"/>
            </a:xfrm>
            <a:prstGeom prst="straightConnector1">
              <a:avLst/>
            </a:prstGeom>
            <a:ln w="76200">
              <a:solidFill>
                <a:srgbClr val="AC145A"/>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18">
            <a:extLst>
              <a:ext uri="{FF2B5EF4-FFF2-40B4-BE49-F238E27FC236}">
                <a16:creationId xmlns:a16="http://schemas.microsoft.com/office/drawing/2014/main" id="{802560BD-1A42-AF83-880E-540B7C586C82}"/>
              </a:ext>
            </a:extLst>
          </p:cNvPr>
          <p:cNvSpPr txBox="1"/>
          <p:nvPr/>
        </p:nvSpPr>
        <p:spPr>
          <a:xfrm>
            <a:off x="510652" y="791598"/>
            <a:ext cx="17266695" cy="1314078"/>
          </a:xfrm>
          <a:prstGeom prst="rect">
            <a:avLst/>
          </a:prstGeom>
        </p:spPr>
        <p:txBody>
          <a:bodyPr wrap="square" lIns="0" tIns="0" rIns="0" bIns="0" rtlCol="0" anchor="t">
            <a:spAutoFit/>
          </a:bodyPr>
          <a:lstStyle/>
          <a:p>
            <a:pPr algn="ctr">
              <a:lnSpc>
                <a:spcPts val="11200"/>
              </a:lnSpc>
            </a:pPr>
            <a:r>
              <a:rPr lang="en-US" sz="6600">
                <a:solidFill>
                  <a:srgbClr val="AC145A"/>
                </a:solidFill>
                <a:latin typeface="FF Meta Hebrew Bold"/>
                <a:ea typeface="FF Meta Hebrew Bold"/>
                <a:cs typeface="FF Meta Hebrew Bold"/>
                <a:sym typeface="FF Meta Hebrew Bold"/>
              </a:rPr>
              <a:t>Student Finance England: Application Timeline </a:t>
            </a:r>
          </a:p>
        </p:txBody>
      </p:sp>
    </p:spTree>
    <p:extLst>
      <p:ext uri="{BB962C8B-B14F-4D97-AF65-F5344CB8AC3E}">
        <p14:creationId xmlns:p14="http://schemas.microsoft.com/office/powerpoint/2010/main" val="38207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4" name="TextBox 4"/>
          <p:cNvSpPr txBox="1"/>
          <p:nvPr/>
        </p:nvSpPr>
        <p:spPr>
          <a:xfrm>
            <a:off x="1870122" y="593620"/>
            <a:ext cx="14547755" cy="787395"/>
          </a:xfrm>
          <a:prstGeom prst="rect">
            <a:avLst/>
          </a:prstGeom>
        </p:spPr>
        <p:txBody>
          <a:bodyPr wrap="square" lIns="0" tIns="0" rIns="0" bIns="0" rtlCol="0" anchor="t">
            <a:spAutoFit/>
          </a:bodyPr>
          <a:lstStyle/>
          <a:p>
            <a:pPr algn="ctr">
              <a:lnSpc>
                <a:spcPts val="5500"/>
              </a:lnSpc>
            </a:pPr>
            <a:r>
              <a:rPr lang="en-US" sz="7200">
                <a:solidFill>
                  <a:srgbClr val="F4CDD4"/>
                </a:solidFill>
                <a:latin typeface="FF Meta Hebrew Bold"/>
                <a:ea typeface="FF Meta Hebrew Bold"/>
                <a:cs typeface="FF Meta Hebrew Bold"/>
                <a:sym typeface="FF Meta Hebrew Bold"/>
              </a:rPr>
              <a:t>Student Finance Repayments </a:t>
            </a:r>
          </a:p>
        </p:txBody>
      </p:sp>
      <p:grpSp>
        <p:nvGrpSpPr>
          <p:cNvPr id="5" name="Group 5"/>
          <p:cNvGrpSpPr/>
          <p:nvPr/>
        </p:nvGrpSpPr>
        <p:grpSpPr>
          <a:xfrm>
            <a:off x="310405" y="2044376"/>
            <a:ext cx="4123786" cy="8642172"/>
            <a:chOff x="232531" y="172701"/>
            <a:chExt cx="5413806" cy="11210408"/>
          </a:xfrm>
        </p:grpSpPr>
        <p:sp>
          <p:nvSpPr>
            <p:cNvPr id="7" name="Freeform 7"/>
            <p:cNvSpPr/>
            <p:nvPr/>
          </p:nvSpPr>
          <p:spPr>
            <a:xfrm>
              <a:off x="232533" y="172701"/>
              <a:ext cx="5413804" cy="5118036"/>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a:blipFill>
          </p:spPr>
          <p:txBody>
            <a:bodyPr/>
            <a:lstStyle/>
            <a:p>
              <a:endParaRPr lang="en-GB"/>
            </a:p>
          </p:txBody>
        </p:sp>
        <p:sp>
          <p:nvSpPr>
            <p:cNvPr id="8" name="TextBox 8"/>
            <p:cNvSpPr txBox="1"/>
            <p:nvPr/>
          </p:nvSpPr>
          <p:spPr>
            <a:xfrm>
              <a:off x="232531" y="5771211"/>
              <a:ext cx="5413804" cy="5611898"/>
            </a:xfrm>
            <a:prstGeom prst="rect">
              <a:avLst/>
            </a:prstGeom>
          </p:spPr>
          <p:txBody>
            <a:bodyPr wrap="square" lIns="0" tIns="0" rIns="0" bIns="0" rtlCol="0" anchor="t">
              <a:spAutoFit/>
            </a:bodyPr>
            <a:lstStyle/>
            <a:p>
              <a:pPr algn="ctr">
                <a:lnSpc>
                  <a:spcPct val="150000"/>
                </a:lnSpc>
              </a:pPr>
              <a:r>
                <a:rPr kumimoji="0" lang="en-GB" sz="3200" b="0"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You won’t have to make repayments until your income </a:t>
              </a:r>
              <a:r>
                <a:rPr kumimoji="0" lang="en-GB" sz="3200" b="1"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is over </a:t>
              </a:r>
              <a:r>
                <a:rPr kumimoji="0" lang="en-GB" sz="3200" b="0"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the set threshold, which is </a:t>
              </a:r>
              <a:r>
                <a:rPr kumimoji="0" lang="en-GB" sz="3200" b="1"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£25,000 a year</a:t>
              </a:r>
            </a:p>
            <a:p>
              <a:pPr algn="ctr">
                <a:lnSpc>
                  <a:spcPts val="5180"/>
                </a:lnSpc>
              </a:pPr>
              <a:endParaRPr lang="en-US" sz="3700" b="1" dirty="0">
                <a:solidFill>
                  <a:srgbClr val="F4CDD4"/>
                </a:solidFill>
                <a:latin typeface="FF Meta Hebrew"/>
                <a:ea typeface="FF Meta Hebrew"/>
                <a:cs typeface="FF Meta Hebrew"/>
                <a:sym typeface="FF Meta Hebrew"/>
              </a:endParaRPr>
            </a:p>
          </p:txBody>
        </p:sp>
      </p:grpSp>
      <p:grpSp>
        <p:nvGrpSpPr>
          <p:cNvPr id="9" name="Group 9"/>
          <p:cNvGrpSpPr/>
          <p:nvPr/>
        </p:nvGrpSpPr>
        <p:grpSpPr>
          <a:xfrm>
            <a:off x="4788388" y="2044376"/>
            <a:ext cx="4147377" cy="7943625"/>
            <a:chOff x="-1284659" y="33583"/>
            <a:chExt cx="5529836" cy="10591500"/>
          </a:xfrm>
        </p:grpSpPr>
        <p:grpSp>
          <p:nvGrpSpPr>
            <p:cNvPr id="10" name="Group 10"/>
            <p:cNvGrpSpPr>
              <a:grpSpLocks noChangeAspect="1"/>
            </p:cNvGrpSpPr>
            <p:nvPr/>
          </p:nvGrpSpPr>
          <p:grpSpPr>
            <a:xfrm>
              <a:off x="-1284659" y="33583"/>
              <a:ext cx="5529836" cy="5260701"/>
              <a:chOff x="-5245460" y="81692"/>
              <a:chExt cx="13451796" cy="12797103"/>
            </a:xfrm>
          </p:grpSpPr>
          <p:sp>
            <p:nvSpPr>
              <p:cNvPr id="11" name="Freeform 11"/>
              <p:cNvSpPr/>
              <p:nvPr/>
            </p:nvSpPr>
            <p:spPr>
              <a:xfrm>
                <a:off x="-5245460" y="81692"/>
                <a:ext cx="13451796" cy="12797103"/>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a:blipFill>
            </p:spPr>
            <p:txBody>
              <a:bodyPr/>
              <a:lstStyle/>
              <a:p>
                <a:endParaRPr lang="en-GB"/>
              </a:p>
            </p:txBody>
          </p:sp>
        </p:grpSp>
        <p:sp>
          <p:nvSpPr>
            <p:cNvPr id="12" name="TextBox 12"/>
            <p:cNvSpPr txBox="1"/>
            <p:nvPr/>
          </p:nvSpPr>
          <p:spPr>
            <a:xfrm>
              <a:off x="-717206" y="5793760"/>
              <a:ext cx="4638155" cy="4831323"/>
            </a:xfrm>
            <a:prstGeom prst="rect">
              <a:avLst/>
            </a:prstGeom>
          </p:spPr>
          <p:txBody>
            <a:bodyPr wrap="square" lIns="0" tIns="0" rIns="0" bIns="0" rtlCol="0" anchor="t">
              <a:spAutoFit/>
            </a:bodyPr>
            <a:lstStyle/>
            <a:p>
              <a:pPr marR="0" lvl="0" algn="ctr" defTabSz="914400" rtl="0" eaLnBrk="1" fontAlgn="auto" latinLnBrk="0" hangingPunct="1">
                <a:lnSpc>
                  <a:spcPct val="150000"/>
                </a:lnSpc>
                <a:spcBef>
                  <a:spcPts val="0"/>
                </a:spcBef>
                <a:spcAft>
                  <a:spcPts val="0"/>
                </a:spcAft>
                <a:buClrTx/>
                <a:buSzTx/>
                <a:tabLst/>
                <a:defRPr/>
              </a:pPr>
              <a:r>
                <a:rPr lang="en-GB" sz="3200" dirty="0">
                  <a:solidFill>
                    <a:srgbClr val="F4CDD4"/>
                  </a:solidFill>
                  <a:latin typeface="FF Meta Hebrew Bold" panose="020B0604020202020204" charset="-79"/>
                  <a:cs typeface="FF Meta Hebrew Bold" panose="020B0604020202020204" charset="-79"/>
                </a:rPr>
                <a:t>Y</a:t>
              </a:r>
              <a:r>
                <a:rPr kumimoji="0" lang="en-GB" sz="3200" b="0" i="0" u="none" strike="noStrike" kern="1200" cap="none" spc="0" normalizeH="0" baseline="0" noProof="0" dirty="0" err="1">
                  <a:ln>
                    <a:noFill/>
                  </a:ln>
                  <a:solidFill>
                    <a:srgbClr val="F4CDD4"/>
                  </a:solidFill>
                  <a:effectLst/>
                  <a:uLnTx/>
                  <a:uFillTx/>
                  <a:latin typeface="FF Meta Hebrew Bold" panose="020B0604020202020204" charset="-79"/>
                  <a:cs typeface="FF Meta Hebrew Bold" panose="020B0604020202020204" charset="-79"/>
                </a:rPr>
                <a:t>ou</a:t>
              </a:r>
              <a:r>
                <a:rPr kumimoji="0" lang="en-GB" sz="3200" b="0"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 will be required to </a:t>
              </a:r>
              <a:r>
                <a:rPr kumimoji="0" lang="en-GB" sz="3200" b="1"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start repaying </a:t>
              </a:r>
              <a:r>
                <a:rPr kumimoji="0" lang="en-GB" sz="3200" b="0"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from the April after completing your course</a:t>
              </a:r>
              <a:endParaRPr lang="en-US" sz="4000" dirty="0">
                <a:solidFill>
                  <a:srgbClr val="F4CDD4"/>
                </a:solidFill>
                <a:latin typeface="FF Meta Hebrew Italics"/>
                <a:ea typeface="FF Meta Hebrew Italics"/>
                <a:cs typeface="FF Meta Hebrew Italics"/>
                <a:sym typeface="FF Meta Hebrew Italics"/>
              </a:endParaRPr>
            </a:p>
          </p:txBody>
        </p:sp>
      </p:grpSp>
      <p:grpSp>
        <p:nvGrpSpPr>
          <p:cNvPr id="21" name="Group 9">
            <a:extLst>
              <a:ext uri="{FF2B5EF4-FFF2-40B4-BE49-F238E27FC236}">
                <a16:creationId xmlns:a16="http://schemas.microsoft.com/office/drawing/2014/main" id="{FF5A0608-71CA-2106-2807-C7D6D6B503EA}"/>
              </a:ext>
            </a:extLst>
          </p:cNvPr>
          <p:cNvGrpSpPr/>
          <p:nvPr/>
        </p:nvGrpSpPr>
        <p:grpSpPr>
          <a:xfrm>
            <a:off x="13558191" y="2044376"/>
            <a:ext cx="4147377" cy="7860166"/>
            <a:chOff x="-1284659" y="33583"/>
            <a:chExt cx="5529836" cy="10480221"/>
          </a:xfrm>
        </p:grpSpPr>
        <p:grpSp>
          <p:nvGrpSpPr>
            <p:cNvPr id="22" name="Group 10">
              <a:extLst>
                <a:ext uri="{FF2B5EF4-FFF2-40B4-BE49-F238E27FC236}">
                  <a16:creationId xmlns:a16="http://schemas.microsoft.com/office/drawing/2014/main" id="{CFE3BCA6-1463-596E-6B6F-21645BA3652B}"/>
                </a:ext>
              </a:extLst>
            </p:cNvPr>
            <p:cNvGrpSpPr>
              <a:grpSpLocks noChangeAspect="1"/>
            </p:cNvGrpSpPr>
            <p:nvPr/>
          </p:nvGrpSpPr>
          <p:grpSpPr>
            <a:xfrm>
              <a:off x="-1284659" y="33583"/>
              <a:ext cx="5529836" cy="5260701"/>
              <a:chOff x="-5245460" y="81692"/>
              <a:chExt cx="13451796" cy="12797103"/>
            </a:xfrm>
          </p:grpSpPr>
          <p:sp>
            <p:nvSpPr>
              <p:cNvPr id="24" name="Freeform 11">
                <a:extLst>
                  <a:ext uri="{FF2B5EF4-FFF2-40B4-BE49-F238E27FC236}">
                    <a16:creationId xmlns:a16="http://schemas.microsoft.com/office/drawing/2014/main" id="{8B4407D7-09C6-C9B3-B86C-C2647F8DDE21}"/>
                  </a:ext>
                </a:extLst>
              </p:cNvPr>
              <p:cNvSpPr/>
              <p:nvPr/>
            </p:nvSpPr>
            <p:spPr>
              <a:xfrm>
                <a:off x="-5245460" y="81692"/>
                <a:ext cx="13451796" cy="12797103"/>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a:blipFill>
            </p:spPr>
            <p:txBody>
              <a:bodyPr/>
              <a:lstStyle/>
              <a:p>
                <a:endParaRPr lang="en-GB"/>
              </a:p>
            </p:txBody>
          </p:sp>
        </p:grpSp>
        <p:sp>
          <p:nvSpPr>
            <p:cNvPr id="23" name="TextBox 12">
              <a:extLst>
                <a:ext uri="{FF2B5EF4-FFF2-40B4-BE49-F238E27FC236}">
                  <a16:creationId xmlns:a16="http://schemas.microsoft.com/office/drawing/2014/main" id="{F0FFE21D-8121-F09C-02D2-9335E44F930E}"/>
                </a:ext>
              </a:extLst>
            </p:cNvPr>
            <p:cNvSpPr txBox="1"/>
            <p:nvPr/>
          </p:nvSpPr>
          <p:spPr>
            <a:xfrm>
              <a:off x="-804827" y="5788151"/>
              <a:ext cx="4570171" cy="4725653"/>
            </a:xfrm>
            <a:prstGeom prst="rect">
              <a:avLst/>
            </a:prstGeom>
          </p:spPr>
          <p:txBody>
            <a:bodyPr wrap="square" lIns="0" tIns="0" rIns="0" bIns="0" rtlCol="0" anchor="t">
              <a:spAutoFit/>
            </a:bodyPr>
            <a:lstStyle/>
            <a:p>
              <a:pPr algn="ctr">
                <a:lnSpc>
                  <a:spcPct val="150000"/>
                </a:lnSpc>
                <a:defRPr/>
              </a:pPr>
              <a:r>
                <a:rPr kumimoji="0" lang="en-GB" sz="2600" b="0"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If your income drops </a:t>
              </a:r>
              <a:r>
                <a:rPr kumimoji="0" lang="en-GB" sz="2600" b="1"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below the £25000, </a:t>
              </a:r>
              <a:r>
                <a:rPr kumimoji="0" lang="en-GB" sz="2600" b="0"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your repayments will stop</a:t>
              </a:r>
              <a:r>
                <a:rPr lang="en-GB" sz="2600" dirty="0">
                  <a:solidFill>
                    <a:srgbClr val="F4CDD4"/>
                  </a:solidFill>
                  <a:latin typeface="FF Meta Hebrew Bold" panose="020B0604020202020204" charset="-79"/>
                  <a:cs typeface="FF Meta Hebrew Bold" panose="020B0604020202020204" charset="-79"/>
                </a:rPr>
                <a:t>. A</a:t>
              </a:r>
              <a:r>
                <a:rPr kumimoji="0" lang="en-GB" sz="2600" b="0" i="0" u="none" strike="noStrike" kern="1200" cap="none" spc="0" normalizeH="0" baseline="0" noProof="0" dirty="0" err="1">
                  <a:ln>
                    <a:noFill/>
                  </a:ln>
                  <a:solidFill>
                    <a:srgbClr val="F4CDD4"/>
                  </a:solidFill>
                  <a:effectLst/>
                  <a:uLnTx/>
                  <a:uFillTx/>
                  <a:latin typeface="FF Meta Hebrew Bold" panose="020B0604020202020204" charset="-79"/>
                  <a:cs typeface="FF Meta Hebrew Bold" panose="020B0604020202020204" charset="-79"/>
                </a:rPr>
                <a:t>ny</a:t>
              </a:r>
              <a:r>
                <a:rPr kumimoji="0" lang="en-GB" sz="2600" b="0"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 outstanding balance will be cancelled after </a:t>
              </a:r>
              <a:r>
                <a:rPr kumimoji="0" lang="en-GB" sz="2600" b="1"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40 years</a:t>
              </a:r>
              <a:endParaRPr lang="en-US" sz="2600" dirty="0">
                <a:solidFill>
                  <a:srgbClr val="F4CDD4"/>
                </a:solidFill>
                <a:latin typeface="FF Meta Hebrew Italics"/>
                <a:ea typeface="FF Meta Hebrew Italics"/>
                <a:cs typeface="FF Meta Hebrew Italics"/>
                <a:sym typeface="FF Meta Hebrew Italics"/>
              </a:endParaRPr>
            </a:p>
          </p:txBody>
        </p:sp>
      </p:grpSp>
      <p:grpSp>
        <p:nvGrpSpPr>
          <p:cNvPr id="25" name="Group 9">
            <a:extLst>
              <a:ext uri="{FF2B5EF4-FFF2-40B4-BE49-F238E27FC236}">
                <a16:creationId xmlns:a16="http://schemas.microsoft.com/office/drawing/2014/main" id="{DBEAD897-4212-5A53-3AD6-F739362AA72B}"/>
              </a:ext>
            </a:extLst>
          </p:cNvPr>
          <p:cNvGrpSpPr/>
          <p:nvPr/>
        </p:nvGrpSpPr>
        <p:grpSpPr>
          <a:xfrm>
            <a:off x="9172253" y="2044376"/>
            <a:ext cx="4147377" cy="8757244"/>
            <a:chOff x="-1404046" y="33583"/>
            <a:chExt cx="5529836" cy="11676323"/>
          </a:xfrm>
        </p:grpSpPr>
        <p:grpSp>
          <p:nvGrpSpPr>
            <p:cNvPr id="26" name="Group 10">
              <a:extLst>
                <a:ext uri="{FF2B5EF4-FFF2-40B4-BE49-F238E27FC236}">
                  <a16:creationId xmlns:a16="http://schemas.microsoft.com/office/drawing/2014/main" id="{69A16D36-AB57-5235-170E-872E3A30C067}"/>
                </a:ext>
              </a:extLst>
            </p:cNvPr>
            <p:cNvGrpSpPr>
              <a:grpSpLocks noChangeAspect="1"/>
            </p:cNvGrpSpPr>
            <p:nvPr/>
          </p:nvGrpSpPr>
          <p:grpSpPr>
            <a:xfrm>
              <a:off x="-1404046" y="33583"/>
              <a:ext cx="5529836" cy="5260701"/>
              <a:chOff x="-5535878" y="81692"/>
              <a:chExt cx="13451796" cy="12797103"/>
            </a:xfrm>
          </p:grpSpPr>
          <p:sp>
            <p:nvSpPr>
              <p:cNvPr id="28" name="Freeform 11">
                <a:extLst>
                  <a:ext uri="{FF2B5EF4-FFF2-40B4-BE49-F238E27FC236}">
                    <a16:creationId xmlns:a16="http://schemas.microsoft.com/office/drawing/2014/main" id="{04BFBC2F-1516-5A9C-AC29-D8EC8703CE6D}"/>
                  </a:ext>
                </a:extLst>
              </p:cNvPr>
              <p:cNvSpPr/>
              <p:nvPr/>
            </p:nvSpPr>
            <p:spPr>
              <a:xfrm>
                <a:off x="-5535878" y="81692"/>
                <a:ext cx="13451796" cy="12797103"/>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a:blipFill>
            </p:spPr>
            <p:txBody>
              <a:bodyPr/>
              <a:lstStyle/>
              <a:p>
                <a:endParaRPr lang="en-GB"/>
              </a:p>
            </p:txBody>
          </p:sp>
        </p:grpSp>
        <p:sp>
          <p:nvSpPr>
            <p:cNvPr id="27" name="TextBox 12">
              <a:extLst>
                <a:ext uri="{FF2B5EF4-FFF2-40B4-BE49-F238E27FC236}">
                  <a16:creationId xmlns:a16="http://schemas.microsoft.com/office/drawing/2014/main" id="{60DDC3F4-C128-A939-145E-8A31D73ED076}"/>
                </a:ext>
              </a:extLst>
            </p:cNvPr>
            <p:cNvSpPr txBox="1"/>
            <p:nvPr/>
          </p:nvSpPr>
          <p:spPr>
            <a:xfrm>
              <a:off x="-1082585" y="5809059"/>
              <a:ext cx="4886911" cy="5900847"/>
            </a:xfrm>
            <a:prstGeom prst="rect">
              <a:avLst/>
            </a:prstGeom>
          </p:spPr>
          <p:txBody>
            <a:bodyPr wrap="square" lIns="0" tIns="0" rIns="0" bIns="0" rtlCol="0" anchor="t">
              <a:spAutoFit/>
            </a:bodyPr>
            <a:lstStyle/>
            <a:p>
              <a:pPr marR="0" lvl="0" algn="ctr" defTabSz="914400" rtl="0" eaLnBrk="1" fontAlgn="auto" latinLnBrk="0" hangingPunct="1">
                <a:lnSpc>
                  <a:spcPct val="150000"/>
                </a:lnSpc>
                <a:spcBef>
                  <a:spcPts val="0"/>
                </a:spcBef>
                <a:spcAft>
                  <a:spcPts val="0"/>
                </a:spcAft>
                <a:buClrTx/>
                <a:buSzTx/>
                <a:tabLst/>
                <a:defRPr/>
              </a:pPr>
              <a:r>
                <a:rPr kumimoji="0" lang="en-GB" sz="2800" b="0"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You’ll repay</a:t>
              </a:r>
              <a:r>
                <a:rPr kumimoji="0" lang="en-GB" sz="2800" b="1"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 9% </a:t>
              </a:r>
              <a:r>
                <a:rPr kumimoji="0" lang="en-GB" sz="2800" b="0"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of any income earned </a:t>
              </a:r>
              <a:r>
                <a:rPr kumimoji="0" lang="en-GB" sz="2800" b="1"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over the </a:t>
              </a:r>
              <a:r>
                <a:rPr lang="en-GB" sz="2800" b="1" dirty="0">
                  <a:solidFill>
                    <a:srgbClr val="F4CDD4"/>
                  </a:solidFill>
                  <a:latin typeface="FF Meta Hebrew Bold" panose="020B0604020202020204" charset="-79"/>
                  <a:cs typeface="FF Meta Hebrew Bold" panose="020B0604020202020204" charset="-79"/>
                </a:rPr>
                <a:t>£25000,</a:t>
              </a:r>
              <a:r>
                <a:rPr kumimoji="0" lang="en-GB" sz="2800" b="0" i="0" u="none" strike="noStrike" kern="1200" cap="none" spc="0" normalizeH="0" baseline="0" noProof="0" dirty="0">
                  <a:ln>
                    <a:noFill/>
                  </a:ln>
                  <a:solidFill>
                    <a:srgbClr val="F4CDD4"/>
                  </a:solidFill>
                  <a:effectLst/>
                  <a:uLnTx/>
                  <a:uFillTx/>
                  <a:latin typeface="FF Meta Hebrew Bold" panose="020B0604020202020204" charset="-79"/>
                  <a:cs typeface="FF Meta Hebrew Bold" panose="020B0604020202020204" charset="-79"/>
                </a:rPr>
                <a:t> the deductions will be made from your pay through the tax system</a:t>
              </a:r>
            </a:p>
            <a:p>
              <a:pPr algn="ctr">
                <a:lnSpc>
                  <a:spcPts val="4480"/>
                </a:lnSpc>
                <a:spcBef>
                  <a:spcPct val="0"/>
                </a:spcBef>
              </a:pPr>
              <a:endParaRPr lang="en-US" sz="3200" dirty="0">
                <a:solidFill>
                  <a:srgbClr val="F4CDD4"/>
                </a:solidFill>
                <a:latin typeface="FF Meta Hebrew Italics"/>
                <a:ea typeface="FF Meta Hebrew Italics"/>
                <a:cs typeface="FF Meta Hebrew Italics"/>
                <a:sym typeface="FF Meta Hebrew Italics"/>
              </a:endParaRPr>
            </a:p>
          </p:txBody>
        </p:sp>
      </p:grpSp>
      <p:sp>
        <p:nvSpPr>
          <p:cNvPr id="2" name="Freeform 5">
            <a:extLst>
              <a:ext uri="{FF2B5EF4-FFF2-40B4-BE49-F238E27FC236}">
                <a16:creationId xmlns:a16="http://schemas.microsoft.com/office/drawing/2014/main" id="{668BF9FA-5C8F-D689-81AB-CA62064F9C29}"/>
              </a:ext>
            </a:extLst>
          </p:cNvPr>
          <p:cNvSpPr/>
          <p:nvPr/>
        </p:nvSpPr>
        <p:spPr>
          <a:xfrm>
            <a:off x="399283" y="282453"/>
            <a:ext cx="1234645" cy="842232"/>
          </a:xfrm>
          <a:custGeom>
            <a:avLst/>
            <a:gdLst/>
            <a:ahLst/>
            <a:cxnLst/>
            <a:rect l="l" t="t" r="r" b="b"/>
            <a:pathLst>
              <a:path w="2236312" h="1489723">
                <a:moveTo>
                  <a:pt x="0" y="0"/>
                </a:moveTo>
                <a:lnTo>
                  <a:pt x="2236312" y="0"/>
                </a:lnTo>
                <a:lnTo>
                  <a:pt x="2236312" y="1489723"/>
                </a:lnTo>
                <a:lnTo>
                  <a:pt x="0" y="1489723"/>
                </a:lnTo>
                <a:lnTo>
                  <a:pt x="0" y="0"/>
                </a:lnTo>
                <a:close/>
              </a:path>
            </a:pathLst>
          </a:custGeom>
          <a:blipFill>
            <a:blip r:embed="rId6" cstate="email">
              <a:extLst>
                <a:ext uri="{28A0092B-C50C-407E-A947-70E740481C1C}">
                  <a14:useLocalDpi xmlns:a14="http://schemas.microsoft.com/office/drawing/2010/main" val="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a:t>
            </a:r>
          </a:p>
        </p:txBody>
      </p:sp>
    </p:spTree>
    <p:extLst>
      <p:ext uri="{BB962C8B-B14F-4D97-AF65-F5344CB8AC3E}">
        <p14:creationId xmlns:p14="http://schemas.microsoft.com/office/powerpoint/2010/main" val="25970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22" name="TextBox 22"/>
          <p:cNvSpPr txBox="1"/>
          <p:nvPr/>
        </p:nvSpPr>
        <p:spPr>
          <a:xfrm>
            <a:off x="2781300" y="247829"/>
            <a:ext cx="12725400" cy="1094980"/>
          </a:xfrm>
          <a:prstGeom prst="rect">
            <a:avLst/>
          </a:prstGeom>
        </p:spPr>
        <p:txBody>
          <a:bodyPr wrap="square" lIns="0" tIns="0" rIns="0" bIns="0" rtlCol="0" anchor="t">
            <a:spAutoFit/>
          </a:bodyPr>
          <a:lstStyle/>
          <a:p>
            <a:pPr algn="ctr">
              <a:lnSpc>
                <a:spcPts val="8400"/>
              </a:lnSpc>
            </a:pPr>
            <a:r>
              <a:rPr lang="en-US" sz="8000" u="sng" dirty="0">
                <a:solidFill>
                  <a:srgbClr val="F4CDD4"/>
                </a:solidFill>
                <a:latin typeface="FF Meta Hebrew Bold"/>
                <a:ea typeface="FF Meta Hebrew Bold"/>
                <a:cs typeface="FF Meta Hebrew Bold"/>
                <a:sym typeface="FF Meta Hebrew Bold"/>
              </a:rPr>
              <a:t>Repayment Timeline</a:t>
            </a:r>
          </a:p>
        </p:txBody>
      </p:sp>
      <p:grpSp>
        <p:nvGrpSpPr>
          <p:cNvPr id="32" name="Group 31">
            <a:extLst>
              <a:ext uri="{FF2B5EF4-FFF2-40B4-BE49-F238E27FC236}">
                <a16:creationId xmlns:a16="http://schemas.microsoft.com/office/drawing/2014/main" id="{062963A8-7C48-D8B5-06B2-439E4F920460}"/>
              </a:ext>
            </a:extLst>
          </p:cNvPr>
          <p:cNvGrpSpPr/>
          <p:nvPr/>
        </p:nvGrpSpPr>
        <p:grpSpPr>
          <a:xfrm>
            <a:off x="304801" y="1773733"/>
            <a:ext cx="17365750" cy="8397711"/>
            <a:chOff x="1422632" y="2177759"/>
            <a:chExt cx="16443501" cy="7883572"/>
          </a:xfrm>
        </p:grpSpPr>
        <p:pic>
          <p:nvPicPr>
            <p:cNvPr id="25" name="Picture 24">
              <a:extLst>
                <a:ext uri="{FF2B5EF4-FFF2-40B4-BE49-F238E27FC236}">
                  <a16:creationId xmlns:a16="http://schemas.microsoft.com/office/drawing/2014/main" id="{0FE1BB77-C280-286A-75B8-F8016A5AE3C8}"/>
                </a:ext>
              </a:extLst>
            </p:cNvPr>
            <p:cNvPicPr>
              <a:picLocks noChangeAspect="1"/>
            </p:cNvPicPr>
            <p:nvPr/>
          </p:nvPicPr>
          <p:blipFill rotWithShape="1">
            <a:blip r:embed="rId2"/>
            <a:srcRect l="6738" r="6757"/>
            <a:stretch/>
          </p:blipFill>
          <p:spPr>
            <a:xfrm>
              <a:off x="1868519" y="2993315"/>
              <a:ext cx="14994371" cy="5621670"/>
            </a:xfrm>
            <a:prstGeom prst="rect">
              <a:avLst/>
            </a:prstGeom>
          </p:spPr>
        </p:pic>
        <p:sp>
          <p:nvSpPr>
            <p:cNvPr id="7" name="Freeform 7"/>
            <p:cNvSpPr/>
            <p:nvPr/>
          </p:nvSpPr>
          <p:spPr>
            <a:xfrm>
              <a:off x="6516242" y="3819729"/>
              <a:ext cx="1964683" cy="1554439"/>
            </a:xfrm>
            <a:custGeom>
              <a:avLst/>
              <a:gdLst/>
              <a:ahLst/>
              <a:cxnLst/>
              <a:rect l="l" t="t" r="r" b="b"/>
              <a:pathLst>
                <a:path w="1344422" h="1114190">
                  <a:moveTo>
                    <a:pt x="0" y="0"/>
                  </a:moveTo>
                  <a:lnTo>
                    <a:pt x="1344422" y="0"/>
                  </a:lnTo>
                  <a:lnTo>
                    <a:pt x="1344422" y="1114190"/>
                  </a:lnTo>
                  <a:lnTo>
                    <a:pt x="0" y="1114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4889996" y="3802399"/>
              <a:ext cx="1547978" cy="1554439"/>
            </a:xfrm>
            <a:custGeom>
              <a:avLst/>
              <a:gdLst/>
              <a:ahLst/>
              <a:cxnLst/>
              <a:rect l="l" t="t" r="r" b="b"/>
              <a:pathLst>
                <a:path w="1192397" h="1149037">
                  <a:moveTo>
                    <a:pt x="0" y="0"/>
                  </a:moveTo>
                  <a:lnTo>
                    <a:pt x="1192398" y="0"/>
                  </a:lnTo>
                  <a:lnTo>
                    <a:pt x="1192398" y="1149037"/>
                  </a:lnTo>
                  <a:lnTo>
                    <a:pt x="0" y="1149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10984750" y="6485296"/>
              <a:ext cx="1747935" cy="1554439"/>
            </a:xfrm>
            <a:custGeom>
              <a:avLst/>
              <a:gdLst/>
              <a:ahLst/>
              <a:cxnLst/>
              <a:rect l="l" t="t" r="r" b="b"/>
              <a:pathLst>
                <a:path w="1309339" h="1171859">
                  <a:moveTo>
                    <a:pt x="0" y="0"/>
                  </a:moveTo>
                  <a:lnTo>
                    <a:pt x="1309339" y="0"/>
                  </a:lnTo>
                  <a:lnTo>
                    <a:pt x="1309339" y="1171859"/>
                  </a:lnTo>
                  <a:lnTo>
                    <a:pt x="0" y="11718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p:cNvSpPr/>
            <p:nvPr/>
          </p:nvSpPr>
          <p:spPr>
            <a:xfrm>
              <a:off x="2772315" y="6542340"/>
              <a:ext cx="1741668" cy="1554439"/>
            </a:xfrm>
            <a:custGeom>
              <a:avLst/>
              <a:gdLst/>
              <a:ahLst/>
              <a:cxnLst/>
              <a:rect l="l" t="t" r="r" b="b"/>
              <a:pathLst>
                <a:path w="1741668" h="1554439">
                  <a:moveTo>
                    <a:pt x="0" y="0"/>
                  </a:moveTo>
                  <a:lnTo>
                    <a:pt x="1741668" y="0"/>
                  </a:lnTo>
                  <a:lnTo>
                    <a:pt x="1741668" y="1554438"/>
                  </a:lnTo>
                  <a:lnTo>
                    <a:pt x="0" y="15544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TextBox 14"/>
            <p:cNvSpPr txBox="1"/>
            <p:nvPr/>
          </p:nvSpPr>
          <p:spPr>
            <a:xfrm>
              <a:off x="1939316" y="2251578"/>
              <a:ext cx="3170604" cy="1231106"/>
            </a:xfrm>
            <a:prstGeom prst="rect">
              <a:avLst/>
            </a:prstGeom>
          </p:spPr>
          <p:txBody>
            <a:bodyPr lIns="0" tIns="0" rIns="0" bIns="0" rtlCol="0" anchor="t">
              <a:spAutoFit/>
            </a:bodyPr>
            <a:lstStyle/>
            <a:p>
              <a:pPr algn="ctr"/>
              <a:r>
                <a:rPr lang="en-GB" sz="4000">
                  <a:solidFill>
                    <a:srgbClr val="F4CDD4"/>
                  </a:solidFill>
                  <a:latin typeface="FF Meta Hebrew" panose="020B0604020202020204" charset="-79"/>
                  <a:cs typeface="FF Meta Hebrew" panose="020B0604020202020204" charset="-79"/>
                </a:rPr>
                <a:t>Do </a:t>
              </a:r>
              <a:r>
                <a:rPr lang="en-GB" sz="4000" b="1">
                  <a:solidFill>
                    <a:srgbClr val="F4CDD4"/>
                  </a:solidFill>
                  <a:latin typeface="FF Meta Hebrew" panose="020B0604020202020204" charset="-79"/>
                  <a:cs typeface="FF Meta Hebrew" panose="020B0604020202020204" charset="-79"/>
                </a:rPr>
                <a:t>NOT</a:t>
              </a:r>
              <a:r>
                <a:rPr lang="en-GB" sz="4000">
                  <a:solidFill>
                    <a:srgbClr val="F4CDD4"/>
                  </a:solidFill>
                  <a:latin typeface="FF Meta Hebrew" panose="020B0604020202020204" charset="-79"/>
                  <a:cs typeface="FF Meta Hebrew" panose="020B0604020202020204" charset="-79"/>
                </a:rPr>
                <a:t> repay loan</a:t>
              </a:r>
            </a:p>
          </p:txBody>
        </p:sp>
        <p:sp>
          <p:nvSpPr>
            <p:cNvPr id="17" name="TextBox 17"/>
            <p:cNvSpPr txBox="1"/>
            <p:nvPr/>
          </p:nvSpPr>
          <p:spPr>
            <a:xfrm>
              <a:off x="5003031" y="8555069"/>
              <a:ext cx="5641891" cy="1477328"/>
            </a:xfrm>
            <a:prstGeom prst="rect">
              <a:avLst/>
            </a:prstGeom>
          </p:spPr>
          <p:txBody>
            <a:bodyPr wrap="square" lIns="0" tIns="0" rIns="0" bIns="0" rtlCol="0" anchor="t">
              <a:spAutoFit/>
            </a:bodyPr>
            <a:lstStyle/>
            <a:p>
              <a:pPr algn="ctr"/>
              <a:r>
                <a:rPr lang="en-GB" sz="3200">
                  <a:solidFill>
                    <a:srgbClr val="F4CDD4"/>
                  </a:solidFill>
                  <a:latin typeface="FF Meta Hebrew" panose="020B0604020202020204" charset="-79"/>
                  <a:cs typeface="FF Meta Hebrew" panose="020B0604020202020204" charset="-79"/>
                </a:rPr>
                <a:t>Repayments Begin: April </a:t>
              </a:r>
              <a:r>
                <a:rPr lang="en-GB" sz="3200" b="1">
                  <a:solidFill>
                    <a:srgbClr val="F4CDD4"/>
                  </a:solidFill>
                  <a:latin typeface="FF Meta Hebrew" panose="020B0604020202020204" charset="-79"/>
                  <a:cs typeface="FF Meta Hebrew" panose="020B0604020202020204" charset="-79"/>
                </a:rPr>
                <a:t>after </a:t>
              </a:r>
              <a:r>
                <a:rPr lang="en-GB" sz="3200">
                  <a:solidFill>
                    <a:srgbClr val="F4CDD4"/>
                  </a:solidFill>
                  <a:latin typeface="FF Meta Hebrew" panose="020B0604020202020204" charset="-79"/>
                  <a:cs typeface="FF Meta Hebrew" panose="020B0604020202020204" charset="-79"/>
                </a:rPr>
                <a:t>completing the course and earning more than £25,000</a:t>
              </a:r>
            </a:p>
          </p:txBody>
        </p:sp>
        <p:sp>
          <p:nvSpPr>
            <p:cNvPr id="18" name="TextBox 18"/>
            <p:cNvSpPr txBox="1"/>
            <p:nvPr/>
          </p:nvSpPr>
          <p:spPr>
            <a:xfrm>
              <a:off x="8942098" y="2177759"/>
              <a:ext cx="5198399" cy="1107996"/>
            </a:xfrm>
            <a:prstGeom prst="rect">
              <a:avLst/>
            </a:prstGeom>
          </p:spPr>
          <p:txBody>
            <a:bodyPr wrap="square" lIns="0" tIns="0" rIns="0" bIns="0" rtlCol="0" anchor="t">
              <a:spAutoFit/>
            </a:bodyPr>
            <a:lstStyle/>
            <a:p>
              <a:pPr algn="ctr"/>
              <a:r>
                <a:rPr lang="en-GB" sz="3600">
                  <a:solidFill>
                    <a:srgbClr val="F4CDD4"/>
                  </a:solidFill>
                  <a:latin typeface="FF Meta Hebrew" panose="020B0604020202020204" charset="-79"/>
                  <a:cs typeface="FF Meta Hebrew" panose="020B0604020202020204" charset="-79"/>
                </a:rPr>
                <a:t>Earning less than £25,000 = no repayment </a:t>
              </a:r>
            </a:p>
          </p:txBody>
        </p:sp>
        <p:sp>
          <p:nvSpPr>
            <p:cNvPr id="21" name="TextBox 21"/>
            <p:cNvSpPr txBox="1"/>
            <p:nvPr/>
          </p:nvSpPr>
          <p:spPr>
            <a:xfrm>
              <a:off x="13461837" y="8584003"/>
              <a:ext cx="4404296" cy="1477328"/>
            </a:xfrm>
            <a:prstGeom prst="rect">
              <a:avLst/>
            </a:prstGeom>
          </p:spPr>
          <p:txBody>
            <a:bodyPr wrap="square" lIns="0" tIns="0" rIns="0" bIns="0" rtlCol="0" anchor="t">
              <a:spAutoFit/>
            </a:bodyPr>
            <a:lstStyle/>
            <a:p>
              <a:pPr algn="ctr"/>
              <a:r>
                <a:rPr lang="en-GB" sz="3200" b="1">
                  <a:solidFill>
                    <a:srgbClr val="F4CDD4"/>
                  </a:solidFill>
                  <a:latin typeface="FF Meta Hebrew" panose="020B0604020202020204" charset="-79"/>
                  <a:cs typeface="FF Meta Hebrew" panose="020B0604020202020204" charset="-79"/>
                </a:rPr>
                <a:t>40 years </a:t>
              </a:r>
              <a:r>
                <a:rPr lang="en-GB" sz="3200">
                  <a:solidFill>
                    <a:srgbClr val="F4CDD4"/>
                  </a:solidFill>
                  <a:latin typeface="FF Meta Hebrew" panose="020B0604020202020204" charset="-79"/>
                  <a:cs typeface="FF Meta Hebrew" panose="020B0604020202020204" charset="-79"/>
                </a:rPr>
                <a:t>after completing your course, all loans are written off </a:t>
              </a:r>
              <a:endParaRPr lang="en-GB" sz="3200" b="1">
                <a:solidFill>
                  <a:srgbClr val="F4CDD4"/>
                </a:solidFill>
                <a:latin typeface="FF Meta Hebrew" panose="020B0604020202020204" charset="-79"/>
                <a:cs typeface="FF Meta Hebrew" panose="020B0604020202020204" charset="-79"/>
              </a:endParaRPr>
            </a:p>
          </p:txBody>
        </p:sp>
        <p:grpSp>
          <p:nvGrpSpPr>
            <p:cNvPr id="26" name="Group 6">
              <a:extLst>
                <a:ext uri="{FF2B5EF4-FFF2-40B4-BE49-F238E27FC236}">
                  <a16:creationId xmlns:a16="http://schemas.microsoft.com/office/drawing/2014/main" id="{0C02DAC5-EC7D-BE14-2AA5-6048E03EEE49}"/>
                </a:ext>
              </a:extLst>
            </p:cNvPr>
            <p:cNvGrpSpPr/>
            <p:nvPr/>
          </p:nvGrpSpPr>
          <p:grpSpPr>
            <a:xfrm>
              <a:off x="1422632" y="5346026"/>
              <a:ext cx="4161883" cy="1231106"/>
              <a:chOff x="0" y="-142990"/>
              <a:chExt cx="2105810" cy="809347"/>
            </a:xfrm>
          </p:grpSpPr>
          <p:sp>
            <p:nvSpPr>
              <p:cNvPr id="27" name="Freeform 7">
                <a:extLst>
                  <a:ext uri="{FF2B5EF4-FFF2-40B4-BE49-F238E27FC236}">
                    <a16:creationId xmlns:a16="http://schemas.microsoft.com/office/drawing/2014/main" id="{17715773-E204-EDB4-7C76-71D0A9079FAF}"/>
                  </a:ext>
                </a:extLst>
              </p:cNvPr>
              <p:cNvSpPr/>
              <p:nvPr/>
            </p:nvSpPr>
            <p:spPr>
              <a:xfrm>
                <a:off x="0" y="0"/>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E31C79"/>
              </a:solidFill>
              <a:ln cap="sq">
                <a:noFill/>
                <a:prstDash val="solid"/>
                <a:miter/>
              </a:ln>
            </p:spPr>
            <p:txBody>
              <a:bodyPr/>
              <a:lstStyle/>
              <a:p>
                <a:endParaRPr lang="en-GB" sz="1400"/>
              </a:p>
            </p:txBody>
          </p:sp>
          <p:sp>
            <p:nvSpPr>
              <p:cNvPr id="28" name="TextBox 8">
                <a:extLst>
                  <a:ext uri="{FF2B5EF4-FFF2-40B4-BE49-F238E27FC236}">
                    <a16:creationId xmlns:a16="http://schemas.microsoft.com/office/drawing/2014/main" id="{AC2B7A78-F021-2B70-55C8-778EFEDE312C}"/>
                  </a:ext>
                </a:extLst>
              </p:cNvPr>
              <p:cNvSpPr txBox="1"/>
              <p:nvPr/>
            </p:nvSpPr>
            <p:spPr>
              <a:xfrm>
                <a:off x="1254" y="-142990"/>
                <a:ext cx="2104556" cy="809347"/>
              </a:xfrm>
              <a:prstGeom prst="rect">
                <a:avLst/>
              </a:prstGeom>
            </p:spPr>
            <p:txBody>
              <a:bodyPr lIns="50800" tIns="50800" rIns="50800" bIns="50800" rtlCol="0" anchor="ctr"/>
              <a:lstStyle/>
              <a:p>
                <a:pPr algn="ctr">
                  <a:lnSpc>
                    <a:spcPts val="6019"/>
                  </a:lnSpc>
                </a:pPr>
                <a:r>
                  <a:rPr lang="en-US" sz="4800">
                    <a:solidFill>
                      <a:srgbClr val="FFFFFF"/>
                    </a:solidFill>
                    <a:latin typeface="FF Meta Hebrew Bold"/>
                    <a:ea typeface="FF Meta Hebrew Bold"/>
                    <a:cs typeface="FF Meta Hebrew Bold"/>
                    <a:sym typeface="FF Meta Hebrew Bold"/>
                  </a:rPr>
                  <a:t>University</a:t>
                </a:r>
              </a:p>
            </p:txBody>
          </p:sp>
        </p:grpSp>
        <p:grpSp>
          <p:nvGrpSpPr>
            <p:cNvPr id="29" name="Group 6">
              <a:extLst>
                <a:ext uri="{FF2B5EF4-FFF2-40B4-BE49-F238E27FC236}">
                  <a16:creationId xmlns:a16="http://schemas.microsoft.com/office/drawing/2014/main" id="{38E64712-A271-A1D8-97FC-8F9D36FF2966}"/>
                </a:ext>
              </a:extLst>
            </p:cNvPr>
            <p:cNvGrpSpPr/>
            <p:nvPr/>
          </p:nvGrpSpPr>
          <p:grpSpPr>
            <a:xfrm>
              <a:off x="5926898" y="5311234"/>
              <a:ext cx="11666835" cy="1231106"/>
              <a:chOff x="0" y="-142990"/>
              <a:chExt cx="2105810" cy="809347"/>
            </a:xfrm>
          </p:grpSpPr>
          <p:sp>
            <p:nvSpPr>
              <p:cNvPr id="30" name="Freeform 7">
                <a:extLst>
                  <a:ext uri="{FF2B5EF4-FFF2-40B4-BE49-F238E27FC236}">
                    <a16:creationId xmlns:a16="http://schemas.microsoft.com/office/drawing/2014/main" id="{1286E1F8-1CD3-28B5-661C-8526413000CF}"/>
                  </a:ext>
                </a:extLst>
              </p:cNvPr>
              <p:cNvSpPr/>
              <p:nvPr/>
            </p:nvSpPr>
            <p:spPr>
              <a:xfrm>
                <a:off x="0" y="0"/>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E31C79"/>
              </a:solidFill>
              <a:ln cap="sq">
                <a:noFill/>
                <a:prstDash val="solid"/>
                <a:miter/>
              </a:ln>
            </p:spPr>
            <p:txBody>
              <a:bodyPr/>
              <a:lstStyle/>
              <a:p>
                <a:endParaRPr lang="en-GB" sz="1400"/>
              </a:p>
            </p:txBody>
          </p:sp>
          <p:sp>
            <p:nvSpPr>
              <p:cNvPr id="31" name="TextBox 8">
                <a:extLst>
                  <a:ext uri="{FF2B5EF4-FFF2-40B4-BE49-F238E27FC236}">
                    <a16:creationId xmlns:a16="http://schemas.microsoft.com/office/drawing/2014/main" id="{B4B8B6C1-861F-9139-0A84-2DBA30948330}"/>
                  </a:ext>
                </a:extLst>
              </p:cNvPr>
              <p:cNvSpPr txBox="1"/>
              <p:nvPr/>
            </p:nvSpPr>
            <p:spPr>
              <a:xfrm>
                <a:off x="1254" y="-142990"/>
                <a:ext cx="2104556" cy="809347"/>
              </a:xfrm>
              <a:prstGeom prst="rect">
                <a:avLst/>
              </a:prstGeom>
            </p:spPr>
            <p:txBody>
              <a:bodyPr lIns="50800" tIns="50800" rIns="50800" bIns="50800" rtlCol="0" anchor="ctr"/>
              <a:lstStyle/>
              <a:p>
                <a:pPr algn="ctr">
                  <a:lnSpc>
                    <a:spcPts val="6019"/>
                  </a:lnSpc>
                </a:pPr>
                <a:r>
                  <a:rPr lang="en-US" sz="4800">
                    <a:solidFill>
                      <a:srgbClr val="FFFFFF"/>
                    </a:solidFill>
                    <a:latin typeface="FF Meta Hebrew Bold"/>
                    <a:ea typeface="FF Meta Hebrew Bold"/>
                    <a:cs typeface="FF Meta Hebrew Bold"/>
                    <a:sym typeface="FF Meta Hebrew Bold"/>
                  </a:rPr>
                  <a:t>World of Work</a:t>
                </a:r>
              </a:p>
            </p:txBody>
          </p:sp>
        </p:grpSp>
      </p:grpSp>
      <p:sp>
        <p:nvSpPr>
          <p:cNvPr id="2" name="Freeform 5">
            <a:extLst>
              <a:ext uri="{FF2B5EF4-FFF2-40B4-BE49-F238E27FC236}">
                <a16:creationId xmlns:a16="http://schemas.microsoft.com/office/drawing/2014/main" id="{4EAC0F79-4296-93C0-4C2B-D96323169159}"/>
              </a:ext>
            </a:extLst>
          </p:cNvPr>
          <p:cNvSpPr/>
          <p:nvPr/>
        </p:nvSpPr>
        <p:spPr>
          <a:xfrm>
            <a:off x="399283" y="282453"/>
            <a:ext cx="1234645" cy="842232"/>
          </a:xfrm>
          <a:custGeom>
            <a:avLst/>
            <a:gdLst/>
            <a:ahLst/>
            <a:cxnLst/>
            <a:rect l="l" t="t" r="r" b="b"/>
            <a:pathLst>
              <a:path w="2236312" h="1489723">
                <a:moveTo>
                  <a:pt x="0" y="0"/>
                </a:moveTo>
                <a:lnTo>
                  <a:pt x="2236312" y="0"/>
                </a:lnTo>
                <a:lnTo>
                  <a:pt x="2236312" y="1489723"/>
                </a:lnTo>
                <a:lnTo>
                  <a:pt x="0" y="1489723"/>
                </a:lnTo>
                <a:lnTo>
                  <a:pt x="0" y="0"/>
                </a:lnTo>
                <a:close/>
              </a:path>
            </a:pathLst>
          </a:custGeom>
          <a:blipFill>
            <a:blip r:embed="rId11" cstate="email">
              <a:extLst>
                <a:ext uri="{28A0092B-C50C-407E-A947-70E740481C1C}">
                  <a14:useLocalDpi xmlns:a14="http://schemas.microsoft.com/office/drawing/2010/main" val="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a:t>
            </a:r>
          </a:p>
        </p:txBody>
      </p:sp>
    </p:spTree>
    <p:extLst>
      <p:ext uri="{BB962C8B-B14F-4D97-AF65-F5344CB8AC3E}">
        <p14:creationId xmlns:p14="http://schemas.microsoft.com/office/powerpoint/2010/main" val="91013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22" name="TextBox 22"/>
          <p:cNvSpPr txBox="1"/>
          <p:nvPr/>
        </p:nvSpPr>
        <p:spPr>
          <a:xfrm>
            <a:off x="2579398" y="535666"/>
            <a:ext cx="12725400" cy="1023229"/>
          </a:xfrm>
          <a:prstGeom prst="rect">
            <a:avLst/>
          </a:prstGeom>
        </p:spPr>
        <p:txBody>
          <a:bodyPr wrap="square" lIns="0" tIns="0" rIns="0" bIns="0" rtlCol="0" anchor="t">
            <a:spAutoFit/>
          </a:bodyPr>
          <a:lstStyle/>
          <a:p>
            <a:pPr algn="ctr">
              <a:lnSpc>
                <a:spcPts val="8400"/>
              </a:lnSpc>
            </a:pPr>
            <a:r>
              <a:rPr lang="en-US" sz="6000">
                <a:solidFill>
                  <a:srgbClr val="F4CDD4"/>
                </a:solidFill>
                <a:latin typeface="FF Meta Hebrew Bold"/>
                <a:ea typeface="FF Meta Hebrew Bold"/>
                <a:cs typeface="FF Meta Hebrew Bold"/>
                <a:sym typeface="FF Meta Hebrew Bold"/>
              </a:rPr>
              <a:t>Student Finance: What could I repay?</a:t>
            </a:r>
          </a:p>
        </p:txBody>
      </p:sp>
      <p:graphicFrame>
        <p:nvGraphicFramePr>
          <p:cNvPr id="34" name="Table 33">
            <a:extLst>
              <a:ext uri="{FF2B5EF4-FFF2-40B4-BE49-F238E27FC236}">
                <a16:creationId xmlns:a16="http://schemas.microsoft.com/office/drawing/2014/main" id="{DEE65896-3418-AF9E-4175-60E4145FB1F8}"/>
              </a:ext>
            </a:extLst>
          </p:cNvPr>
          <p:cNvGraphicFramePr>
            <a:graphicFrameLocks noGrp="1"/>
          </p:cNvGraphicFramePr>
          <p:nvPr>
            <p:extLst>
              <p:ext uri="{D42A27DB-BD31-4B8C-83A1-F6EECF244321}">
                <p14:modId xmlns:p14="http://schemas.microsoft.com/office/powerpoint/2010/main" val="575104032"/>
              </p:ext>
            </p:extLst>
          </p:nvPr>
        </p:nvGraphicFramePr>
        <p:xfrm>
          <a:off x="938463" y="2085473"/>
          <a:ext cx="16411074" cy="7665861"/>
        </p:xfrm>
        <a:graphic>
          <a:graphicData uri="http://schemas.openxmlformats.org/drawingml/2006/table">
            <a:tbl>
              <a:tblPr firstRow="1" bandRow="1">
                <a:tableStyleId>{21E4AEA4-8DFA-4A89-87EB-49C32662AFE0}</a:tableStyleId>
              </a:tblPr>
              <a:tblGrid>
                <a:gridCol w="5470358">
                  <a:extLst>
                    <a:ext uri="{9D8B030D-6E8A-4147-A177-3AD203B41FA5}">
                      <a16:colId xmlns:a16="http://schemas.microsoft.com/office/drawing/2014/main" val="1314090598"/>
                    </a:ext>
                  </a:extLst>
                </a:gridCol>
                <a:gridCol w="2735179">
                  <a:extLst>
                    <a:ext uri="{9D8B030D-6E8A-4147-A177-3AD203B41FA5}">
                      <a16:colId xmlns:a16="http://schemas.microsoft.com/office/drawing/2014/main" val="224976951"/>
                    </a:ext>
                  </a:extLst>
                </a:gridCol>
                <a:gridCol w="2735179">
                  <a:extLst>
                    <a:ext uri="{9D8B030D-6E8A-4147-A177-3AD203B41FA5}">
                      <a16:colId xmlns:a16="http://schemas.microsoft.com/office/drawing/2014/main" val="1618944364"/>
                    </a:ext>
                  </a:extLst>
                </a:gridCol>
                <a:gridCol w="2735179">
                  <a:extLst>
                    <a:ext uri="{9D8B030D-6E8A-4147-A177-3AD203B41FA5}">
                      <a16:colId xmlns:a16="http://schemas.microsoft.com/office/drawing/2014/main" val="566582407"/>
                    </a:ext>
                  </a:extLst>
                </a:gridCol>
                <a:gridCol w="2735179">
                  <a:extLst>
                    <a:ext uri="{9D8B030D-6E8A-4147-A177-3AD203B41FA5}">
                      <a16:colId xmlns:a16="http://schemas.microsoft.com/office/drawing/2014/main" val="2440588867"/>
                    </a:ext>
                  </a:extLst>
                </a:gridCol>
              </a:tblGrid>
              <a:tr h="2555287">
                <a:tc>
                  <a:txBody>
                    <a:bodyPr/>
                    <a:lstStyle/>
                    <a:p>
                      <a:pPr algn="ctr"/>
                      <a:r>
                        <a:rPr lang="en-GB" sz="4800" dirty="0">
                          <a:latin typeface="FF Meta Hebrew Bold" panose="020B0604020202020204" charset="-79"/>
                          <a:cs typeface="FF Meta Hebrew Bold" panose="020B0604020202020204" charset="-79"/>
                        </a:rPr>
                        <a:t>Income each year before tax</a:t>
                      </a:r>
                    </a:p>
                  </a:txBody>
                  <a:tcPr anchor="ctr">
                    <a:solidFill>
                      <a:srgbClr val="AC145A"/>
                    </a:solidFill>
                  </a:tcPr>
                </a:tc>
                <a:tc>
                  <a:txBody>
                    <a:bodyPr/>
                    <a:lstStyle/>
                    <a:p>
                      <a:pPr algn="ctr"/>
                      <a:r>
                        <a:rPr lang="en-GB" sz="4400" dirty="0">
                          <a:latin typeface="FF Meta Hebrew Bold" panose="020B0604020202020204" charset="-79"/>
                          <a:cs typeface="FF Meta Hebrew Bold" panose="020B0604020202020204" charset="-79"/>
                        </a:rPr>
                        <a:t>£25,000</a:t>
                      </a:r>
                    </a:p>
                  </a:txBody>
                  <a:tcPr anchor="ctr">
                    <a:solidFill>
                      <a:srgbClr val="AC145A"/>
                    </a:solidFill>
                  </a:tcPr>
                </a:tc>
                <a:tc>
                  <a:txBody>
                    <a:bodyPr/>
                    <a:lstStyle/>
                    <a:p>
                      <a:pPr algn="ctr"/>
                      <a:r>
                        <a:rPr lang="en-GB" sz="4400" dirty="0">
                          <a:latin typeface="FF Meta Hebrew Bold" panose="020B0604020202020204" charset="-79"/>
                          <a:cs typeface="FF Meta Hebrew Bold" panose="020B0604020202020204" charset="-79"/>
                        </a:rPr>
                        <a:t>£35,000</a:t>
                      </a:r>
                    </a:p>
                  </a:txBody>
                  <a:tcPr anchor="ctr">
                    <a:solidFill>
                      <a:srgbClr val="AC145A"/>
                    </a:solidFill>
                  </a:tcPr>
                </a:tc>
                <a:tc>
                  <a:txBody>
                    <a:bodyPr/>
                    <a:lstStyle/>
                    <a:p>
                      <a:pPr algn="ctr"/>
                      <a:r>
                        <a:rPr lang="en-GB" sz="4400" dirty="0">
                          <a:latin typeface="FF Meta Hebrew Bold" panose="020B0604020202020204" charset="-79"/>
                          <a:cs typeface="FF Meta Hebrew Bold" panose="020B0604020202020204" charset="-79"/>
                        </a:rPr>
                        <a:t>£40,000</a:t>
                      </a:r>
                    </a:p>
                  </a:txBody>
                  <a:tcPr anchor="ctr">
                    <a:solidFill>
                      <a:srgbClr val="AC145A"/>
                    </a:solidFill>
                  </a:tcPr>
                </a:tc>
                <a:tc>
                  <a:txBody>
                    <a:bodyPr/>
                    <a:lstStyle/>
                    <a:p>
                      <a:pPr algn="ctr"/>
                      <a:r>
                        <a:rPr lang="en-GB" sz="4400" dirty="0">
                          <a:latin typeface="FF Meta Hebrew Bold" panose="020B0604020202020204" charset="-79"/>
                          <a:cs typeface="FF Meta Hebrew Bold" panose="020B0604020202020204" charset="-79"/>
                        </a:rPr>
                        <a:t>£45,000</a:t>
                      </a:r>
                    </a:p>
                  </a:txBody>
                  <a:tcPr anchor="ctr">
                    <a:solidFill>
                      <a:srgbClr val="AC145A"/>
                    </a:solidFill>
                  </a:tcPr>
                </a:tc>
                <a:extLst>
                  <a:ext uri="{0D108BD9-81ED-4DB2-BD59-A6C34878D82A}">
                    <a16:rowId xmlns:a16="http://schemas.microsoft.com/office/drawing/2014/main" val="2706013466"/>
                  </a:ext>
                </a:extLst>
              </a:tr>
              <a:tr h="2555287">
                <a:tc>
                  <a:txBody>
                    <a:bodyPr/>
                    <a:lstStyle/>
                    <a:p>
                      <a:pPr algn="ctr"/>
                      <a:r>
                        <a:rPr lang="en-GB" sz="4400" dirty="0">
                          <a:latin typeface="FF Meta Hebrew Bold" panose="020B0604020202020204" charset="-79"/>
                          <a:cs typeface="FF Meta Hebrew Bold" panose="020B0604020202020204" charset="-79"/>
                        </a:rPr>
                        <a:t>9% will be deducted from </a:t>
                      </a:r>
                    </a:p>
                  </a:txBody>
                  <a:tcPr anchor="ctr"/>
                </a:tc>
                <a:tc>
                  <a:txBody>
                    <a:bodyPr/>
                    <a:lstStyle/>
                    <a:p>
                      <a:pPr algn="ctr"/>
                      <a:r>
                        <a:rPr lang="en-GB" sz="4000" dirty="0">
                          <a:latin typeface="FF Meta Hebrew Bold" panose="020B0604020202020204" charset="-79"/>
                          <a:cs typeface="FF Meta Hebrew Bold" panose="020B0604020202020204" charset="-79"/>
                        </a:rPr>
                        <a:t>£0</a:t>
                      </a:r>
                    </a:p>
                  </a:txBody>
                  <a:tcPr anchor="ctr"/>
                </a:tc>
                <a:tc>
                  <a:txBody>
                    <a:bodyPr/>
                    <a:lstStyle/>
                    <a:p>
                      <a:pPr algn="ctr"/>
                      <a:r>
                        <a:rPr lang="en-GB" sz="4000" dirty="0">
                          <a:latin typeface="FF Meta Hebrew Bold" panose="020B0604020202020204" charset="-79"/>
                          <a:cs typeface="FF Meta Hebrew Bold" panose="020B0604020202020204" charset="-79"/>
                        </a:rPr>
                        <a:t>£10,000</a:t>
                      </a:r>
                    </a:p>
                  </a:txBody>
                  <a:tcPr anchor="ctr"/>
                </a:tc>
                <a:tc>
                  <a:txBody>
                    <a:bodyPr/>
                    <a:lstStyle/>
                    <a:p>
                      <a:pPr algn="ctr"/>
                      <a:r>
                        <a:rPr lang="en-GB" sz="4000">
                          <a:latin typeface="FF Meta Hebrew Bold" panose="020B0604020202020204" charset="-79"/>
                          <a:cs typeface="FF Meta Hebrew Bold" panose="020B0604020202020204" charset="-79"/>
                        </a:rPr>
                        <a:t>£15,000</a:t>
                      </a:r>
                    </a:p>
                  </a:txBody>
                  <a:tcPr anchor="ctr"/>
                </a:tc>
                <a:tc>
                  <a:txBody>
                    <a:bodyPr/>
                    <a:lstStyle/>
                    <a:p>
                      <a:pPr algn="ctr"/>
                      <a:r>
                        <a:rPr lang="en-GB" sz="4000">
                          <a:latin typeface="FF Meta Hebrew Bold" panose="020B0604020202020204" charset="-79"/>
                          <a:cs typeface="FF Meta Hebrew Bold" panose="020B0604020202020204" charset="-79"/>
                        </a:rPr>
                        <a:t>£20,000</a:t>
                      </a:r>
                    </a:p>
                  </a:txBody>
                  <a:tcPr anchor="ctr"/>
                </a:tc>
                <a:extLst>
                  <a:ext uri="{0D108BD9-81ED-4DB2-BD59-A6C34878D82A}">
                    <a16:rowId xmlns:a16="http://schemas.microsoft.com/office/drawing/2014/main" val="3317434414"/>
                  </a:ext>
                </a:extLst>
              </a:tr>
              <a:tr h="2555287">
                <a:tc>
                  <a:txBody>
                    <a:bodyPr/>
                    <a:lstStyle/>
                    <a:p>
                      <a:pPr algn="ctr"/>
                      <a:r>
                        <a:rPr lang="en-GB" sz="4400" dirty="0">
                          <a:latin typeface="FF Meta Hebrew Bold" panose="020B0604020202020204" charset="-79"/>
                          <a:cs typeface="FF Meta Hebrew Bold" panose="020B0604020202020204" charset="-79"/>
                        </a:rPr>
                        <a:t>Monthly Repayments (Approximately) </a:t>
                      </a:r>
                    </a:p>
                  </a:txBody>
                  <a:tcPr anchor="ctr"/>
                </a:tc>
                <a:tc>
                  <a:txBody>
                    <a:bodyPr/>
                    <a:lstStyle/>
                    <a:p>
                      <a:pPr algn="ctr"/>
                      <a:r>
                        <a:rPr lang="en-GB" sz="4000">
                          <a:latin typeface="FF Meta Hebrew Bold" panose="020B0604020202020204" charset="-79"/>
                          <a:cs typeface="FF Meta Hebrew Bold" panose="020B0604020202020204" charset="-79"/>
                        </a:rPr>
                        <a:t>£0</a:t>
                      </a:r>
                    </a:p>
                  </a:txBody>
                  <a:tcPr anchor="ctr"/>
                </a:tc>
                <a:tc>
                  <a:txBody>
                    <a:bodyPr/>
                    <a:lstStyle/>
                    <a:p>
                      <a:pPr algn="ctr"/>
                      <a:r>
                        <a:rPr lang="en-GB" sz="4000" dirty="0">
                          <a:latin typeface="FF Meta Hebrew Bold" panose="020B0604020202020204" charset="-79"/>
                          <a:cs typeface="FF Meta Hebrew Bold" panose="020B0604020202020204" charset="-79"/>
                        </a:rPr>
                        <a:t>£75</a:t>
                      </a:r>
                    </a:p>
                  </a:txBody>
                  <a:tcPr anchor="ctr"/>
                </a:tc>
                <a:tc>
                  <a:txBody>
                    <a:bodyPr/>
                    <a:lstStyle/>
                    <a:p>
                      <a:pPr algn="ctr"/>
                      <a:r>
                        <a:rPr lang="en-GB" sz="4000" dirty="0">
                          <a:latin typeface="FF Meta Hebrew Bold" panose="020B0604020202020204" charset="-79"/>
                          <a:cs typeface="FF Meta Hebrew Bold" panose="020B0604020202020204" charset="-79"/>
                        </a:rPr>
                        <a:t>£112</a:t>
                      </a:r>
                    </a:p>
                  </a:txBody>
                  <a:tcPr anchor="ctr"/>
                </a:tc>
                <a:tc>
                  <a:txBody>
                    <a:bodyPr/>
                    <a:lstStyle/>
                    <a:p>
                      <a:pPr algn="ctr"/>
                      <a:r>
                        <a:rPr lang="en-GB" sz="4000" dirty="0">
                          <a:latin typeface="FF Meta Hebrew Bold" panose="020B0604020202020204" charset="-79"/>
                          <a:cs typeface="FF Meta Hebrew Bold" panose="020B0604020202020204" charset="-79"/>
                        </a:rPr>
                        <a:t>£150</a:t>
                      </a:r>
                    </a:p>
                  </a:txBody>
                  <a:tcPr anchor="ctr"/>
                </a:tc>
                <a:extLst>
                  <a:ext uri="{0D108BD9-81ED-4DB2-BD59-A6C34878D82A}">
                    <a16:rowId xmlns:a16="http://schemas.microsoft.com/office/drawing/2014/main" val="96511227"/>
                  </a:ext>
                </a:extLst>
              </a:tr>
            </a:tbl>
          </a:graphicData>
        </a:graphic>
      </p:graphicFrame>
      <p:sp>
        <p:nvSpPr>
          <p:cNvPr id="2" name="Freeform 5">
            <a:extLst>
              <a:ext uri="{FF2B5EF4-FFF2-40B4-BE49-F238E27FC236}">
                <a16:creationId xmlns:a16="http://schemas.microsoft.com/office/drawing/2014/main" id="{0257A740-9022-84C9-842B-2625CA16AB76}"/>
              </a:ext>
            </a:extLst>
          </p:cNvPr>
          <p:cNvSpPr/>
          <p:nvPr/>
        </p:nvSpPr>
        <p:spPr>
          <a:xfrm>
            <a:off x="399283" y="282453"/>
            <a:ext cx="1234645" cy="842232"/>
          </a:xfrm>
          <a:custGeom>
            <a:avLst/>
            <a:gdLst/>
            <a:ahLst/>
            <a:cxnLst/>
            <a:rect l="l" t="t" r="r" b="b"/>
            <a:pathLst>
              <a:path w="2236312" h="1489723">
                <a:moveTo>
                  <a:pt x="0" y="0"/>
                </a:moveTo>
                <a:lnTo>
                  <a:pt x="2236312" y="0"/>
                </a:lnTo>
                <a:lnTo>
                  <a:pt x="2236312" y="1489723"/>
                </a:lnTo>
                <a:lnTo>
                  <a:pt x="0" y="1489723"/>
                </a:lnTo>
                <a:lnTo>
                  <a:pt x="0" y="0"/>
                </a:lnTo>
                <a:close/>
              </a:path>
            </a:pathLst>
          </a:custGeom>
          <a:blipFill>
            <a:blip r:embed="rId2" cstate="email">
              <a:extLst>
                <a:ext uri="{28A0092B-C50C-407E-A947-70E740481C1C}">
                  <a14:useLocalDpi xmlns:a14="http://schemas.microsoft.com/office/drawing/2010/main" val="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22" name="TextBox 22"/>
          <p:cNvSpPr txBox="1"/>
          <p:nvPr/>
        </p:nvSpPr>
        <p:spPr>
          <a:xfrm>
            <a:off x="2277180" y="296880"/>
            <a:ext cx="14681907" cy="1023229"/>
          </a:xfrm>
          <a:prstGeom prst="rect">
            <a:avLst/>
          </a:prstGeom>
        </p:spPr>
        <p:txBody>
          <a:bodyPr wrap="square" lIns="0" tIns="0" rIns="0" bIns="0" rtlCol="0" anchor="t">
            <a:spAutoFit/>
          </a:bodyPr>
          <a:lstStyle/>
          <a:p>
            <a:pPr algn="ctr">
              <a:lnSpc>
                <a:spcPts val="8400"/>
              </a:lnSpc>
            </a:pPr>
            <a:r>
              <a:rPr lang="en-US" sz="6000">
                <a:solidFill>
                  <a:srgbClr val="F4CDD4"/>
                </a:solidFill>
                <a:latin typeface="FF Meta Hebrew Bold"/>
                <a:ea typeface="FF Meta Hebrew Bold"/>
                <a:cs typeface="FF Meta Hebrew Bold"/>
                <a:sym typeface="FF Meta Hebrew Bold"/>
              </a:rPr>
              <a:t>Government Grants Available </a:t>
            </a:r>
          </a:p>
        </p:txBody>
      </p:sp>
      <p:sp>
        <p:nvSpPr>
          <p:cNvPr id="12" name="Freeform 7">
            <a:extLst>
              <a:ext uri="{FF2B5EF4-FFF2-40B4-BE49-F238E27FC236}">
                <a16:creationId xmlns:a16="http://schemas.microsoft.com/office/drawing/2014/main" id="{3099B3F3-02AD-51E3-DCFF-980B2E752E64}"/>
              </a:ext>
            </a:extLst>
          </p:cNvPr>
          <p:cNvSpPr/>
          <p:nvPr/>
        </p:nvSpPr>
        <p:spPr>
          <a:xfrm>
            <a:off x="6546945" y="1485060"/>
            <a:ext cx="10872124" cy="7922534"/>
          </a:xfrm>
          <a:custGeom>
            <a:avLst/>
            <a:gdLst/>
            <a:ahLst/>
            <a:cxnLst/>
            <a:rect l="l" t="t" r="r" b="b"/>
            <a:pathLst>
              <a:path w="7159277" h="6711822">
                <a:moveTo>
                  <a:pt x="0" y="0"/>
                </a:moveTo>
                <a:lnTo>
                  <a:pt x="7159276" y="0"/>
                </a:lnTo>
                <a:lnTo>
                  <a:pt x="7159276" y="6711822"/>
                </a:lnTo>
                <a:lnTo>
                  <a:pt x="0" y="6711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5" name="Group 14">
            <a:extLst>
              <a:ext uri="{FF2B5EF4-FFF2-40B4-BE49-F238E27FC236}">
                <a16:creationId xmlns:a16="http://schemas.microsoft.com/office/drawing/2014/main" id="{0DE9AF8C-8E6E-FB45-06D6-33FB28317582}"/>
              </a:ext>
            </a:extLst>
          </p:cNvPr>
          <p:cNvGrpSpPr/>
          <p:nvPr/>
        </p:nvGrpSpPr>
        <p:grpSpPr>
          <a:xfrm>
            <a:off x="1757055" y="1759284"/>
            <a:ext cx="14773889" cy="8003498"/>
            <a:chOff x="2455333" y="2065867"/>
            <a:chExt cx="14773889" cy="8003498"/>
          </a:xfrm>
        </p:grpSpPr>
        <p:grpSp>
          <p:nvGrpSpPr>
            <p:cNvPr id="2" name="Group 1">
              <a:extLst>
                <a:ext uri="{FF2B5EF4-FFF2-40B4-BE49-F238E27FC236}">
                  <a16:creationId xmlns:a16="http://schemas.microsoft.com/office/drawing/2014/main" id="{FE3D8635-E578-85EE-A2AA-738DDC3A40EA}"/>
                </a:ext>
              </a:extLst>
            </p:cNvPr>
            <p:cNvGrpSpPr/>
            <p:nvPr/>
          </p:nvGrpSpPr>
          <p:grpSpPr>
            <a:xfrm>
              <a:off x="2455333" y="2065867"/>
              <a:ext cx="4619236" cy="7701509"/>
              <a:chOff x="495655" y="1866383"/>
              <a:chExt cx="3378391" cy="4614386"/>
            </a:xfrm>
            <a:solidFill>
              <a:srgbClr val="AC145A"/>
            </a:solidFill>
          </p:grpSpPr>
          <p:sp>
            <p:nvSpPr>
              <p:cNvPr id="4" name="Rectangle 3">
                <a:extLst>
                  <a:ext uri="{FF2B5EF4-FFF2-40B4-BE49-F238E27FC236}">
                    <a16:creationId xmlns:a16="http://schemas.microsoft.com/office/drawing/2014/main" id="{E2A507F4-205A-2FA8-5F60-C53007F2ED81}"/>
                  </a:ext>
                </a:extLst>
              </p:cNvPr>
              <p:cNvSpPr/>
              <p:nvPr/>
            </p:nvSpPr>
            <p:spPr>
              <a:xfrm>
                <a:off x="495655" y="1866383"/>
                <a:ext cx="2504227" cy="1225192"/>
              </a:xfrm>
              <a:prstGeom prst="rect">
                <a:avLst/>
              </a:prstGeom>
              <a:grpFill/>
              <a:ln>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GB" sz="3600" b="1" i="0">
                    <a:solidFill>
                      <a:schemeClr val="bg1"/>
                    </a:solidFill>
                    <a:effectLst/>
                    <a:latin typeface="FF Meta Hebrew Bold" panose="020B0604020202020204" charset="-79"/>
                    <a:cs typeface="FF Meta Hebrew Bold" panose="020B0604020202020204" charset="-79"/>
                  </a:rPr>
                  <a:t>Parents Learning </a:t>
                </a:r>
                <a:r>
                  <a:rPr lang="en-GB" sz="3600" b="1">
                    <a:solidFill>
                      <a:schemeClr val="bg1"/>
                    </a:solidFill>
                    <a:latin typeface="FF Meta Hebrew Bold" panose="020B0604020202020204" charset="-79"/>
                    <a:cs typeface="FF Meta Hebrew Bold" panose="020B0604020202020204" charset="-79"/>
                  </a:rPr>
                  <a:t>A</a:t>
                </a:r>
                <a:r>
                  <a:rPr lang="en-GB" sz="3600" b="1" i="0">
                    <a:solidFill>
                      <a:schemeClr val="bg1"/>
                    </a:solidFill>
                    <a:effectLst/>
                    <a:latin typeface="FF Meta Hebrew Bold" panose="020B0604020202020204" charset="-79"/>
                    <a:cs typeface="FF Meta Hebrew Bold" panose="020B0604020202020204" charset="-79"/>
                  </a:rPr>
                  <a:t>llowance</a:t>
                </a:r>
                <a:r>
                  <a:rPr lang="en-GB" sz="3600" b="1">
                    <a:solidFill>
                      <a:schemeClr val="bg1"/>
                    </a:solidFill>
                    <a:latin typeface="FF Meta Hebrew Bold" panose="020B0604020202020204" charset="-79"/>
                    <a:cs typeface="FF Meta Hebrew Bold" panose="020B0604020202020204" charset="-79"/>
                  </a:rPr>
                  <a:t> </a:t>
                </a:r>
                <a:endParaRPr lang="en-US" sz="2800">
                  <a:solidFill>
                    <a:schemeClr val="bg1"/>
                  </a:solidFill>
                  <a:latin typeface="FF Meta Hebrew Bold" panose="020B0604020202020204" charset="-79"/>
                  <a:cs typeface="FF Meta Hebrew Bold" panose="020B0604020202020204" charset="-79"/>
                </a:endParaRPr>
              </a:p>
            </p:txBody>
          </p:sp>
          <p:sp>
            <p:nvSpPr>
              <p:cNvPr id="5" name="Rectangle 4">
                <a:extLst>
                  <a:ext uri="{FF2B5EF4-FFF2-40B4-BE49-F238E27FC236}">
                    <a16:creationId xmlns:a16="http://schemas.microsoft.com/office/drawing/2014/main" id="{8F1E2E3A-AD99-8669-4EE6-A6E9EA58720C}"/>
                  </a:ext>
                </a:extLst>
              </p:cNvPr>
              <p:cNvSpPr/>
              <p:nvPr/>
            </p:nvSpPr>
            <p:spPr>
              <a:xfrm>
                <a:off x="500375" y="3526861"/>
                <a:ext cx="2504227" cy="1225192"/>
              </a:xfrm>
              <a:prstGeom prst="rect">
                <a:avLst/>
              </a:prstGeom>
              <a:grpFill/>
              <a:ln>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GB" sz="3600" b="1" i="0">
                    <a:solidFill>
                      <a:schemeClr val="bg1"/>
                    </a:solidFill>
                    <a:effectLst/>
                    <a:latin typeface="FF Meta Hebrew Bold" panose="020B0604020202020204" charset="-79"/>
                    <a:cs typeface="FF Meta Hebrew Bold" panose="020B0604020202020204" charset="-79"/>
                  </a:rPr>
                  <a:t>Adult Dependant </a:t>
                </a:r>
                <a:r>
                  <a:rPr lang="en-GB" sz="3600" b="1">
                    <a:solidFill>
                      <a:schemeClr val="bg1"/>
                    </a:solidFill>
                    <a:latin typeface="FF Meta Hebrew Bold" panose="020B0604020202020204" charset="-79"/>
                    <a:cs typeface="FF Meta Hebrew Bold" panose="020B0604020202020204" charset="-79"/>
                  </a:rPr>
                  <a:t>G</a:t>
                </a:r>
                <a:r>
                  <a:rPr lang="en-GB" sz="3600" b="1" i="0">
                    <a:solidFill>
                      <a:schemeClr val="bg1"/>
                    </a:solidFill>
                    <a:effectLst/>
                    <a:latin typeface="FF Meta Hebrew Bold" panose="020B0604020202020204" charset="-79"/>
                    <a:cs typeface="FF Meta Hebrew Bold" panose="020B0604020202020204" charset="-79"/>
                  </a:rPr>
                  <a:t>rant</a:t>
                </a:r>
                <a:r>
                  <a:rPr lang="en-GB" sz="3600" b="1">
                    <a:solidFill>
                      <a:schemeClr val="bg1"/>
                    </a:solidFill>
                    <a:latin typeface="FF Meta Hebrew Bold" panose="020B0604020202020204" charset="-79"/>
                    <a:cs typeface="FF Meta Hebrew Bold" panose="020B0604020202020204" charset="-79"/>
                  </a:rPr>
                  <a:t> </a:t>
                </a:r>
                <a:endParaRPr lang="en-GB" sz="3600" b="0" i="0">
                  <a:solidFill>
                    <a:schemeClr val="bg1"/>
                  </a:solidFill>
                  <a:effectLst/>
                  <a:latin typeface="FF Meta Hebrew Bold" panose="020B0604020202020204" charset="-79"/>
                  <a:cs typeface="FF Meta Hebrew Bold" panose="020B0604020202020204" charset="-79"/>
                </a:endParaRPr>
              </a:p>
            </p:txBody>
          </p:sp>
          <p:sp>
            <p:nvSpPr>
              <p:cNvPr id="6" name="Rectangle 5">
                <a:extLst>
                  <a:ext uri="{FF2B5EF4-FFF2-40B4-BE49-F238E27FC236}">
                    <a16:creationId xmlns:a16="http://schemas.microsoft.com/office/drawing/2014/main" id="{08194B42-3F04-4371-331B-7E4384906B4C}"/>
                  </a:ext>
                </a:extLst>
              </p:cNvPr>
              <p:cNvSpPr/>
              <p:nvPr/>
            </p:nvSpPr>
            <p:spPr>
              <a:xfrm>
                <a:off x="498326" y="5255577"/>
                <a:ext cx="2504227" cy="1225192"/>
              </a:xfrm>
              <a:prstGeom prst="rect">
                <a:avLst/>
              </a:prstGeom>
              <a:grpFill/>
              <a:ln>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GB" sz="4000" b="1" i="0">
                    <a:solidFill>
                      <a:schemeClr val="bg1"/>
                    </a:solidFill>
                    <a:effectLst/>
                    <a:latin typeface="FF Meta Hebrew Bold" panose="020B0604020202020204" charset="-79"/>
                    <a:cs typeface="FF Meta Hebrew Bold" panose="020B0604020202020204" charset="-79"/>
                  </a:rPr>
                  <a:t>Childcare </a:t>
                </a:r>
                <a:endParaRPr lang="en-US" sz="3200">
                  <a:solidFill>
                    <a:schemeClr val="bg1"/>
                  </a:solidFill>
                  <a:latin typeface="FF Meta Hebrew Bold" panose="020B0604020202020204" charset="-79"/>
                  <a:cs typeface="FF Meta Hebrew Bold" panose="020B0604020202020204" charset="-79"/>
                </a:endParaRPr>
              </a:p>
              <a:p>
                <a:pPr algn="ctr"/>
                <a:r>
                  <a:rPr lang="en-GB" sz="4000" b="1">
                    <a:solidFill>
                      <a:schemeClr val="bg1"/>
                    </a:solidFill>
                    <a:latin typeface="FF Meta Hebrew Bold" panose="020B0604020202020204" charset="-79"/>
                    <a:cs typeface="FF Meta Hebrew Bold" panose="020B0604020202020204" charset="-79"/>
                  </a:rPr>
                  <a:t>G</a:t>
                </a:r>
                <a:r>
                  <a:rPr lang="en-GB" sz="4000" b="1" i="0">
                    <a:solidFill>
                      <a:schemeClr val="bg1"/>
                    </a:solidFill>
                    <a:effectLst/>
                    <a:latin typeface="FF Meta Hebrew Bold" panose="020B0604020202020204" charset="-79"/>
                    <a:cs typeface="FF Meta Hebrew Bold" panose="020B0604020202020204" charset="-79"/>
                  </a:rPr>
                  <a:t>rant</a:t>
                </a:r>
                <a:endParaRPr lang="en-GB" sz="3200">
                  <a:solidFill>
                    <a:schemeClr val="bg1"/>
                  </a:solidFill>
                  <a:latin typeface="FF Meta Hebrew Bold" panose="020B0604020202020204" charset="-79"/>
                  <a:cs typeface="FF Meta Hebrew Bold" panose="020B0604020202020204" charset="-79"/>
                </a:endParaRPr>
              </a:p>
            </p:txBody>
          </p:sp>
          <p:pic>
            <p:nvPicPr>
              <p:cNvPr id="8" name="Picture 7" descr="A qr code with black dots&#10;&#10;Description automatically generated">
                <a:extLst>
                  <a:ext uri="{FF2B5EF4-FFF2-40B4-BE49-F238E27FC236}">
                    <a16:creationId xmlns:a16="http://schemas.microsoft.com/office/drawing/2014/main" id="{C224C5D9-E115-C407-FF4B-2BD9232B646A}"/>
                  </a:ext>
                </a:extLst>
              </p:cNvPr>
              <p:cNvPicPr>
                <a:picLocks noChangeAspect="1"/>
              </p:cNvPicPr>
              <p:nvPr/>
            </p:nvPicPr>
            <p:blipFill>
              <a:blip r:embed="rId4"/>
              <a:stretch>
                <a:fillRect/>
              </a:stretch>
            </p:blipFill>
            <p:spPr>
              <a:xfrm>
                <a:off x="2758696" y="2025129"/>
                <a:ext cx="1113866" cy="908430"/>
              </a:xfrm>
              <a:prstGeom prst="rect">
                <a:avLst/>
              </a:prstGeom>
              <a:grpFill/>
              <a:ln>
                <a:solidFill>
                  <a:srgbClr val="672146"/>
                </a:solidFill>
              </a:ln>
            </p:spPr>
          </p:pic>
          <p:pic>
            <p:nvPicPr>
              <p:cNvPr id="9" name="Picture 8" descr="A qr code with dots&#10;&#10;Description automatically generated">
                <a:extLst>
                  <a:ext uri="{FF2B5EF4-FFF2-40B4-BE49-F238E27FC236}">
                    <a16:creationId xmlns:a16="http://schemas.microsoft.com/office/drawing/2014/main" id="{AEE48B4F-EE92-9CFC-DBF2-B5EB1076150A}"/>
                  </a:ext>
                </a:extLst>
              </p:cNvPr>
              <p:cNvPicPr>
                <a:picLocks noChangeAspect="1"/>
              </p:cNvPicPr>
              <p:nvPr/>
            </p:nvPicPr>
            <p:blipFill>
              <a:blip r:embed="rId5"/>
              <a:stretch>
                <a:fillRect/>
              </a:stretch>
            </p:blipFill>
            <p:spPr>
              <a:xfrm>
                <a:off x="2760179" y="3682310"/>
                <a:ext cx="1113866" cy="906946"/>
              </a:xfrm>
              <a:prstGeom prst="rect">
                <a:avLst/>
              </a:prstGeom>
              <a:grpFill/>
              <a:ln>
                <a:solidFill>
                  <a:srgbClr val="672146"/>
                </a:solidFill>
              </a:ln>
            </p:spPr>
          </p:pic>
          <p:pic>
            <p:nvPicPr>
              <p:cNvPr id="10" name="Picture 9" descr="A qr code with dots&#10;&#10;Description automatically generated">
                <a:extLst>
                  <a:ext uri="{FF2B5EF4-FFF2-40B4-BE49-F238E27FC236}">
                    <a16:creationId xmlns:a16="http://schemas.microsoft.com/office/drawing/2014/main" id="{2E98257E-63FE-579E-4C58-46CAC729305A}"/>
                  </a:ext>
                </a:extLst>
              </p:cNvPr>
              <p:cNvPicPr>
                <a:picLocks noChangeAspect="1"/>
              </p:cNvPicPr>
              <p:nvPr/>
            </p:nvPicPr>
            <p:blipFill>
              <a:blip r:embed="rId6"/>
              <a:stretch>
                <a:fillRect/>
              </a:stretch>
            </p:blipFill>
            <p:spPr>
              <a:xfrm>
                <a:off x="2760180" y="5405093"/>
                <a:ext cx="1113866" cy="906946"/>
              </a:xfrm>
              <a:prstGeom prst="rect">
                <a:avLst/>
              </a:prstGeom>
              <a:grpFill/>
              <a:ln>
                <a:solidFill>
                  <a:srgbClr val="672146"/>
                </a:solidFill>
              </a:ln>
            </p:spPr>
          </p:pic>
        </p:grpSp>
        <p:sp>
          <p:nvSpPr>
            <p:cNvPr id="13" name="TextBox 12">
              <a:extLst>
                <a:ext uri="{FF2B5EF4-FFF2-40B4-BE49-F238E27FC236}">
                  <a16:creationId xmlns:a16="http://schemas.microsoft.com/office/drawing/2014/main" id="{C277DF69-C678-3030-56EE-0374A01B1E47}"/>
                </a:ext>
              </a:extLst>
            </p:cNvPr>
            <p:cNvSpPr txBox="1"/>
            <p:nvPr/>
          </p:nvSpPr>
          <p:spPr>
            <a:xfrm>
              <a:off x="8133348" y="2729006"/>
              <a:ext cx="9095874" cy="6047809"/>
            </a:xfrm>
            <a:prstGeom prst="rect">
              <a:avLst/>
            </a:prstGeom>
            <a:noFill/>
          </p:spPr>
          <p:txBody>
            <a:bodyPr wrap="square" rtlCol="0">
              <a:spAutoFit/>
            </a:bodyPr>
            <a:lstStyle/>
            <a:p>
              <a:pPr fontAlgn="base"/>
              <a:r>
                <a:rPr lang="en-GB" sz="4400" b="1" i="0" u="none" strike="noStrike">
                  <a:solidFill>
                    <a:schemeClr val="bg1"/>
                  </a:solidFill>
                  <a:effectLst/>
                  <a:latin typeface="FF Meta Hebrew Bold" panose="020B0604020202020204" charset="-79"/>
                  <a:cs typeface="FF Meta Hebrew Bold" panose="020B0604020202020204" charset="-79"/>
                </a:rPr>
                <a:t>Disabled Students Allowance</a:t>
              </a:r>
              <a:r>
                <a:rPr lang="en-GB" sz="4400" b="1" i="0">
                  <a:solidFill>
                    <a:schemeClr val="bg1"/>
                  </a:solidFill>
                  <a:effectLst/>
                  <a:latin typeface="FF Meta Hebrew Bold" panose="020B0604020202020204" charset="-79"/>
                  <a:cs typeface="FF Meta Hebrew Bold" panose="020B0604020202020204" charset="-79"/>
                </a:rPr>
                <a:t>​</a:t>
              </a:r>
              <a:r>
                <a:rPr lang="en-GB" sz="4400" b="1">
                  <a:solidFill>
                    <a:schemeClr val="bg1"/>
                  </a:solidFill>
                  <a:latin typeface="FF Meta Hebrew Bold" panose="020B0604020202020204" charset="-79"/>
                  <a:cs typeface="FF Meta Hebrew Bold" panose="020B0604020202020204" charset="-79"/>
                </a:rPr>
                <a:t> (DSA)</a:t>
              </a:r>
              <a:endParaRPr lang="en-US" sz="4400" b="1">
                <a:solidFill>
                  <a:schemeClr val="bg1"/>
                </a:solidFill>
                <a:latin typeface="FF Meta Hebrew Bold" panose="020B0604020202020204" charset="-79"/>
                <a:cs typeface="FF Meta Hebrew Bold" panose="020B0604020202020204" charset="-79"/>
              </a:endParaRPr>
            </a:p>
            <a:p>
              <a:endParaRPr lang="en-GB" sz="2500">
                <a:solidFill>
                  <a:schemeClr val="bg1"/>
                </a:solidFill>
                <a:latin typeface="FF Meta Hebrew" panose="020B0604020202020204" charset="-79"/>
                <a:cs typeface="FF Meta Hebrew" panose="020B0604020202020204" charset="-79"/>
              </a:endParaRPr>
            </a:p>
            <a:p>
              <a:pPr rtl="0" fontAlgn="base"/>
              <a:r>
                <a:rPr lang="en-GB" sz="2500" i="0" u="none" strike="noStrike">
                  <a:solidFill>
                    <a:schemeClr val="bg1"/>
                  </a:solidFill>
                  <a:effectLst/>
                  <a:latin typeface="FF Meta Hebrew" panose="020B0604020202020204" charset="-79"/>
                  <a:cs typeface="FF Meta Hebrew" panose="020B0604020202020204" charset="-79"/>
                </a:rPr>
                <a:t>You can apply for DSA from Student Finance England before you start your course. This is applied to separately from your maintenance/tuition fee loan.</a:t>
              </a:r>
            </a:p>
            <a:p>
              <a:endParaRPr lang="en-GB" sz="2500">
                <a:solidFill>
                  <a:schemeClr val="bg1"/>
                </a:solidFill>
                <a:latin typeface="FF Meta Hebrew" panose="020B0604020202020204" charset="-79"/>
                <a:cs typeface="FF Meta Hebrew" panose="020B0604020202020204" charset="-79"/>
              </a:endParaRPr>
            </a:p>
            <a:p>
              <a:pPr rtl="0" fontAlgn="base"/>
              <a:r>
                <a:rPr lang="en-GB" sz="2500" b="1" i="0" strike="noStrike">
                  <a:solidFill>
                    <a:schemeClr val="bg1"/>
                  </a:solidFill>
                  <a:effectLst/>
                  <a:latin typeface="FF Meta Hebrew" panose="020B0604020202020204" charset="-79"/>
                  <a:cs typeface="FF Meta Hebrew" panose="020B0604020202020204" charset="-79"/>
                </a:rPr>
                <a:t>Disclosure</a:t>
              </a:r>
              <a:r>
                <a:rPr lang="en-US" sz="2500" b="1" i="0">
                  <a:solidFill>
                    <a:schemeClr val="bg1"/>
                  </a:solidFill>
                  <a:effectLst/>
                  <a:latin typeface="FF Meta Hebrew" panose="020B0604020202020204" charset="-79"/>
                  <a:cs typeface="FF Meta Hebrew" panose="020B0604020202020204" charset="-79"/>
                </a:rPr>
                <a:t>​</a:t>
              </a:r>
            </a:p>
            <a:p>
              <a:pPr fontAlgn="base"/>
              <a:r>
                <a:rPr lang="en-GB" sz="2500" i="0" u="none" strike="noStrike">
                  <a:solidFill>
                    <a:schemeClr val="bg1"/>
                  </a:solidFill>
                  <a:effectLst/>
                  <a:latin typeface="FF Meta Hebrew" panose="020B0604020202020204" charset="-79"/>
                  <a:cs typeface="FF Meta Hebrew" panose="020B0604020202020204" charset="-79"/>
                </a:rPr>
                <a:t>Disclosing a disability on your application </a:t>
              </a:r>
              <a:r>
                <a:rPr lang="en-GB" sz="2500" i="0" u="sng">
                  <a:solidFill>
                    <a:schemeClr val="bg1"/>
                  </a:solidFill>
                  <a:effectLst/>
                  <a:latin typeface="FF Meta Hebrew" panose="020B0604020202020204" charset="-79"/>
                  <a:cs typeface="FF Meta Hebrew" panose="020B0604020202020204" charset="-79"/>
                </a:rPr>
                <a:t>does not </a:t>
              </a:r>
              <a:r>
                <a:rPr lang="en-GB" sz="2500" i="0" u="none" strike="noStrike">
                  <a:solidFill>
                    <a:schemeClr val="bg1"/>
                  </a:solidFill>
                  <a:effectLst/>
                  <a:latin typeface="FF Meta Hebrew" panose="020B0604020202020204" charset="-79"/>
                  <a:cs typeface="FF Meta Hebrew" panose="020B0604020202020204" charset="-79"/>
                </a:rPr>
                <a:t>impact the outcome. It is only asked so support can be recommended to you.</a:t>
              </a:r>
              <a:r>
                <a:rPr lang="en-GB" sz="2500">
                  <a:solidFill>
                    <a:schemeClr val="bg1"/>
                  </a:solidFill>
                  <a:latin typeface="FF Meta Hebrew" panose="020B0604020202020204" charset="-79"/>
                  <a:cs typeface="FF Meta Hebrew" panose="020B0604020202020204" charset="-79"/>
                </a:rPr>
                <a:t> </a:t>
              </a:r>
              <a:endParaRPr lang="en-GB" sz="2500" i="0" u="none" strike="noStrike">
                <a:solidFill>
                  <a:schemeClr val="bg1"/>
                </a:solidFill>
                <a:effectLst/>
                <a:latin typeface="FF Meta Hebrew" panose="020B0604020202020204" charset="-79"/>
                <a:cs typeface="FF Meta Hebrew" panose="020B0604020202020204" charset="-79"/>
              </a:endParaRPr>
            </a:p>
            <a:p>
              <a:endParaRPr lang="en-GB" sz="2500">
                <a:solidFill>
                  <a:schemeClr val="bg1"/>
                </a:solidFill>
                <a:latin typeface="FF Meta Hebrew" panose="020B0604020202020204" charset="-79"/>
                <a:cs typeface="FF Meta Hebrew" panose="020B0604020202020204" charset="-79"/>
              </a:endParaRPr>
            </a:p>
            <a:p>
              <a:pPr fontAlgn="base"/>
              <a:r>
                <a:rPr lang="en-GB" sz="2500" i="0" u="none" strike="noStrike">
                  <a:solidFill>
                    <a:schemeClr val="bg1"/>
                  </a:solidFill>
                  <a:effectLst/>
                  <a:latin typeface="FF Meta Hebrew" panose="020B0604020202020204" charset="-79"/>
                  <a:cs typeface="FF Meta Hebrew" panose="020B0604020202020204" charset="-79"/>
                </a:rPr>
                <a:t>It can take up to </a:t>
              </a:r>
              <a:r>
                <a:rPr lang="en-GB" sz="2500" i="0" u="sng">
                  <a:solidFill>
                    <a:schemeClr val="bg1"/>
                  </a:solidFill>
                  <a:effectLst/>
                  <a:latin typeface="FF Meta Hebrew" panose="020B0604020202020204" charset="-79"/>
                  <a:cs typeface="FF Meta Hebrew" panose="020B0604020202020204" charset="-79"/>
                </a:rPr>
                <a:t>three months </a:t>
              </a:r>
              <a:r>
                <a:rPr lang="en-GB" sz="2500" i="0" u="none" strike="noStrike">
                  <a:solidFill>
                    <a:schemeClr val="bg1"/>
                  </a:solidFill>
                  <a:effectLst/>
                  <a:latin typeface="FF Meta Hebrew" panose="020B0604020202020204" charset="-79"/>
                  <a:cs typeface="FF Meta Hebrew" panose="020B0604020202020204" charset="-79"/>
                </a:rPr>
                <a:t>to get your DSA support in place so you should apply for it as soon as you have applied for a course.</a:t>
              </a:r>
              <a:endParaRPr lang="en-GB" sz="2500">
                <a:solidFill>
                  <a:schemeClr val="bg1"/>
                </a:solidFill>
                <a:latin typeface="FF Meta Hebrew" panose="020B0604020202020204" charset="-79"/>
                <a:cs typeface="FF Meta Hebrew" panose="020B0604020202020204" charset="-79"/>
              </a:endParaRPr>
            </a:p>
            <a:p>
              <a:endParaRPr lang="en-GB"/>
            </a:p>
          </p:txBody>
        </p:sp>
        <p:pic>
          <p:nvPicPr>
            <p:cNvPr id="14" name="Picture 13" descr="A qr code with black dots&#10;&#10;Description automatically generated">
              <a:extLst>
                <a:ext uri="{FF2B5EF4-FFF2-40B4-BE49-F238E27FC236}">
                  <a16:creationId xmlns:a16="http://schemas.microsoft.com/office/drawing/2014/main" id="{C6E5F645-5123-32C3-A2E8-4CF36CFBF5AC}"/>
                </a:ext>
              </a:extLst>
            </p:cNvPr>
            <p:cNvPicPr>
              <a:picLocks noChangeAspect="1"/>
            </p:cNvPicPr>
            <p:nvPr/>
          </p:nvPicPr>
          <p:blipFill>
            <a:blip r:embed="rId7"/>
            <a:stretch>
              <a:fillRect/>
            </a:stretch>
          </p:blipFill>
          <p:spPr>
            <a:xfrm>
              <a:off x="11932965" y="8134691"/>
              <a:ext cx="1833835" cy="1934674"/>
            </a:xfrm>
            <a:prstGeom prst="rect">
              <a:avLst/>
            </a:prstGeom>
            <a:ln>
              <a:solidFill>
                <a:srgbClr val="672146"/>
              </a:solidFill>
            </a:ln>
          </p:spPr>
        </p:pic>
      </p:grpSp>
      <p:sp>
        <p:nvSpPr>
          <p:cNvPr id="3" name="Freeform 5">
            <a:extLst>
              <a:ext uri="{FF2B5EF4-FFF2-40B4-BE49-F238E27FC236}">
                <a16:creationId xmlns:a16="http://schemas.microsoft.com/office/drawing/2014/main" id="{87E363C0-5AA8-8E7E-A4B9-1D628D414EBB}"/>
              </a:ext>
            </a:extLst>
          </p:cNvPr>
          <p:cNvSpPr/>
          <p:nvPr/>
        </p:nvSpPr>
        <p:spPr>
          <a:xfrm>
            <a:off x="399283" y="282453"/>
            <a:ext cx="1234645" cy="842232"/>
          </a:xfrm>
          <a:custGeom>
            <a:avLst/>
            <a:gdLst/>
            <a:ahLst/>
            <a:cxnLst/>
            <a:rect l="l" t="t" r="r" b="b"/>
            <a:pathLst>
              <a:path w="2236312" h="1489723">
                <a:moveTo>
                  <a:pt x="0" y="0"/>
                </a:moveTo>
                <a:lnTo>
                  <a:pt x="2236312" y="0"/>
                </a:lnTo>
                <a:lnTo>
                  <a:pt x="2236312" y="1489723"/>
                </a:lnTo>
                <a:lnTo>
                  <a:pt x="0" y="1489723"/>
                </a:lnTo>
                <a:lnTo>
                  <a:pt x="0" y="0"/>
                </a:lnTo>
                <a:close/>
              </a:path>
            </a:pathLst>
          </a:custGeom>
          <a:blipFill>
            <a:blip r:embed="rId8" cstate="email">
              <a:extLst>
                <a:ext uri="{28A0092B-C50C-407E-A947-70E740481C1C}">
                  <a14:useLocalDpi xmlns:a14="http://schemas.microsoft.com/office/drawing/2010/main" val="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a:t>
            </a:r>
          </a:p>
        </p:txBody>
      </p:sp>
    </p:spTree>
    <p:extLst>
      <p:ext uri="{BB962C8B-B14F-4D97-AF65-F5344CB8AC3E}">
        <p14:creationId xmlns:p14="http://schemas.microsoft.com/office/powerpoint/2010/main" val="42009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CDD4"/>
        </a:solidFill>
        <a:effectLst/>
      </p:bgPr>
    </p:bg>
    <p:spTree>
      <p:nvGrpSpPr>
        <p:cNvPr id="1" name=""/>
        <p:cNvGrpSpPr/>
        <p:nvPr/>
      </p:nvGrpSpPr>
      <p:grpSpPr>
        <a:xfrm>
          <a:off x="0" y="0"/>
          <a:ext cx="0" cy="0"/>
          <a:chOff x="0" y="0"/>
          <a:chExt cx="0" cy="0"/>
        </a:xfrm>
      </p:grpSpPr>
      <p:grpSp>
        <p:nvGrpSpPr>
          <p:cNvPr id="2" name="Group 2"/>
          <p:cNvGrpSpPr/>
          <p:nvPr/>
        </p:nvGrpSpPr>
        <p:grpSpPr>
          <a:xfrm>
            <a:off x="263060" y="1283362"/>
            <a:ext cx="17761880" cy="8726905"/>
            <a:chOff x="0" y="0"/>
            <a:chExt cx="3977212" cy="2253584"/>
          </a:xfrm>
        </p:grpSpPr>
        <p:sp>
          <p:nvSpPr>
            <p:cNvPr id="3" name="Freeform 3"/>
            <p:cNvSpPr/>
            <p:nvPr/>
          </p:nvSpPr>
          <p:spPr>
            <a:xfrm>
              <a:off x="0" y="0"/>
              <a:ext cx="3977211" cy="2253584"/>
            </a:xfrm>
            <a:custGeom>
              <a:avLst/>
              <a:gdLst/>
              <a:ahLst/>
              <a:cxnLst/>
              <a:rect l="l" t="t" r="r" b="b"/>
              <a:pathLst>
                <a:path w="3977211" h="2253584">
                  <a:moveTo>
                    <a:pt x="24608" y="0"/>
                  </a:moveTo>
                  <a:lnTo>
                    <a:pt x="3952603" y="0"/>
                  </a:lnTo>
                  <a:cubicBezTo>
                    <a:pt x="3959130" y="0"/>
                    <a:pt x="3965389" y="2593"/>
                    <a:pt x="3970004" y="7208"/>
                  </a:cubicBezTo>
                  <a:cubicBezTo>
                    <a:pt x="3974619" y="11823"/>
                    <a:pt x="3977211" y="18082"/>
                    <a:pt x="3977211" y="24608"/>
                  </a:cubicBezTo>
                  <a:lnTo>
                    <a:pt x="3977211" y="2228975"/>
                  </a:lnTo>
                  <a:cubicBezTo>
                    <a:pt x="3977211" y="2242566"/>
                    <a:pt x="3966194" y="2253584"/>
                    <a:pt x="3952603" y="2253584"/>
                  </a:cubicBezTo>
                  <a:lnTo>
                    <a:pt x="24608" y="2253584"/>
                  </a:lnTo>
                  <a:cubicBezTo>
                    <a:pt x="18082" y="2253584"/>
                    <a:pt x="11823" y="2250991"/>
                    <a:pt x="7208" y="2246376"/>
                  </a:cubicBezTo>
                  <a:cubicBezTo>
                    <a:pt x="2593" y="2241761"/>
                    <a:pt x="0" y="2235502"/>
                    <a:pt x="0" y="2228975"/>
                  </a:cubicBezTo>
                  <a:lnTo>
                    <a:pt x="0" y="24608"/>
                  </a:lnTo>
                  <a:cubicBezTo>
                    <a:pt x="0" y="11018"/>
                    <a:pt x="11018" y="0"/>
                    <a:pt x="24608" y="0"/>
                  </a:cubicBezTo>
                  <a:close/>
                </a:path>
              </a:pathLst>
            </a:custGeom>
            <a:solidFill>
              <a:srgbClr val="672146"/>
            </a:solidFill>
          </p:spPr>
          <p:txBody>
            <a:bodyPr/>
            <a:lstStyle/>
            <a:p>
              <a:endParaRPr lang="en-GB"/>
            </a:p>
          </p:txBody>
        </p:sp>
        <p:sp>
          <p:nvSpPr>
            <p:cNvPr id="4" name="TextBox 4"/>
            <p:cNvSpPr txBox="1"/>
            <p:nvPr/>
          </p:nvSpPr>
          <p:spPr>
            <a:xfrm>
              <a:off x="0" y="-123825"/>
              <a:ext cx="3977212" cy="2377409"/>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31528" y="202201"/>
            <a:ext cx="18024940" cy="974626"/>
          </a:xfrm>
          <a:prstGeom prst="rect">
            <a:avLst/>
          </a:prstGeom>
        </p:spPr>
        <p:txBody>
          <a:bodyPr lIns="0" tIns="0" rIns="0" bIns="0" rtlCol="0" anchor="t">
            <a:spAutoFit/>
          </a:bodyPr>
          <a:lstStyle/>
          <a:p>
            <a:pPr algn="ctr">
              <a:lnSpc>
                <a:spcPts val="7590"/>
              </a:lnSpc>
            </a:pPr>
            <a:r>
              <a:rPr lang="en-US" sz="6000">
                <a:solidFill>
                  <a:srgbClr val="672146"/>
                </a:solidFill>
                <a:latin typeface="FF Meta Hebrew Bold"/>
                <a:ea typeface="FF Meta Hebrew Bold"/>
                <a:cs typeface="FF Meta Hebrew Bold"/>
                <a:sym typeface="FF Meta Hebrew Bold"/>
              </a:rPr>
              <a:t>Hallam Bursaries and Scholarships</a:t>
            </a:r>
            <a:endParaRPr lang="en-US" sz="6000">
              <a:solidFill>
                <a:srgbClr val="672146"/>
              </a:solidFill>
              <a:latin typeface="FF Meta Hebrew Bold"/>
              <a:ea typeface="FF Meta Hebrew Bold"/>
              <a:cs typeface="FF Meta Hebrew Bold"/>
            </a:endParaRPr>
          </a:p>
        </p:txBody>
      </p:sp>
      <p:grpSp>
        <p:nvGrpSpPr>
          <p:cNvPr id="7" name="Group 7"/>
          <p:cNvGrpSpPr/>
          <p:nvPr/>
        </p:nvGrpSpPr>
        <p:grpSpPr>
          <a:xfrm>
            <a:off x="6108323" y="2888374"/>
            <a:ext cx="5623431" cy="5461882"/>
            <a:chOff x="-659776" y="-187084"/>
            <a:chExt cx="812800" cy="812800"/>
          </a:xfrm>
        </p:grpSpPr>
        <p:sp>
          <p:nvSpPr>
            <p:cNvPr id="8" name="Freeform 8"/>
            <p:cNvSpPr/>
            <p:nvPr/>
          </p:nvSpPr>
          <p:spPr>
            <a:xfrm>
              <a:off x="-659776" y="-18708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4625" r="-25374"/>
              </a:stretch>
            </a:blipFill>
          </p:spPr>
          <p:txBody>
            <a:bodyPr wrap="none"/>
            <a:lstStyle/>
            <a:p>
              <a:endParaRPr lang="en-GB"/>
            </a:p>
          </p:txBody>
        </p:sp>
      </p:grpSp>
      <p:sp>
        <p:nvSpPr>
          <p:cNvPr id="9" name="TextBox 9"/>
          <p:cNvSpPr txBox="1"/>
          <p:nvPr/>
        </p:nvSpPr>
        <p:spPr>
          <a:xfrm>
            <a:off x="673769" y="2201026"/>
            <a:ext cx="5807242" cy="7159845"/>
          </a:xfrm>
          <a:prstGeom prst="rect">
            <a:avLst/>
          </a:prstGeom>
        </p:spPr>
        <p:txBody>
          <a:bodyPr wrap="square" lIns="0" tIns="0" rIns="0" bIns="0" rtlCol="0" anchor="t">
            <a:spAutoFit/>
          </a:bodyPr>
          <a:lstStyle/>
          <a:p>
            <a:pPr algn="l">
              <a:lnSpc>
                <a:spcPts val="5599"/>
              </a:lnSpc>
              <a:spcBef>
                <a:spcPct val="0"/>
              </a:spcBef>
            </a:pPr>
            <a:r>
              <a:rPr lang="en-GB" sz="4000" b="1">
                <a:solidFill>
                  <a:srgbClr val="F4CDD4"/>
                </a:solidFill>
                <a:latin typeface="FF Meta Hebrew" panose="020B0604020202020204" charset="-79"/>
                <a:cs typeface="FF Meta Hebrew" panose="020B0604020202020204" charset="-79"/>
              </a:rPr>
              <a:t>Extra sources of financial support are available in the form of university-specific scholarships and bursaries. </a:t>
            </a:r>
          </a:p>
          <a:p>
            <a:pPr algn="l">
              <a:lnSpc>
                <a:spcPts val="5599"/>
              </a:lnSpc>
              <a:spcBef>
                <a:spcPct val="0"/>
              </a:spcBef>
            </a:pPr>
            <a:endParaRPr lang="en-GB" sz="4000" b="1">
              <a:solidFill>
                <a:srgbClr val="F4CDD4"/>
              </a:solidFill>
              <a:latin typeface="FF Meta Hebrew" panose="020B0604020202020204" charset="-79"/>
              <a:cs typeface="FF Meta Hebrew" panose="020B0604020202020204" charset="-79"/>
            </a:endParaRPr>
          </a:p>
          <a:p>
            <a:pPr algn="l">
              <a:lnSpc>
                <a:spcPts val="5599"/>
              </a:lnSpc>
              <a:spcBef>
                <a:spcPct val="0"/>
              </a:spcBef>
            </a:pPr>
            <a:r>
              <a:rPr lang="en-GB" sz="4000" b="1">
                <a:solidFill>
                  <a:srgbClr val="F4CDD4"/>
                </a:solidFill>
                <a:latin typeface="FF Meta Hebrew" panose="020B0604020202020204" charset="-79"/>
                <a:cs typeface="FF Meta Hebrew" panose="020B0604020202020204" charset="-79"/>
              </a:rPr>
              <a:t>Unlike student loans, typically you don’t have to pay these back.</a:t>
            </a:r>
            <a:endParaRPr lang="en-US" sz="4000" b="1">
              <a:solidFill>
                <a:srgbClr val="F4CDD4"/>
              </a:solidFill>
              <a:latin typeface="FF Meta Hebrew" panose="020B0604020202020204" charset="-79"/>
              <a:ea typeface="FF Meta Hebrew Bold"/>
              <a:cs typeface="FF Meta Hebrew" panose="020B0604020202020204" charset="-79"/>
              <a:sym typeface="FF Meta Hebrew Bold"/>
            </a:endParaRPr>
          </a:p>
        </p:txBody>
      </p:sp>
      <p:sp>
        <p:nvSpPr>
          <p:cNvPr id="15" name="Freeform 7">
            <a:extLst>
              <a:ext uri="{FF2B5EF4-FFF2-40B4-BE49-F238E27FC236}">
                <a16:creationId xmlns:a16="http://schemas.microsoft.com/office/drawing/2014/main" id="{3329A9A7-382E-267A-415E-22450779497C}"/>
              </a:ext>
            </a:extLst>
          </p:cNvPr>
          <p:cNvSpPr/>
          <p:nvPr/>
        </p:nvSpPr>
        <p:spPr>
          <a:xfrm>
            <a:off x="12333023" y="2382218"/>
            <a:ext cx="4974142" cy="1080452"/>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E31C79"/>
          </a:solidFill>
          <a:ln cap="sq">
            <a:noFill/>
            <a:prstDash val="solid"/>
            <a:miter/>
          </a:ln>
        </p:spPr>
        <p:txBody>
          <a:bodyPr/>
          <a:lstStyle/>
          <a:p>
            <a:endParaRPr lang="en-GB" sz="1400"/>
          </a:p>
        </p:txBody>
      </p:sp>
      <p:sp>
        <p:nvSpPr>
          <p:cNvPr id="22" name="TextBox 21">
            <a:extLst>
              <a:ext uri="{FF2B5EF4-FFF2-40B4-BE49-F238E27FC236}">
                <a16:creationId xmlns:a16="http://schemas.microsoft.com/office/drawing/2014/main" id="{0F36F34F-E5FA-65AF-0F55-D42A553BCC2A}"/>
              </a:ext>
            </a:extLst>
          </p:cNvPr>
          <p:cNvSpPr txBox="1"/>
          <p:nvPr/>
        </p:nvSpPr>
        <p:spPr>
          <a:xfrm>
            <a:off x="12333018" y="2326605"/>
            <a:ext cx="4974142" cy="1477328"/>
          </a:xfrm>
          <a:prstGeom prst="rect">
            <a:avLst/>
          </a:prstGeom>
          <a:noFill/>
        </p:spPr>
        <p:txBody>
          <a:bodyPr wrap="square" rtlCol="0">
            <a:spAutoFit/>
          </a:bodyPr>
          <a:lstStyle/>
          <a:p>
            <a:pPr algn="ctr"/>
            <a:r>
              <a:rPr lang="en-GB" sz="3600" b="1">
                <a:solidFill>
                  <a:srgbClr val="F4CDD4"/>
                </a:solidFill>
                <a:latin typeface="FF Meta Hebrew Bold" panose="020B0604020202020204" charset="-79"/>
                <a:cs typeface="FF Meta Hebrew Bold" panose="020B0604020202020204" charset="-79"/>
              </a:rPr>
              <a:t>Student Success Scholarships </a:t>
            </a:r>
          </a:p>
          <a:p>
            <a:endParaRPr lang="en-GB">
              <a:solidFill>
                <a:srgbClr val="F4CDD4"/>
              </a:solidFill>
            </a:endParaRPr>
          </a:p>
        </p:txBody>
      </p:sp>
      <p:sp>
        <p:nvSpPr>
          <p:cNvPr id="24" name="Freeform 7">
            <a:extLst>
              <a:ext uri="{FF2B5EF4-FFF2-40B4-BE49-F238E27FC236}">
                <a16:creationId xmlns:a16="http://schemas.microsoft.com/office/drawing/2014/main" id="{EEB026D2-A0AD-EC9B-EBD7-6DE834E9C3A8}"/>
              </a:ext>
            </a:extLst>
          </p:cNvPr>
          <p:cNvSpPr/>
          <p:nvPr/>
        </p:nvSpPr>
        <p:spPr>
          <a:xfrm>
            <a:off x="12333023" y="7462309"/>
            <a:ext cx="4974142" cy="1080452"/>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E31C79"/>
          </a:solidFill>
          <a:ln cap="sq">
            <a:noFill/>
            <a:prstDash val="solid"/>
            <a:miter/>
          </a:ln>
        </p:spPr>
        <p:txBody>
          <a:bodyPr/>
          <a:lstStyle/>
          <a:p>
            <a:endParaRPr lang="en-GB" sz="1400"/>
          </a:p>
        </p:txBody>
      </p:sp>
      <p:sp>
        <p:nvSpPr>
          <p:cNvPr id="25" name="Freeform 7">
            <a:extLst>
              <a:ext uri="{FF2B5EF4-FFF2-40B4-BE49-F238E27FC236}">
                <a16:creationId xmlns:a16="http://schemas.microsoft.com/office/drawing/2014/main" id="{79F09B94-8E2D-8A61-75E2-2EF31321D5A4}"/>
              </a:ext>
            </a:extLst>
          </p:cNvPr>
          <p:cNvSpPr/>
          <p:nvPr/>
        </p:nvSpPr>
        <p:spPr>
          <a:xfrm>
            <a:off x="12333023" y="5780949"/>
            <a:ext cx="4974142" cy="1080452"/>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E31C79"/>
          </a:solidFill>
          <a:ln cap="sq">
            <a:noFill/>
            <a:prstDash val="solid"/>
            <a:miter/>
          </a:ln>
        </p:spPr>
        <p:txBody>
          <a:bodyPr/>
          <a:lstStyle/>
          <a:p>
            <a:endParaRPr lang="en-GB" sz="1400"/>
          </a:p>
        </p:txBody>
      </p:sp>
      <p:sp>
        <p:nvSpPr>
          <p:cNvPr id="26" name="Freeform 7">
            <a:extLst>
              <a:ext uri="{FF2B5EF4-FFF2-40B4-BE49-F238E27FC236}">
                <a16:creationId xmlns:a16="http://schemas.microsoft.com/office/drawing/2014/main" id="{C08B4B9E-1CE1-51BB-FD07-0B7F9B30D646}"/>
              </a:ext>
            </a:extLst>
          </p:cNvPr>
          <p:cNvSpPr/>
          <p:nvPr/>
        </p:nvSpPr>
        <p:spPr>
          <a:xfrm>
            <a:off x="12333023" y="4068393"/>
            <a:ext cx="4974142" cy="1080452"/>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E31C79"/>
          </a:solidFill>
          <a:ln cap="sq">
            <a:noFill/>
            <a:prstDash val="solid"/>
            <a:miter/>
          </a:ln>
        </p:spPr>
        <p:txBody>
          <a:bodyPr/>
          <a:lstStyle/>
          <a:p>
            <a:endParaRPr lang="en-GB" sz="1400"/>
          </a:p>
        </p:txBody>
      </p:sp>
      <p:sp>
        <p:nvSpPr>
          <p:cNvPr id="27" name="TextBox 26">
            <a:extLst>
              <a:ext uri="{FF2B5EF4-FFF2-40B4-BE49-F238E27FC236}">
                <a16:creationId xmlns:a16="http://schemas.microsoft.com/office/drawing/2014/main" id="{B5A718F4-4E83-301F-B8CC-FA670545C7E2}"/>
              </a:ext>
            </a:extLst>
          </p:cNvPr>
          <p:cNvSpPr txBox="1"/>
          <p:nvPr/>
        </p:nvSpPr>
        <p:spPr>
          <a:xfrm>
            <a:off x="12719550" y="5994803"/>
            <a:ext cx="4974142" cy="984885"/>
          </a:xfrm>
          <a:prstGeom prst="rect">
            <a:avLst/>
          </a:prstGeom>
          <a:noFill/>
        </p:spPr>
        <p:txBody>
          <a:bodyPr wrap="square" rtlCol="0">
            <a:spAutoFit/>
          </a:bodyPr>
          <a:lstStyle/>
          <a:p>
            <a:pPr lvl="0"/>
            <a:r>
              <a:rPr lang="en-GB" sz="4000" b="1">
                <a:solidFill>
                  <a:srgbClr val="F4CDD4"/>
                </a:solidFill>
                <a:latin typeface="FF Meta Hebrew Bold" panose="020B0604020202020204" charset="-79"/>
                <a:cs typeface="FF Meta Hebrew Bold" panose="020B0604020202020204" charset="-79"/>
              </a:rPr>
              <a:t>Placement Bursary </a:t>
            </a:r>
          </a:p>
          <a:p>
            <a:endParaRPr lang="en-GB">
              <a:solidFill>
                <a:srgbClr val="F4CDD4"/>
              </a:solidFill>
            </a:endParaRPr>
          </a:p>
        </p:txBody>
      </p:sp>
      <p:sp>
        <p:nvSpPr>
          <p:cNvPr id="28" name="TextBox 27">
            <a:extLst>
              <a:ext uri="{FF2B5EF4-FFF2-40B4-BE49-F238E27FC236}">
                <a16:creationId xmlns:a16="http://schemas.microsoft.com/office/drawing/2014/main" id="{83C2CE3D-E281-392C-4D6C-FC1F16420369}"/>
              </a:ext>
            </a:extLst>
          </p:cNvPr>
          <p:cNvSpPr txBox="1"/>
          <p:nvPr/>
        </p:nvSpPr>
        <p:spPr>
          <a:xfrm>
            <a:off x="12640089" y="4267143"/>
            <a:ext cx="4974142" cy="984885"/>
          </a:xfrm>
          <a:prstGeom prst="rect">
            <a:avLst/>
          </a:prstGeom>
          <a:noFill/>
        </p:spPr>
        <p:txBody>
          <a:bodyPr wrap="square" rtlCol="0">
            <a:spAutoFit/>
          </a:bodyPr>
          <a:lstStyle/>
          <a:p>
            <a:pPr lvl="0"/>
            <a:r>
              <a:rPr lang="en-GB" sz="4000" b="1">
                <a:solidFill>
                  <a:srgbClr val="F4CDD4"/>
                </a:solidFill>
                <a:latin typeface="FF Meta Hebrew Bold" panose="020B0604020202020204" charset="-79"/>
                <a:cs typeface="FF Meta Hebrew Bold" panose="020B0604020202020204" charset="-79"/>
              </a:rPr>
              <a:t>Care Leaver Bursary </a:t>
            </a:r>
          </a:p>
          <a:p>
            <a:endParaRPr lang="en-GB">
              <a:solidFill>
                <a:srgbClr val="F4CDD4"/>
              </a:solidFill>
            </a:endParaRPr>
          </a:p>
        </p:txBody>
      </p:sp>
      <p:sp>
        <p:nvSpPr>
          <p:cNvPr id="19" name="TextBox 18">
            <a:extLst>
              <a:ext uri="{FF2B5EF4-FFF2-40B4-BE49-F238E27FC236}">
                <a16:creationId xmlns:a16="http://schemas.microsoft.com/office/drawing/2014/main" id="{FEB52D5D-68C4-9938-386E-64872CBC46CA}"/>
              </a:ext>
            </a:extLst>
          </p:cNvPr>
          <p:cNvSpPr txBox="1"/>
          <p:nvPr/>
        </p:nvSpPr>
        <p:spPr>
          <a:xfrm>
            <a:off x="12333018" y="7438586"/>
            <a:ext cx="4974142" cy="1477328"/>
          </a:xfrm>
          <a:prstGeom prst="rect">
            <a:avLst/>
          </a:prstGeom>
          <a:noFill/>
        </p:spPr>
        <p:txBody>
          <a:bodyPr wrap="square" rtlCol="0">
            <a:spAutoFit/>
          </a:bodyPr>
          <a:lstStyle/>
          <a:p>
            <a:pPr lvl="0" algn="ctr"/>
            <a:r>
              <a:rPr lang="en-GB" sz="3600" b="1">
                <a:solidFill>
                  <a:srgbClr val="F4CDD4"/>
                </a:solidFill>
                <a:latin typeface="FF Meta Hebrew Bold" panose="020B0604020202020204" charset="-79"/>
                <a:cs typeface="FF Meta Hebrew Bold" panose="020B0604020202020204" charset="-79"/>
              </a:rPr>
              <a:t>Performance Athlete Support Programme</a:t>
            </a:r>
          </a:p>
          <a:p>
            <a:endParaRPr lang="en-GB">
              <a:solidFill>
                <a:srgbClr val="F4CDD4"/>
              </a:solidFill>
            </a:endParaRPr>
          </a:p>
        </p:txBody>
      </p:sp>
      <p:sp>
        <p:nvSpPr>
          <p:cNvPr id="5" name="Freeform 8">
            <a:extLst>
              <a:ext uri="{FF2B5EF4-FFF2-40B4-BE49-F238E27FC236}">
                <a16:creationId xmlns:a16="http://schemas.microsoft.com/office/drawing/2014/main" id="{685D0129-89BB-8A5A-05E7-CAC30CA71DD9}"/>
              </a:ext>
            </a:extLst>
          </p:cNvPr>
          <p:cNvSpPr/>
          <p:nvPr/>
        </p:nvSpPr>
        <p:spPr>
          <a:xfrm>
            <a:off x="401523" y="211772"/>
            <a:ext cx="978098" cy="821693"/>
          </a:xfrm>
          <a:custGeom>
            <a:avLst/>
            <a:gdLst/>
            <a:ahLst/>
            <a:cxnLst/>
            <a:rect l="l" t="t" r="r" b="b"/>
            <a:pathLst>
              <a:path w="2187679" h="1454806">
                <a:moveTo>
                  <a:pt x="0" y="0"/>
                </a:moveTo>
                <a:lnTo>
                  <a:pt x="2187679" y="0"/>
                </a:lnTo>
                <a:lnTo>
                  <a:pt x="2187679" y="1454806"/>
                </a:lnTo>
                <a:lnTo>
                  <a:pt x="0" y="145480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B6770"/>
        </a:solidFill>
        <a:effectLst/>
      </p:bgPr>
    </p:bg>
    <p:spTree>
      <p:nvGrpSpPr>
        <p:cNvPr id="1" name=""/>
        <p:cNvGrpSpPr/>
        <p:nvPr/>
      </p:nvGrpSpPr>
      <p:grpSpPr>
        <a:xfrm>
          <a:off x="0" y="0"/>
          <a:ext cx="0" cy="0"/>
          <a:chOff x="0" y="0"/>
          <a:chExt cx="0" cy="0"/>
        </a:xfrm>
      </p:grpSpPr>
      <p:grpSp>
        <p:nvGrpSpPr>
          <p:cNvPr id="2" name="Group 2"/>
          <p:cNvGrpSpPr/>
          <p:nvPr/>
        </p:nvGrpSpPr>
        <p:grpSpPr>
          <a:xfrm>
            <a:off x="230727" y="798079"/>
            <a:ext cx="17826546" cy="8956964"/>
            <a:chOff x="0" y="0"/>
            <a:chExt cx="4695057" cy="2359036"/>
          </a:xfrm>
        </p:grpSpPr>
        <p:sp>
          <p:nvSpPr>
            <p:cNvPr id="3" name="Freeform 3"/>
            <p:cNvSpPr/>
            <p:nvPr/>
          </p:nvSpPr>
          <p:spPr>
            <a:xfrm>
              <a:off x="0" y="0"/>
              <a:ext cx="4695057" cy="2359036"/>
            </a:xfrm>
            <a:custGeom>
              <a:avLst/>
              <a:gdLst/>
              <a:ahLst/>
              <a:cxnLst/>
              <a:rect l="l" t="t" r="r" b="b"/>
              <a:pathLst>
                <a:path w="4695057" h="2359036">
                  <a:moveTo>
                    <a:pt x="20846" y="0"/>
                  </a:moveTo>
                  <a:lnTo>
                    <a:pt x="4674211" y="0"/>
                  </a:lnTo>
                  <a:cubicBezTo>
                    <a:pt x="4679740" y="0"/>
                    <a:pt x="4685042" y="2196"/>
                    <a:pt x="4688951" y="6106"/>
                  </a:cubicBezTo>
                  <a:cubicBezTo>
                    <a:pt x="4692861" y="10015"/>
                    <a:pt x="4695057" y="15317"/>
                    <a:pt x="4695057" y="20846"/>
                  </a:cubicBezTo>
                  <a:lnTo>
                    <a:pt x="4695057" y="2338190"/>
                  </a:lnTo>
                  <a:cubicBezTo>
                    <a:pt x="4695057" y="2343718"/>
                    <a:pt x="4692861" y="2349021"/>
                    <a:pt x="4688951" y="2352930"/>
                  </a:cubicBezTo>
                  <a:cubicBezTo>
                    <a:pt x="4685042" y="2356839"/>
                    <a:pt x="4679740" y="2359036"/>
                    <a:pt x="4674211" y="2359036"/>
                  </a:cubicBezTo>
                  <a:lnTo>
                    <a:pt x="20846" y="2359036"/>
                  </a:lnTo>
                  <a:cubicBezTo>
                    <a:pt x="15317" y="2359036"/>
                    <a:pt x="10015" y="2356839"/>
                    <a:pt x="6106" y="2352930"/>
                  </a:cubicBezTo>
                  <a:cubicBezTo>
                    <a:pt x="2196" y="2349021"/>
                    <a:pt x="0" y="2343718"/>
                    <a:pt x="0" y="2338190"/>
                  </a:cubicBezTo>
                  <a:lnTo>
                    <a:pt x="0" y="20846"/>
                  </a:lnTo>
                  <a:cubicBezTo>
                    <a:pt x="0" y="15317"/>
                    <a:pt x="2196" y="10015"/>
                    <a:pt x="6106" y="6106"/>
                  </a:cubicBezTo>
                  <a:cubicBezTo>
                    <a:pt x="10015" y="2196"/>
                    <a:pt x="15317" y="0"/>
                    <a:pt x="20846" y="0"/>
                  </a:cubicBezTo>
                  <a:close/>
                </a:path>
              </a:pathLst>
            </a:custGeom>
            <a:solidFill>
              <a:srgbClr val="F4CDD4"/>
            </a:solidFill>
          </p:spPr>
          <p:txBody>
            <a:bodyPr/>
            <a:lstStyle/>
            <a:p>
              <a:endParaRPr lang="en-GB"/>
            </a:p>
          </p:txBody>
        </p:sp>
        <p:sp>
          <p:nvSpPr>
            <p:cNvPr id="4" name="TextBox 4"/>
            <p:cNvSpPr txBox="1"/>
            <p:nvPr/>
          </p:nvSpPr>
          <p:spPr>
            <a:xfrm>
              <a:off x="0" y="-38100"/>
              <a:ext cx="4695057" cy="2397136"/>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672674" y="1582210"/>
            <a:ext cx="5477711" cy="4597984"/>
            <a:chOff x="0" y="9774"/>
            <a:chExt cx="1442689" cy="837673"/>
          </a:xfrm>
          <a:solidFill>
            <a:srgbClr val="E31C79"/>
          </a:solidFill>
        </p:grpSpPr>
        <p:sp>
          <p:nvSpPr>
            <p:cNvPr id="7" name="Freeform 7"/>
            <p:cNvSpPr/>
            <p:nvPr/>
          </p:nvSpPr>
          <p:spPr>
            <a:xfrm>
              <a:off x="0" y="199507"/>
              <a:ext cx="1442689" cy="447666"/>
            </a:xfrm>
            <a:custGeom>
              <a:avLst/>
              <a:gdLst/>
              <a:ahLst/>
              <a:cxnLst/>
              <a:rect l="l" t="t" r="r" b="b"/>
              <a:pathLst>
                <a:path w="1442689" h="647173">
                  <a:moveTo>
                    <a:pt x="72081" y="0"/>
                  </a:moveTo>
                  <a:lnTo>
                    <a:pt x="1370609" y="0"/>
                  </a:lnTo>
                  <a:cubicBezTo>
                    <a:pt x="1389726" y="0"/>
                    <a:pt x="1408060" y="7594"/>
                    <a:pt x="1421577" y="21112"/>
                  </a:cubicBezTo>
                  <a:cubicBezTo>
                    <a:pt x="1435095" y="34630"/>
                    <a:pt x="1442689" y="52964"/>
                    <a:pt x="1442689" y="72081"/>
                  </a:cubicBezTo>
                  <a:lnTo>
                    <a:pt x="1442689" y="575092"/>
                  </a:lnTo>
                  <a:cubicBezTo>
                    <a:pt x="1442689" y="594209"/>
                    <a:pt x="1435095" y="612543"/>
                    <a:pt x="1421577" y="626061"/>
                  </a:cubicBezTo>
                  <a:cubicBezTo>
                    <a:pt x="1408060" y="639579"/>
                    <a:pt x="1389726" y="647173"/>
                    <a:pt x="1370609" y="647173"/>
                  </a:cubicBezTo>
                  <a:lnTo>
                    <a:pt x="72081" y="647173"/>
                  </a:lnTo>
                  <a:cubicBezTo>
                    <a:pt x="52964" y="647173"/>
                    <a:pt x="34630" y="639579"/>
                    <a:pt x="21112" y="626061"/>
                  </a:cubicBezTo>
                  <a:cubicBezTo>
                    <a:pt x="7594" y="612543"/>
                    <a:pt x="0" y="594209"/>
                    <a:pt x="0" y="575092"/>
                  </a:cubicBezTo>
                  <a:lnTo>
                    <a:pt x="0" y="72081"/>
                  </a:lnTo>
                  <a:cubicBezTo>
                    <a:pt x="0" y="52964"/>
                    <a:pt x="7594" y="34630"/>
                    <a:pt x="21112" y="21112"/>
                  </a:cubicBezTo>
                  <a:cubicBezTo>
                    <a:pt x="34630" y="7594"/>
                    <a:pt x="52964" y="0"/>
                    <a:pt x="72081" y="0"/>
                  </a:cubicBezTo>
                  <a:close/>
                </a:path>
              </a:pathLst>
            </a:custGeom>
            <a:grpFill/>
            <a:ln>
              <a:noFill/>
            </a:ln>
          </p:spPr>
          <p:txBody>
            <a:bodyPr/>
            <a:lstStyle/>
            <a:p>
              <a:endParaRPr lang="en-GB"/>
            </a:p>
          </p:txBody>
        </p:sp>
        <p:sp>
          <p:nvSpPr>
            <p:cNvPr id="8" name="TextBox 8"/>
            <p:cNvSpPr txBox="1"/>
            <p:nvPr/>
          </p:nvSpPr>
          <p:spPr>
            <a:xfrm>
              <a:off x="26842" y="9774"/>
              <a:ext cx="1389004" cy="837673"/>
            </a:xfrm>
            <a:prstGeom prst="rect">
              <a:avLst/>
            </a:prstGeom>
            <a:noFill/>
            <a:ln>
              <a:noFill/>
            </a:ln>
          </p:spPr>
          <p:txBody>
            <a:bodyPr lIns="50800" tIns="50800" rIns="50800" bIns="50800" rtlCol="0" anchor="ctr"/>
            <a:lstStyle/>
            <a:p>
              <a:pPr algn="ctr">
                <a:lnSpc>
                  <a:spcPts val="4199"/>
                </a:lnSpc>
              </a:pPr>
              <a:r>
                <a:rPr lang="en-US" sz="2800">
                  <a:solidFill>
                    <a:schemeClr val="bg1"/>
                  </a:solidFill>
                  <a:latin typeface="FF Meta Hebrew" panose="020B0604020202020204" charset="-79"/>
                  <a:ea typeface="FF Meta Hebrew Bold"/>
                  <a:cs typeface="FF Meta Hebrew" panose="020B0604020202020204" charset="-79"/>
                  <a:sym typeface="FF Meta Hebrew Bold"/>
                </a:rPr>
                <a:t> </a:t>
              </a:r>
              <a:r>
                <a:rPr lang="en-GB" sz="3600" b="1" i="0">
                  <a:solidFill>
                    <a:schemeClr val="bg1"/>
                  </a:solidFill>
                  <a:effectLst/>
                  <a:latin typeface="FF Meta Hebrew" panose="020B0604020202020204" charset="-79"/>
                  <a:cs typeface="FF Meta Hebrew" panose="020B0604020202020204" charset="-79"/>
                </a:rPr>
                <a:t>NHS Learning Support Fund (LSF) is funding to support eligible healthcare students. </a:t>
              </a:r>
              <a:endParaRPr lang="en-US" sz="2800" b="1">
                <a:solidFill>
                  <a:schemeClr val="bg1"/>
                </a:solidFill>
                <a:latin typeface="FF Meta Hebrew" panose="020B0604020202020204" charset="-79"/>
                <a:ea typeface="FF Meta Hebrew Bold"/>
                <a:cs typeface="FF Meta Hebrew" panose="020B0604020202020204" charset="-79"/>
                <a:sym typeface="FF Meta Hebrew Bold"/>
              </a:endParaRPr>
            </a:p>
          </p:txBody>
        </p:sp>
      </p:grpSp>
      <p:sp>
        <p:nvSpPr>
          <p:cNvPr id="11" name="TextBox 11"/>
          <p:cNvSpPr txBox="1"/>
          <p:nvPr/>
        </p:nvSpPr>
        <p:spPr>
          <a:xfrm>
            <a:off x="12349846" y="200199"/>
            <a:ext cx="5460624" cy="9072137"/>
          </a:xfrm>
          <a:prstGeom prst="rect">
            <a:avLst/>
          </a:prstGeom>
        </p:spPr>
        <p:txBody>
          <a:bodyPr lIns="50800" tIns="50800" rIns="50800" bIns="50800" rtlCol="0" anchor="ctr"/>
          <a:lstStyle/>
          <a:p>
            <a:pPr algn="ctr">
              <a:lnSpc>
                <a:spcPts val="4200"/>
              </a:lnSpc>
            </a:pPr>
            <a:r>
              <a:rPr lang="en-US" sz="3000">
                <a:solidFill>
                  <a:srgbClr val="F4CDD4"/>
                </a:solidFill>
                <a:latin typeface="FF Meta Hebrew Bold"/>
                <a:ea typeface="FF Meta Hebrew Bold"/>
                <a:cs typeface="FF Meta Hebrew Bold"/>
                <a:sym typeface="FF Meta Hebrew Bold"/>
              </a:rPr>
              <a:t> </a:t>
            </a:r>
          </a:p>
        </p:txBody>
      </p:sp>
      <p:grpSp>
        <p:nvGrpSpPr>
          <p:cNvPr id="12" name="Group 12"/>
          <p:cNvGrpSpPr/>
          <p:nvPr/>
        </p:nvGrpSpPr>
        <p:grpSpPr>
          <a:xfrm>
            <a:off x="494991" y="5611040"/>
            <a:ext cx="5583035" cy="3269089"/>
            <a:chOff x="-8439" y="-213822"/>
            <a:chExt cx="1470429" cy="860995"/>
          </a:xfrm>
          <a:solidFill>
            <a:srgbClr val="E31C79"/>
          </a:solidFill>
        </p:grpSpPr>
        <p:sp>
          <p:nvSpPr>
            <p:cNvPr id="13" name="Freeform 13"/>
            <p:cNvSpPr/>
            <p:nvPr/>
          </p:nvSpPr>
          <p:spPr>
            <a:xfrm>
              <a:off x="0" y="0"/>
              <a:ext cx="1461990" cy="647173"/>
            </a:xfrm>
            <a:custGeom>
              <a:avLst/>
              <a:gdLst/>
              <a:ahLst/>
              <a:cxnLst/>
              <a:rect l="l" t="t" r="r" b="b"/>
              <a:pathLst>
                <a:path w="1461990" h="647173">
                  <a:moveTo>
                    <a:pt x="71129" y="0"/>
                  </a:moveTo>
                  <a:lnTo>
                    <a:pt x="1390861" y="0"/>
                  </a:lnTo>
                  <a:cubicBezTo>
                    <a:pt x="1409725" y="0"/>
                    <a:pt x="1427817" y="7494"/>
                    <a:pt x="1441157" y="20833"/>
                  </a:cubicBezTo>
                  <a:cubicBezTo>
                    <a:pt x="1454496" y="34173"/>
                    <a:pt x="1461990" y="52265"/>
                    <a:pt x="1461990" y="71129"/>
                  </a:cubicBezTo>
                  <a:lnTo>
                    <a:pt x="1461990" y="576044"/>
                  </a:lnTo>
                  <a:cubicBezTo>
                    <a:pt x="1461990" y="594908"/>
                    <a:pt x="1454496" y="613000"/>
                    <a:pt x="1441157" y="626339"/>
                  </a:cubicBezTo>
                  <a:cubicBezTo>
                    <a:pt x="1427817" y="639679"/>
                    <a:pt x="1409725" y="647173"/>
                    <a:pt x="1390861" y="647173"/>
                  </a:cubicBezTo>
                  <a:lnTo>
                    <a:pt x="71129" y="647173"/>
                  </a:lnTo>
                  <a:cubicBezTo>
                    <a:pt x="52265" y="647173"/>
                    <a:pt x="34173" y="639679"/>
                    <a:pt x="20833" y="626339"/>
                  </a:cubicBezTo>
                  <a:cubicBezTo>
                    <a:pt x="7494" y="613000"/>
                    <a:pt x="0" y="594908"/>
                    <a:pt x="0" y="576044"/>
                  </a:cubicBezTo>
                  <a:lnTo>
                    <a:pt x="0" y="71129"/>
                  </a:lnTo>
                  <a:cubicBezTo>
                    <a:pt x="0" y="52265"/>
                    <a:pt x="7494" y="34173"/>
                    <a:pt x="20833" y="20833"/>
                  </a:cubicBezTo>
                  <a:cubicBezTo>
                    <a:pt x="34173" y="7494"/>
                    <a:pt x="52265" y="0"/>
                    <a:pt x="71129" y="0"/>
                  </a:cubicBezTo>
                  <a:close/>
                </a:path>
              </a:pathLst>
            </a:custGeom>
            <a:grpFill/>
          </p:spPr>
          <p:txBody>
            <a:bodyPr/>
            <a:lstStyle/>
            <a:p>
              <a:endParaRPr lang="en-GB"/>
            </a:p>
          </p:txBody>
        </p:sp>
        <p:sp>
          <p:nvSpPr>
            <p:cNvPr id="14" name="TextBox 14"/>
            <p:cNvSpPr txBox="1"/>
            <p:nvPr/>
          </p:nvSpPr>
          <p:spPr>
            <a:xfrm>
              <a:off x="-8439" y="-213822"/>
              <a:ext cx="1461990" cy="818623"/>
            </a:xfrm>
            <a:prstGeom prst="rect">
              <a:avLst/>
            </a:prstGeom>
            <a:noFill/>
          </p:spPr>
          <p:txBody>
            <a:bodyPr lIns="50800" tIns="50800" rIns="50800" bIns="50800" rtlCol="0" anchor="ctr"/>
            <a:lstStyle/>
            <a:p>
              <a:pPr algn="ctr">
                <a:lnSpc>
                  <a:spcPts val="3779"/>
                </a:lnSpc>
              </a:pPr>
              <a:endParaRPr/>
            </a:p>
            <a:p>
              <a:pPr algn="ctr">
                <a:lnSpc>
                  <a:spcPts val="4200"/>
                </a:lnSpc>
              </a:pPr>
              <a:endParaRPr lang="en-US" sz="3000">
                <a:solidFill>
                  <a:srgbClr val="F4CDD4"/>
                </a:solidFill>
                <a:latin typeface="FF Meta Hebrew Bold"/>
                <a:ea typeface="FF Meta Hebrew Bold"/>
                <a:cs typeface="FF Meta Hebrew Bold"/>
                <a:sym typeface="FF Meta Hebrew Bold"/>
              </a:endParaRPr>
            </a:p>
            <a:p>
              <a:pPr algn="ctr">
                <a:lnSpc>
                  <a:spcPts val="4200"/>
                </a:lnSpc>
              </a:pPr>
              <a:r>
                <a:rPr lang="en-GB" sz="3000" b="1" i="0">
                  <a:solidFill>
                    <a:schemeClr val="bg1"/>
                  </a:solidFill>
                  <a:effectLst/>
                  <a:latin typeface="FF Meta Hebrew" panose="020B0604020202020204" charset="-79"/>
                  <a:cs typeface="FF Meta Hebrew" panose="020B0604020202020204" charset="-79"/>
                </a:rPr>
                <a:t>You can apply for a Training Grant of £5,000 per academic year, or a pro rata amount for part-time students. </a:t>
              </a:r>
              <a:endParaRPr lang="en-US" sz="3000" b="1">
                <a:solidFill>
                  <a:schemeClr val="bg1"/>
                </a:solidFill>
                <a:latin typeface="FF Meta Hebrew" panose="020B0604020202020204" charset="-79"/>
                <a:ea typeface="FF Meta Hebrew Bold"/>
                <a:cs typeface="FF Meta Hebrew" panose="020B0604020202020204" charset="-79"/>
                <a:sym typeface="FF Meta Hebrew Bold"/>
              </a:endParaRPr>
            </a:p>
          </p:txBody>
        </p:sp>
      </p:grpSp>
      <p:sp>
        <p:nvSpPr>
          <p:cNvPr id="19" name="Freeform 19"/>
          <p:cNvSpPr/>
          <p:nvPr/>
        </p:nvSpPr>
        <p:spPr>
          <a:xfrm rot="-5400000">
            <a:off x="-788480" y="9773023"/>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8" name="TextBox 18"/>
          <p:cNvSpPr txBox="1"/>
          <p:nvPr/>
        </p:nvSpPr>
        <p:spPr>
          <a:xfrm>
            <a:off x="2830855" y="684412"/>
            <a:ext cx="13178451" cy="1364284"/>
          </a:xfrm>
          <a:prstGeom prst="rect">
            <a:avLst/>
          </a:prstGeom>
        </p:spPr>
        <p:txBody>
          <a:bodyPr wrap="square" lIns="0" tIns="0" rIns="0" bIns="0" rtlCol="0" anchor="t">
            <a:spAutoFit/>
          </a:bodyPr>
          <a:lstStyle/>
          <a:p>
            <a:pPr algn="ctr">
              <a:lnSpc>
                <a:spcPts val="11200"/>
              </a:lnSpc>
            </a:pPr>
            <a:r>
              <a:rPr lang="en-US" sz="8000" u="sng">
                <a:solidFill>
                  <a:srgbClr val="672146"/>
                </a:solidFill>
                <a:latin typeface="FF Meta Hebrew Bold"/>
                <a:ea typeface="FF Meta Hebrew Bold"/>
                <a:cs typeface="FF Meta Hebrew Bold"/>
                <a:sym typeface="FF Meta Hebrew Bold"/>
              </a:rPr>
              <a:t>NHS Learning Support Fund</a:t>
            </a:r>
          </a:p>
        </p:txBody>
      </p:sp>
      <p:sp>
        <p:nvSpPr>
          <p:cNvPr id="20" name="Freeform 16">
            <a:extLst>
              <a:ext uri="{FF2B5EF4-FFF2-40B4-BE49-F238E27FC236}">
                <a16:creationId xmlns:a16="http://schemas.microsoft.com/office/drawing/2014/main" id="{55116C63-A6B3-4684-270B-284A4E8C861D}"/>
              </a:ext>
            </a:extLst>
          </p:cNvPr>
          <p:cNvSpPr/>
          <p:nvPr/>
        </p:nvSpPr>
        <p:spPr>
          <a:xfrm rot="5400000">
            <a:off x="2599088" y="5180942"/>
            <a:ext cx="1650182" cy="1186649"/>
          </a:xfrm>
          <a:custGeom>
            <a:avLst/>
            <a:gdLst/>
            <a:ahLst/>
            <a:cxnLst/>
            <a:rect l="l" t="t" r="r" b="b"/>
            <a:pathLst>
              <a:path w="1819029" h="1031379">
                <a:moveTo>
                  <a:pt x="0" y="0"/>
                </a:moveTo>
                <a:lnTo>
                  <a:pt x="1819029" y="0"/>
                </a:lnTo>
                <a:lnTo>
                  <a:pt x="1819029" y="1031379"/>
                </a:lnTo>
                <a:lnTo>
                  <a:pt x="0" y="10313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1" name="Freeform 7">
            <a:extLst>
              <a:ext uri="{FF2B5EF4-FFF2-40B4-BE49-F238E27FC236}">
                <a16:creationId xmlns:a16="http://schemas.microsoft.com/office/drawing/2014/main" id="{28F37511-CD28-CD13-CF62-900C98B4002D}"/>
              </a:ext>
            </a:extLst>
          </p:cNvPr>
          <p:cNvSpPr/>
          <p:nvPr/>
        </p:nvSpPr>
        <p:spPr>
          <a:xfrm>
            <a:off x="6592331" y="2193357"/>
            <a:ext cx="11464942" cy="7409231"/>
          </a:xfrm>
          <a:custGeom>
            <a:avLst/>
            <a:gdLst/>
            <a:ahLst/>
            <a:cxnLst/>
            <a:rect l="l" t="t" r="r" b="b"/>
            <a:pathLst>
              <a:path w="7544535" h="7262256">
                <a:moveTo>
                  <a:pt x="0" y="0"/>
                </a:moveTo>
                <a:lnTo>
                  <a:pt x="7544535" y="0"/>
                </a:lnTo>
                <a:lnTo>
                  <a:pt x="7544535" y="7262256"/>
                </a:lnTo>
                <a:lnTo>
                  <a:pt x="0" y="72622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2" name="Pentagon 4">
            <a:extLst>
              <a:ext uri="{FF2B5EF4-FFF2-40B4-BE49-F238E27FC236}">
                <a16:creationId xmlns:a16="http://schemas.microsoft.com/office/drawing/2014/main" id="{DC81B7E2-883E-C3EE-B142-025EF0348C0C}"/>
              </a:ext>
            </a:extLst>
          </p:cNvPr>
          <p:cNvSpPr/>
          <p:nvPr/>
        </p:nvSpPr>
        <p:spPr>
          <a:xfrm rot="5400000">
            <a:off x="8025161" y="2311093"/>
            <a:ext cx="1579385" cy="2688792"/>
          </a:xfrm>
          <a:prstGeom prst="homePlat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Pentagon 4">
            <a:extLst>
              <a:ext uri="{FF2B5EF4-FFF2-40B4-BE49-F238E27FC236}">
                <a16:creationId xmlns:a16="http://schemas.microsoft.com/office/drawing/2014/main" id="{117AC957-0B43-8DD4-87A1-CBB1C82C25B7}"/>
              </a:ext>
            </a:extLst>
          </p:cNvPr>
          <p:cNvSpPr/>
          <p:nvPr/>
        </p:nvSpPr>
        <p:spPr>
          <a:xfrm rot="5400000">
            <a:off x="11372600" y="2311094"/>
            <a:ext cx="1579385" cy="2688792"/>
          </a:xfrm>
          <a:prstGeom prst="homePlat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Pentagon 4">
            <a:extLst>
              <a:ext uri="{FF2B5EF4-FFF2-40B4-BE49-F238E27FC236}">
                <a16:creationId xmlns:a16="http://schemas.microsoft.com/office/drawing/2014/main" id="{17C9AD9A-6171-F1E0-57EE-CA7812F9D8E2}"/>
              </a:ext>
            </a:extLst>
          </p:cNvPr>
          <p:cNvSpPr/>
          <p:nvPr/>
        </p:nvSpPr>
        <p:spPr>
          <a:xfrm rot="5400000">
            <a:off x="14688026" y="2326589"/>
            <a:ext cx="1579385" cy="2688792"/>
          </a:xfrm>
          <a:prstGeom prst="homePlat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TextBox 24">
            <a:extLst>
              <a:ext uri="{FF2B5EF4-FFF2-40B4-BE49-F238E27FC236}">
                <a16:creationId xmlns:a16="http://schemas.microsoft.com/office/drawing/2014/main" id="{FFAA7A1F-F4BB-A516-39A4-307CD2E7EB45}"/>
              </a:ext>
            </a:extLst>
          </p:cNvPr>
          <p:cNvSpPr txBox="1"/>
          <p:nvPr/>
        </p:nvSpPr>
        <p:spPr>
          <a:xfrm>
            <a:off x="7749659" y="2874409"/>
            <a:ext cx="2130388" cy="1077218"/>
          </a:xfrm>
          <a:prstGeom prst="rect">
            <a:avLst/>
          </a:prstGeom>
          <a:noFill/>
        </p:spPr>
        <p:txBody>
          <a:bodyPr wrap="square" rtlCol="0">
            <a:spAutoFit/>
          </a:bodyPr>
          <a:lstStyle/>
          <a:p>
            <a:pPr algn="ctr"/>
            <a:r>
              <a:rPr lang="en-GB" sz="3200">
                <a:solidFill>
                  <a:schemeClr val="bg1"/>
                </a:solidFill>
                <a:latin typeface="FF Meta Hebrew Bold" panose="020B0604020202020204" charset="-79"/>
                <a:cs typeface="FF Meta Hebrew Bold" panose="020B0604020202020204" charset="-79"/>
              </a:rPr>
              <a:t>Nursing &amp; Midwifery</a:t>
            </a:r>
          </a:p>
        </p:txBody>
      </p:sp>
      <p:sp>
        <p:nvSpPr>
          <p:cNvPr id="26" name="TextBox 25">
            <a:extLst>
              <a:ext uri="{FF2B5EF4-FFF2-40B4-BE49-F238E27FC236}">
                <a16:creationId xmlns:a16="http://schemas.microsoft.com/office/drawing/2014/main" id="{3C3F8814-2273-9078-937A-86A3B9D4BE6E}"/>
              </a:ext>
            </a:extLst>
          </p:cNvPr>
          <p:cNvSpPr txBox="1"/>
          <p:nvPr/>
        </p:nvSpPr>
        <p:spPr>
          <a:xfrm>
            <a:off x="14394520" y="2922535"/>
            <a:ext cx="2130388" cy="1200329"/>
          </a:xfrm>
          <a:prstGeom prst="rect">
            <a:avLst/>
          </a:prstGeom>
          <a:noFill/>
        </p:spPr>
        <p:txBody>
          <a:bodyPr wrap="square" rtlCol="0">
            <a:spAutoFit/>
          </a:bodyPr>
          <a:lstStyle/>
          <a:p>
            <a:pPr algn="ctr"/>
            <a:r>
              <a:rPr lang="en-GB" sz="3600">
                <a:solidFill>
                  <a:schemeClr val="bg1"/>
                </a:solidFill>
                <a:latin typeface="FF Meta Hebrew Bold" panose="020B0604020202020204" charset="-79"/>
                <a:cs typeface="FF Meta Hebrew Bold" panose="020B0604020202020204" charset="-79"/>
              </a:rPr>
              <a:t>Social Care</a:t>
            </a:r>
          </a:p>
        </p:txBody>
      </p:sp>
      <p:sp>
        <p:nvSpPr>
          <p:cNvPr id="27" name="TextBox 26">
            <a:extLst>
              <a:ext uri="{FF2B5EF4-FFF2-40B4-BE49-F238E27FC236}">
                <a16:creationId xmlns:a16="http://schemas.microsoft.com/office/drawing/2014/main" id="{8BB214A4-9D69-04DC-FB6C-A33BD00CA536}"/>
              </a:ext>
            </a:extLst>
          </p:cNvPr>
          <p:cNvSpPr txBox="1"/>
          <p:nvPr/>
        </p:nvSpPr>
        <p:spPr>
          <a:xfrm>
            <a:off x="11119143" y="2910443"/>
            <a:ext cx="2130388" cy="1077218"/>
          </a:xfrm>
          <a:prstGeom prst="rect">
            <a:avLst/>
          </a:prstGeom>
          <a:noFill/>
        </p:spPr>
        <p:txBody>
          <a:bodyPr wrap="square" rtlCol="0">
            <a:spAutoFit/>
          </a:bodyPr>
          <a:lstStyle/>
          <a:p>
            <a:pPr algn="ctr"/>
            <a:r>
              <a:rPr lang="en-GB" sz="3200">
                <a:solidFill>
                  <a:schemeClr val="bg1"/>
                </a:solidFill>
                <a:latin typeface="FF Meta Hebrew Bold" panose="020B0604020202020204" charset="-79"/>
                <a:cs typeface="FF Meta Hebrew Bold" panose="020B0604020202020204" charset="-79"/>
              </a:rPr>
              <a:t>Allied Health</a:t>
            </a:r>
          </a:p>
        </p:txBody>
      </p:sp>
      <p:sp>
        <p:nvSpPr>
          <p:cNvPr id="28" name="Freeform 10">
            <a:extLst>
              <a:ext uri="{FF2B5EF4-FFF2-40B4-BE49-F238E27FC236}">
                <a16:creationId xmlns:a16="http://schemas.microsoft.com/office/drawing/2014/main" id="{7B3E9D6E-95CA-A062-3ED9-72631807C592}"/>
              </a:ext>
            </a:extLst>
          </p:cNvPr>
          <p:cNvSpPr/>
          <p:nvPr/>
        </p:nvSpPr>
        <p:spPr>
          <a:xfrm>
            <a:off x="15882383" y="-844322"/>
            <a:ext cx="4102978" cy="2245448"/>
          </a:xfrm>
          <a:custGeom>
            <a:avLst/>
            <a:gdLst/>
            <a:ahLst/>
            <a:cxnLst/>
            <a:rect l="l" t="t" r="r" b="b"/>
            <a:pathLst>
              <a:path w="4102978" h="2245448">
                <a:moveTo>
                  <a:pt x="0" y="0"/>
                </a:moveTo>
                <a:lnTo>
                  <a:pt x="4102978" y="0"/>
                </a:lnTo>
                <a:lnTo>
                  <a:pt x="4102978" y="2245449"/>
                </a:lnTo>
                <a:lnTo>
                  <a:pt x="0" y="22454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Content Placeholder 2">
            <a:extLst>
              <a:ext uri="{FF2B5EF4-FFF2-40B4-BE49-F238E27FC236}">
                <a16:creationId xmlns:a16="http://schemas.microsoft.com/office/drawing/2014/main" id="{7383F3D6-9ED8-6C9C-E35D-5C0C5693905F}"/>
              </a:ext>
            </a:extLst>
          </p:cNvPr>
          <p:cNvSpPr txBox="1">
            <a:spLocks/>
          </p:cNvSpPr>
          <p:nvPr/>
        </p:nvSpPr>
        <p:spPr bwMode="auto">
          <a:xfrm>
            <a:off x="7526512" y="4736267"/>
            <a:ext cx="2576682"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GB" sz="2200" b="1">
                <a:solidFill>
                  <a:srgbClr val="AC145A"/>
                </a:solidFill>
                <a:latin typeface="FF Meta Hebrew" panose="020B0604020202020204" charset="-79"/>
                <a:cs typeface="FF Meta Hebrew" panose="020B0604020202020204" charset="-79"/>
              </a:rPr>
              <a:t>Nursing (Adult)</a:t>
            </a:r>
            <a:endParaRPr lang="en-US" sz="2200" b="1">
              <a:solidFill>
                <a:srgbClr val="AC145A"/>
              </a:solidFill>
              <a:latin typeface="FF Meta Hebrew" panose="020B0604020202020204" charset="-79"/>
              <a:cs typeface="FF Meta Hebrew" panose="020B0604020202020204" charset="-79"/>
            </a:endParaRPr>
          </a:p>
          <a:p>
            <a:pPr algn="ctr"/>
            <a:endParaRPr lang="en-GB" sz="2200" b="1">
              <a:solidFill>
                <a:srgbClr val="AC145A"/>
              </a:solidFill>
              <a:latin typeface="FF Meta Hebrew" panose="020B0604020202020204" charset="-79"/>
              <a:cs typeface="FF Meta Hebrew" panose="020B0604020202020204" charset="-79"/>
            </a:endParaRPr>
          </a:p>
          <a:p>
            <a:pPr marL="0" indent="0" algn="ctr">
              <a:buNone/>
            </a:pPr>
            <a:r>
              <a:rPr lang="en-GB" sz="2200" b="1">
                <a:solidFill>
                  <a:srgbClr val="AC145A"/>
                </a:solidFill>
                <a:latin typeface="FF Meta Hebrew" panose="020B0604020202020204" charset="-79"/>
                <a:cs typeface="FF Meta Hebrew" panose="020B0604020202020204" charset="-79"/>
              </a:rPr>
              <a:t>Nursing (Child)</a:t>
            </a:r>
          </a:p>
          <a:p>
            <a:pPr algn="ctr"/>
            <a:endParaRPr lang="en-GB" sz="2200" b="1">
              <a:solidFill>
                <a:srgbClr val="AC145A"/>
              </a:solidFill>
              <a:latin typeface="FF Meta Hebrew" panose="020B0604020202020204" charset="-79"/>
              <a:cs typeface="FF Meta Hebrew" panose="020B0604020202020204" charset="-79"/>
            </a:endParaRPr>
          </a:p>
          <a:p>
            <a:pPr marL="0" indent="0" algn="ctr">
              <a:buNone/>
            </a:pPr>
            <a:r>
              <a:rPr lang="en-GB" sz="2200" b="1">
                <a:solidFill>
                  <a:srgbClr val="AC145A"/>
                </a:solidFill>
                <a:latin typeface="FF Meta Hebrew" panose="020B0604020202020204" charset="-79"/>
                <a:cs typeface="FF Meta Hebrew" panose="020B0604020202020204" charset="-79"/>
              </a:rPr>
              <a:t>Nursing (Mental Health)</a:t>
            </a:r>
          </a:p>
          <a:p>
            <a:pPr algn="ctr"/>
            <a:endParaRPr lang="en-GB" sz="2200" b="1">
              <a:solidFill>
                <a:srgbClr val="AC145A"/>
              </a:solidFill>
              <a:latin typeface="FF Meta Hebrew" panose="020B0604020202020204" charset="-79"/>
              <a:cs typeface="FF Meta Hebrew" panose="020B0604020202020204" charset="-79"/>
            </a:endParaRPr>
          </a:p>
          <a:p>
            <a:pPr marL="0" indent="0" algn="ctr">
              <a:buNone/>
            </a:pPr>
            <a:r>
              <a:rPr lang="en-GB" sz="2200" b="1">
                <a:solidFill>
                  <a:srgbClr val="AC145A"/>
                </a:solidFill>
                <a:latin typeface="FF Meta Hebrew" panose="020B0604020202020204" charset="-79"/>
                <a:cs typeface="FF Meta Hebrew" panose="020B0604020202020204" charset="-79"/>
              </a:rPr>
              <a:t>Learning Disability Nursing &amp; </a:t>
            </a:r>
            <a:br>
              <a:rPr lang="en-GB" sz="2200" b="1">
                <a:solidFill>
                  <a:srgbClr val="AC145A"/>
                </a:solidFill>
                <a:latin typeface="FF Meta Hebrew" panose="020B0604020202020204" charset="-79"/>
                <a:cs typeface="FF Meta Hebrew" panose="020B0604020202020204" charset="-79"/>
              </a:rPr>
            </a:br>
            <a:r>
              <a:rPr lang="en-GB" sz="2200" b="1">
                <a:solidFill>
                  <a:srgbClr val="AC145A"/>
                </a:solidFill>
                <a:latin typeface="FF Meta Hebrew" panose="020B0604020202020204" charset="-79"/>
                <a:cs typeface="FF Meta Hebrew" panose="020B0604020202020204" charset="-79"/>
              </a:rPr>
              <a:t>Social Work</a:t>
            </a:r>
          </a:p>
          <a:p>
            <a:pPr algn="ctr"/>
            <a:endParaRPr lang="en-GB" sz="2200" b="1">
              <a:solidFill>
                <a:srgbClr val="AC145A"/>
              </a:solidFill>
              <a:latin typeface="FF Meta Hebrew" panose="020B0604020202020204" charset="-79"/>
              <a:cs typeface="FF Meta Hebrew" panose="020B0604020202020204" charset="-79"/>
            </a:endParaRPr>
          </a:p>
          <a:p>
            <a:pPr marL="0" indent="0" algn="ctr">
              <a:buNone/>
            </a:pPr>
            <a:r>
              <a:rPr lang="en-GB" sz="2200" b="1">
                <a:solidFill>
                  <a:srgbClr val="AC145A"/>
                </a:solidFill>
                <a:latin typeface="FF Meta Hebrew" panose="020B0604020202020204" charset="-79"/>
                <a:cs typeface="FF Meta Hebrew" panose="020B0604020202020204" charset="-79"/>
              </a:rPr>
              <a:t>Midwifery</a:t>
            </a:r>
          </a:p>
        </p:txBody>
      </p:sp>
      <p:sp>
        <p:nvSpPr>
          <p:cNvPr id="30" name="Content Placeholder 2">
            <a:extLst>
              <a:ext uri="{FF2B5EF4-FFF2-40B4-BE49-F238E27FC236}">
                <a16:creationId xmlns:a16="http://schemas.microsoft.com/office/drawing/2014/main" id="{CB094DC5-1B7E-76CC-7579-DBA31AE2B8B2}"/>
              </a:ext>
            </a:extLst>
          </p:cNvPr>
          <p:cNvSpPr txBox="1">
            <a:spLocks/>
          </p:cNvSpPr>
          <p:nvPr/>
        </p:nvSpPr>
        <p:spPr bwMode="auto">
          <a:xfrm>
            <a:off x="10873951" y="4746339"/>
            <a:ext cx="2576682"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a:solidFill>
                  <a:srgbClr val="AC145A"/>
                </a:solidFill>
                <a:latin typeface="FF Meta Hebrew Bold" panose="020B0604020202020204" charset="-79"/>
                <a:cs typeface="FF Meta Hebrew Bold" panose="020B0604020202020204" charset="-79"/>
              </a:rPr>
              <a:t>Occupational Therapy</a:t>
            </a:r>
            <a:endParaRPr lang="en-US" sz="2000">
              <a:solidFill>
                <a:srgbClr val="AC145A"/>
              </a:solidFill>
              <a:latin typeface="FF Meta Hebrew Bold" panose="020B0604020202020204" charset="-79"/>
              <a:ea typeface="+mn-lt"/>
              <a:cs typeface="FF Meta Hebrew Bold" panose="020B0604020202020204" charset="-79"/>
            </a:endParaRPr>
          </a:p>
          <a:p>
            <a:pPr algn="ctr"/>
            <a:endParaRPr lang="en-GB" sz="2000">
              <a:solidFill>
                <a:srgbClr val="AC145A"/>
              </a:solidFill>
              <a:latin typeface="FF Meta Hebrew Bold" panose="020B0604020202020204" charset="-79"/>
              <a:cs typeface="FF Meta Hebrew Bold" panose="020B0604020202020204" charset="-79"/>
            </a:endParaRPr>
          </a:p>
          <a:p>
            <a:pPr algn="ctr"/>
            <a:r>
              <a:rPr lang="en-GB" sz="2000">
                <a:solidFill>
                  <a:srgbClr val="AC145A"/>
                </a:solidFill>
                <a:latin typeface="FF Meta Hebrew Bold" panose="020B0604020202020204" charset="-79"/>
                <a:cs typeface="FF Meta Hebrew Bold" panose="020B0604020202020204" charset="-79"/>
              </a:rPr>
              <a:t>Physiotherapy</a:t>
            </a:r>
            <a:endParaRPr lang="en-US" sz="2000">
              <a:solidFill>
                <a:srgbClr val="AC145A"/>
              </a:solidFill>
              <a:latin typeface="FF Meta Hebrew Bold" panose="020B0604020202020204" charset="-79"/>
              <a:ea typeface="+mn-lt"/>
              <a:cs typeface="FF Meta Hebrew Bold" panose="020B0604020202020204" charset="-79"/>
            </a:endParaRPr>
          </a:p>
          <a:p>
            <a:pPr algn="ctr"/>
            <a:endParaRPr lang="en-GB" sz="2000">
              <a:solidFill>
                <a:srgbClr val="AC145A"/>
              </a:solidFill>
              <a:latin typeface="FF Meta Hebrew Bold" panose="020B0604020202020204" charset="-79"/>
              <a:cs typeface="FF Meta Hebrew Bold" panose="020B0604020202020204" charset="-79"/>
            </a:endParaRPr>
          </a:p>
          <a:p>
            <a:pPr algn="ctr"/>
            <a:r>
              <a:rPr lang="en-GB" sz="2000">
                <a:solidFill>
                  <a:srgbClr val="AC145A"/>
                </a:solidFill>
                <a:latin typeface="FF Meta Hebrew Bold" panose="020B0604020202020204" charset="-79"/>
                <a:cs typeface="FF Meta Hebrew Bold" panose="020B0604020202020204" charset="-79"/>
              </a:rPr>
              <a:t>Diagnostic Radiography</a:t>
            </a:r>
            <a:endParaRPr lang="en-US" sz="2000">
              <a:solidFill>
                <a:srgbClr val="AC145A"/>
              </a:solidFill>
              <a:latin typeface="FF Meta Hebrew Bold" panose="020B0604020202020204" charset="-79"/>
              <a:cs typeface="FF Meta Hebrew Bold" panose="020B0604020202020204" charset="-79"/>
            </a:endParaRPr>
          </a:p>
          <a:p>
            <a:pPr algn="ctr"/>
            <a:endParaRPr lang="en-GB" sz="2000">
              <a:solidFill>
                <a:srgbClr val="AC145A"/>
              </a:solidFill>
              <a:latin typeface="FF Meta Hebrew Bold" panose="020B0604020202020204" charset="-79"/>
              <a:ea typeface="+mn-lt"/>
              <a:cs typeface="FF Meta Hebrew Bold" panose="020B0604020202020204" charset="-79"/>
            </a:endParaRPr>
          </a:p>
          <a:p>
            <a:pPr algn="ctr"/>
            <a:r>
              <a:rPr lang="en-GB" sz="2000">
                <a:solidFill>
                  <a:srgbClr val="AC145A"/>
                </a:solidFill>
                <a:latin typeface="FF Meta Hebrew Bold" panose="020B0604020202020204" charset="-79"/>
                <a:cs typeface="FF Meta Hebrew Bold" panose="020B0604020202020204" charset="-79"/>
              </a:rPr>
              <a:t>Operating Department Practice</a:t>
            </a:r>
            <a:endParaRPr lang="en-US" sz="2000">
              <a:solidFill>
                <a:srgbClr val="AC145A"/>
              </a:solidFill>
              <a:latin typeface="FF Meta Hebrew Bold" panose="020B0604020202020204" charset="-79"/>
              <a:ea typeface="+mn-lt"/>
              <a:cs typeface="FF Meta Hebrew Bold" panose="020B0604020202020204" charset="-79"/>
            </a:endParaRPr>
          </a:p>
          <a:p>
            <a:pPr algn="ctr"/>
            <a:endParaRPr lang="en-GB" sz="2000">
              <a:solidFill>
                <a:srgbClr val="AC145A"/>
              </a:solidFill>
              <a:latin typeface="FF Meta Hebrew Bold" panose="020B0604020202020204" charset="-79"/>
              <a:cs typeface="FF Meta Hebrew Bold" panose="020B0604020202020204" charset="-79"/>
            </a:endParaRPr>
          </a:p>
          <a:p>
            <a:pPr algn="ctr"/>
            <a:r>
              <a:rPr lang="en-GB" sz="2000">
                <a:solidFill>
                  <a:srgbClr val="AC145A"/>
                </a:solidFill>
                <a:latin typeface="FF Meta Hebrew Bold" panose="020B0604020202020204" charset="-79"/>
                <a:cs typeface="FF Meta Hebrew Bold" panose="020B0604020202020204" charset="-79"/>
              </a:rPr>
              <a:t>Paramedic Science</a:t>
            </a:r>
            <a:endParaRPr lang="en-US" sz="2000">
              <a:solidFill>
                <a:srgbClr val="AC145A"/>
              </a:solidFill>
              <a:latin typeface="FF Meta Hebrew Bold" panose="020B0604020202020204" charset="-79"/>
              <a:ea typeface="+mn-lt"/>
              <a:cs typeface="FF Meta Hebrew Bold" panose="020B0604020202020204" charset="-79"/>
            </a:endParaRPr>
          </a:p>
          <a:p>
            <a:pPr algn="ctr"/>
            <a:endParaRPr lang="en-GB" sz="2000">
              <a:solidFill>
                <a:srgbClr val="AC145A"/>
              </a:solidFill>
              <a:latin typeface="FF Meta Hebrew Bold" panose="020B0604020202020204" charset="-79"/>
              <a:cs typeface="FF Meta Hebrew Bold" panose="020B0604020202020204" charset="-79"/>
            </a:endParaRPr>
          </a:p>
          <a:p>
            <a:pPr algn="ctr"/>
            <a:r>
              <a:rPr lang="en-GB" sz="2000">
                <a:solidFill>
                  <a:srgbClr val="AC145A"/>
                </a:solidFill>
                <a:latin typeface="FF Meta Hebrew Bold" panose="020B0604020202020204" charset="-79"/>
                <a:cs typeface="FF Meta Hebrew Bold" panose="020B0604020202020204" charset="-79"/>
              </a:rPr>
              <a:t>Radiotherapy and Oncology</a:t>
            </a:r>
          </a:p>
          <a:p>
            <a:pPr algn="ctr"/>
            <a:endParaRPr lang="en-GB" sz="1600" b="1">
              <a:solidFill>
                <a:schemeClr val="tx1">
                  <a:lumMod val="95000"/>
                  <a:lumOff val="5000"/>
                </a:schemeClr>
              </a:solidFill>
              <a:latin typeface="Calibri"/>
              <a:cs typeface="Calibri"/>
            </a:endParaRPr>
          </a:p>
        </p:txBody>
      </p:sp>
      <p:sp>
        <p:nvSpPr>
          <p:cNvPr id="31" name="Content Placeholder 2">
            <a:extLst>
              <a:ext uri="{FF2B5EF4-FFF2-40B4-BE49-F238E27FC236}">
                <a16:creationId xmlns:a16="http://schemas.microsoft.com/office/drawing/2014/main" id="{BA66D9B0-39D8-FA4C-C98B-BB495372C944}"/>
              </a:ext>
            </a:extLst>
          </p:cNvPr>
          <p:cNvSpPr txBox="1">
            <a:spLocks/>
          </p:cNvSpPr>
          <p:nvPr/>
        </p:nvSpPr>
        <p:spPr bwMode="auto">
          <a:xfrm>
            <a:off x="13825739" y="4595217"/>
            <a:ext cx="331243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a:solidFill>
                  <a:srgbClr val="AC145A"/>
                </a:solidFill>
                <a:latin typeface="FF Meta Hebrew Bold" panose="020B0604020202020204" charset="-79"/>
                <a:cs typeface="FF Meta Hebrew Bold" panose="020B0604020202020204" charset="-79"/>
              </a:rPr>
              <a:t>Social Work</a:t>
            </a:r>
          </a:p>
          <a:p>
            <a:pPr algn="ctr"/>
            <a:r>
              <a:rPr lang="en-GB" sz="2400">
                <a:solidFill>
                  <a:srgbClr val="AC145A"/>
                </a:solidFill>
                <a:latin typeface="FF Meta Hebrew Bold" panose="020B0604020202020204" charset="-79"/>
                <a:cs typeface="FF Meta Hebrew Bold" panose="020B0604020202020204" charset="-79"/>
              </a:rPr>
              <a:t>Reduced funding rate.</a:t>
            </a:r>
          </a:p>
          <a:p>
            <a:pPr algn="ctr"/>
            <a:r>
              <a:rPr lang="en-GB" sz="2400">
                <a:solidFill>
                  <a:srgbClr val="AC145A"/>
                </a:solidFill>
                <a:latin typeface="FF Meta Hebrew Bold" panose="020B0604020202020204" charset="-79"/>
                <a:cs typeface="FF Meta Hebrew Bold" panose="020B0604020202020204" charset="-79"/>
              </a:rPr>
              <a:t>Apply from second-year of study</a:t>
            </a:r>
          </a:p>
          <a:p>
            <a:pPr algn="ctr"/>
            <a:endParaRPr lang="en-GB" sz="1600" b="1">
              <a:solidFill>
                <a:schemeClr val="tx1">
                  <a:lumMod val="95000"/>
                  <a:lumOff val="5000"/>
                </a:schemeClr>
              </a:solidFill>
              <a:latin typeface="Calibri"/>
              <a:cs typeface="Calibri"/>
            </a:endParaRPr>
          </a:p>
        </p:txBody>
      </p:sp>
      <p:pic>
        <p:nvPicPr>
          <p:cNvPr id="2049" name="Picture 6" descr="25 Scan Me SVG Bundle Frame QR Code Svg Cricut Icon Cut Files Border QR  Code Silhouette Tag Clipart Pay Digital Download Svg Png Dxf Eps Jpg">
            <a:extLst>
              <a:ext uri="{FF2B5EF4-FFF2-40B4-BE49-F238E27FC236}">
                <a16:creationId xmlns:a16="http://schemas.microsoft.com/office/drawing/2014/main" id="{F90698A6-5B09-3E92-AFC7-66AE0563219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329905" y="6524724"/>
            <a:ext cx="2544477" cy="2539054"/>
          </a:xfrm>
          <a:prstGeom prst="rect">
            <a:avLst/>
          </a:prstGeom>
          <a:noFill/>
          <a:ln w="38100">
            <a:solidFill>
              <a:srgbClr val="E31C79"/>
            </a:solidFill>
          </a:ln>
          <a:extLst>
            <a:ext uri="{909E8E84-426E-40DD-AFC4-6F175D3DCCD1}">
              <a14:hiddenFill xmlns:a14="http://schemas.microsoft.com/office/drawing/2010/main">
                <a:solidFill>
                  <a:srgbClr val="FFFFFF"/>
                </a:solidFill>
              </a14:hiddenFill>
            </a:ext>
          </a:extLst>
        </p:spPr>
      </p:pic>
      <p:pic>
        <p:nvPicPr>
          <p:cNvPr id="2048" name="Picture 2">
            <a:extLst>
              <a:ext uri="{FF2B5EF4-FFF2-40B4-BE49-F238E27FC236}">
                <a16:creationId xmlns:a16="http://schemas.microsoft.com/office/drawing/2014/main" id="{C357E504-101C-5A28-EBCF-EEAA228EDA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52039" y="7330875"/>
            <a:ext cx="1489955" cy="146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4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2" name="Freeform 2"/>
          <p:cNvSpPr/>
          <p:nvPr/>
        </p:nvSpPr>
        <p:spPr>
          <a:xfrm rot="5400000">
            <a:off x="13985055" y="-3198949"/>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870122" y="569207"/>
            <a:ext cx="14547755" cy="708399"/>
          </a:xfrm>
          <a:prstGeom prst="rect">
            <a:avLst/>
          </a:prstGeom>
        </p:spPr>
        <p:txBody>
          <a:bodyPr wrap="square" lIns="0" tIns="0" rIns="0" bIns="0" rtlCol="0" anchor="t">
            <a:spAutoFit/>
          </a:bodyPr>
          <a:lstStyle/>
          <a:p>
            <a:pPr algn="ctr">
              <a:lnSpc>
                <a:spcPts val="5500"/>
              </a:lnSpc>
            </a:pPr>
            <a:r>
              <a:rPr lang="en-US" sz="5000">
                <a:solidFill>
                  <a:srgbClr val="F4CDD4"/>
                </a:solidFill>
                <a:latin typeface="FF Meta Hebrew Bold"/>
                <a:ea typeface="FF Meta Hebrew Bold"/>
                <a:cs typeface="FF Meta Hebrew Bold"/>
                <a:sym typeface="FF Meta Hebrew Bold"/>
              </a:rPr>
              <a:t>Managing Your Money: Before University</a:t>
            </a:r>
          </a:p>
        </p:txBody>
      </p:sp>
      <p:grpSp>
        <p:nvGrpSpPr>
          <p:cNvPr id="5" name="Group 5"/>
          <p:cNvGrpSpPr/>
          <p:nvPr/>
        </p:nvGrpSpPr>
        <p:grpSpPr>
          <a:xfrm>
            <a:off x="442009" y="2015801"/>
            <a:ext cx="5510798" cy="7624764"/>
            <a:chOff x="0" y="0"/>
            <a:chExt cx="7347731" cy="10166352"/>
          </a:xfrm>
        </p:grpSpPr>
        <p:grpSp>
          <p:nvGrpSpPr>
            <p:cNvPr id="6" name="Group 6"/>
            <p:cNvGrpSpPr>
              <a:grpSpLocks noChangeAspect="1"/>
            </p:cNvGrpSpPr>
            <p:nvPr/>
          </p:nvGrpSpPr>
          <p:grpSpPr>
            <a:xfrm>
              <a:off x="787213" y="0"/>
              <a:ext cx="5773306" cy="5773306"/>
              <a:chOff x="0" y="0"/>
              <a:chExt cx="13716000" cy="13716000"/>
            </a:xfrm>
          </p:grpSpPr>
          <p:sp>
            <p:nvSpPr>
              <p:cNvPr id="7" name="Freeform 7"/>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4">
                  <a:extLst>
                    <a:ext uri="{28A0092B-C50C-407E-A947-70E740481C1C}">
                      <a14:useLocalDpi xmlns:a14="http://schemas.microsoft.com/office/drawing/2010/main" val="0"/>
                    </a:ext>
                  </a:extLst>
                </a:blip>
                <a:stretch>
                  <a:fillRect/>
                </a:stretch>
              </a:blipFill>
            </p:spPr>
            <p:txBody>
              <a:bodyPr/>
              <a:lstStyle/>
              <a:p>
                <a:endParaRPr lang="en-GB"/>
              </a:p>
            </p:txBody>
          </p:sp>
        </p:grpSp>
        <p:sp>
          <p:nvSpPr>
            <p:cNvPr id="8" name="TextBox 8"/>
            <p:cNvSpPr txBox="1"/>
            <p:nvPr/>
          </p:nvSpPr>
          <p:spPr>
            <a:xfrm>
              <a:off x="0" y="5809004"/>
              <a:ext cx="7347731" cy="4357348"/>
            </a:xfrm>
            <a:prstGeom prst="rect">
              <a:avLst/>
            </a:prstGeom>
          </p:spPr>
          <p:txBody>
            <a:bodyPr lIns="0" tIns="0" rIns="0" bIns="0" rtlCol="0" anchor="t">
              <a:spAutoFit/>
            </a:bodyPr>
            <a:lstStyle/>
            <a:p>
              <a:pPr algn="ctr">
                <a:lnSpc>
                  <a:spcPts val="5180"/>
                </a:lnSpc>
              </a:pPr>
              <a:r>
                <a:rPr lang="en-GB" sz="2800" b="0" i="0">
                  <a:solidFill>
                    <a:srgbClr val="F4CDD4"/>
                  </a:solidFill>
                  <a:effectLst/>
                  <a:latin typeface="FF Meta Hebrew" panose="020B0604020202020204" charset="-79"/>
                  <a:cs typeface="FF Meta Hebrew" panose="020B0604020202020204" charset="-79"/>
                </a:rPr>
                <a:t>Prepare to bring money with you, your maintenance loan is normally paid on the first day of your course but can take up to five days after you enrol to be paid to you.</a:t>
              </a:r>
              <a:endParaRPr lang="en-US" sz="2800">
                <a:solidFill>
                  <a:srgbClr val="F4CDD4"/>
                </a:solidFill>
                <a:latin typeface="FF Meta Hebrew" panose="020B0604020202020204" charset="-79"/>
                <a:ea typeface="FF Meta Hebrew Italics"/>
                <a:cs typeface="FF Meta Hebrew" panose="020B0604020202020204" charset="-79"/>
              </a:endParaRPr>
            </a:p>
          </p:txBody>
        </p:sp>
      </p:grpSp>
      <p:grpSp>
        <p:nvGrpSpPr>
          <p:cNvPr id="9" name="Group 9"/>
          <p:cNvGrpSpPr/>
          <p:nvPr/>
        </p:nvGrpSpPr>
        <p:grpSpPr>
          <a:xfrm>
            <a:off x="6636092" y="2019189"/>
            <a:ext cx="5114631" cy="8832252"/>
            <a:chOff x="308819" y="0"/>
            <a:chExt cx="6819508" cy="11776335"/>
          </a:xfrm>
        </p:grpSpPr>
        <p:grpSp>
          <p:nvGrpSpPr>
            <p:cNvPr id="10" name="Group 10"/>
            <p:cNvGrpSpPr>
              <a:grpSpLocks noChangeAspect="1"/>
            </p:cNvGrpSpPr>
            <p:nvPr/>
          </p:nvGrpSpPr>
          <p:grpSpPr>
            <a:xfrm>
              <a:off x="871673" y="0"/>
              <a:ext cx="5638446" cy="5638446"/>
              <a:chOff x="0" y="0"/>
              <a:chExt cx="13716000" cy="13716000"/>
            </a:xfrm>
          </p:grpSpPr>
          <p:sp>
            <p:nvSpPr>
              <p:cNvPr id="11" name="Freeform 11"/>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5">
                  <a:extLst>
                    <a:ext uri="{28A0092B-C50C-407E-A947-70E740481C1C}">
                      <a14:useLocalDpi xmlns:a14="http://schemas.microsoft.com/office/drawing/2010/main" val="0"/>
                    </a:ext>
                  </a:extLst>
                </a:blip>
                <a:stretch>
                  <a:fillRect/>
                </a:stretch>
              </a:blipFill>
            </p:spPr>
            <p:txBody>
              <a:bodyPr/>
              <a:lstStyle/>
              <a:p>
                <a:endParaRPr lang="en-GB"/>
              </a:p>
            </p:txBody>
          </p:sp>
        </p:grpSp>
        <p:sp>
          <p:nvSpPr>
            <p:cNvPr id="12" name="TextBox 12"/>
            <p:cNvSpPr txBox="1"/>
            <p:nvPr/>
          </p:nvSpPr>
          <p:spPr>
            <a:xfrm>
              <a:off x="308819" y="5875489"/>
              <a:ext cx="6819508" cy="5900846"/>
            </a:xfrm>
            <a:prstGeom prst="rect">
              <a:avLst/>
            </a:prstGeom>
          </p:spPr>
          <p:txBody>
            <a:bodyPr wrap="square" lIns="0" tIns="0" rIns="0" bIns="0" rtlCol="0" anchor="t">
              <a:spAutoFit/>
            </a:bodyPr>
            <a:lstStyle/>
            <a:p>
              <a:pPr algn="ctr">
                <a:lnSpc>
                  <a:spcPct val="150000"/>
                </a:lnSpc>
              </a:pPr>
              <a:r>
                <a:rPr lang="en-GB" sz="2800" dirty="0">
                  <a:solidFill>
                    <a:srgbClr val="F4CDD4"/>
                  </a:solidFill>
                  <a:latin typeface="FF Meta Hebrew" panose="020B0604020202020204" charset="-79"/>
                  <a:cs typeface="FF Meta Hebrew" panose="020B0604020202020204" charset="-79"/>
                </a:rPr>
                <a:t>Talk to your bank about setting up a student bank account – different banks have different offers e.g. free rail card, cash incentives, 0% interest on overdrafts </a:t>
              </a:r>
            </a:p>
            <a:p>
              <a:pPr algn="ctr">
                <a:lnSpc>
                  <a:spcPts val="4480"/>
                </a:lnSpc>
                <a:spcBef>
                  <a:spcPct val="0"/>
                </a:spcBef>
              </a:pPr>
              <a:endParaRPr lang="en-US" sz="3200" dirty="0">
                <a:solidFill>
                  <a:srgbClr val="F4CDD4"/>
                </a:solidFill>
                <a:latin typeface="FF Meta Hebrew Italics"/>
                <a:ea typeface="FF Meta Hebrew Italics"/>
                <a:cs typeface="FF Meta Hebrew Italics"/>
                <a:sym typeface="FF Meta Hebrew Italics"/>
              </a:endParaRPr>
            </a:p>
          </p:txBody>
        </p:sp>
      </p:grpSp>
      <p:grpSp>
        <p:nvGrpSpPr>
          <p:cNvPr id="19" name="Group 18">
            <a:extLst>
              <a:ext uri="{FF2B5EF4-FFF2-40B4-BE49-F238E27FC236}">
                <a16:creationId xmlns:a16="http://schemas.microsoft.com/office/drawing/2014/main" id="{50291384-6B14-FAC4-6E9D-19DB25130183}"/>
              </a:ext>
            </a:extLst>
          </p:cNvPr>
          <p:cNvGrpSpPr/>
          <p:nvPr/>
        </p:nvGrpSpPr>
        <p:grpSpPr>
          <a:xfrm>
            <a:off x="12434010" y="2044376"/>
            <a:ext cx="5510798" cy="7564132"/>
            <a:chOff x="12434010" y="2044376"/>
            <a:chExt cx="5510798" cy="7564132"/>
          </a:xfrm>
        </p:grpSpPr>
        <p:grpSp>
          <p:nvGrpSpPr>
            <p:cNvPr id="13" name="Group 13"/>
            <p:cNvGrpSpPr/>
            <p:nvPr/>
          </p:nvGrpSpPr>
          <p:grpSpPr>
            <a:xfrm>
              <a:off x="12434010" y="2044376"/>
              <a:ext cx="5510798" cy="7564132"/>
              <a:chOff x="0" y="-4517"/>
              <a:chExt cx="7347731" cy="10085508"/>
            </a:xfrm>
          </p:grpSpPr>
          <p:sp>
            <p:nvSpPr>
              <p:cNvPr id="15" name="Freeform 15"/>
              <p:cNvSpPr/>
              <p:nvPr/>
            </p:nvSpPr>
            <p:spPr>
              <a:xfrm>
                <a:off x="715401" y="-4517"/>
                <a:ext cx="5916926" cy="5647483"/>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6">
                  <a:extLst>
                    <a:ext uri="{28A0092B-C50C-407E-A947-70E740481C1C}">
                      <a14:useLocalDpi xmlns:a14="http://schemas.microsoft.com/office/drawing/2010/main" val="0"/>
                    </a:ext>
                  </a:extLst>
                </a:blip>
                <a:stretch>
                  <a:fillRect/>
                </a:stretch>
              </a:blipFill>
            </p:spPr>
            <p:txBody>
              <a:bodyPr/>
              <a:lstStyle/>
              <a:p>
                <a:endParaRPr lang="en-GB"/>
              </a:p>
            </p:txBody>
          </p:sp>
          <p:sp>
            <p:nvSpPr>
              <p:cNvPr id="16" name="TextBox 16"/>
              <p:cNvSpPr txBox="1"/>
              <p:nvPr/>
            </p:nvSpPr>
            <p:spPr>
              <a:xfrm>
                <a:off x="0" y="5674144"/>
                <a:ext cx="7347731" cy="4406848"/>
              </a:xfrm>
              <a:prstGeom prst="rect">
                <a:avLst/>
              </a:prstGeom>
            </p:spPr>
            <p:txBody>
              <a:bodyPr lIns="0" tIns="0" rIns="0" bIns="0" rtlCol="0" anchor="t">
                <a:spAutoFit/>
              </a:bodyPr>
              <a:lstStyle/>
              <a:p>
                <a:pPr algn="ctr">
                  <a:lnSpc>
                    <a:spcPts val="5179"/>
                  </a:lnSpc>
                </a:pPr>
                <a:r>
                  <a:rPr lang="en-GB" sz="3600">
                    <a:solidFill>
                      <a:srgbClr val="F4CDD4"/>
                    </a:solidFill>
                    <a:latin typeface="FF Meta Hebrew" panose="020B0604020202020204" charset="-79"/>
                    <a:cs typeface="FF Meta Hebrew" panose="020B0604020202020204" charset="-79"/>
                  </a:rPr>
                  <a:t>Plan and budget</a:t>
                </a:r>
              </a:p>
              <a:p>
                <a:pPr algn="ctr">
                  <a:lnSpc>
                    <a:spcPts val="5179"/>
                  </a:lnSpc>
                </a:pPr>
                <a:endParaRPr lang="en-GB" sz="3600">
                  <a:solidFill>
                    <a:srgbClr val="F4CDD4"/>
                  </a:solidFill>
                  <a:latin typeface="FF Meta Hebrew" panose="020B0604020202020204" charset="-79"/>
                  <a:cs typeface="FF Meta Hebrew" panose="020B0604020202020204" charset="-79"/>
                </a:endParaRPr>
              </a:p>
              <a:p>
                <a:pPr algn="ctr">
                  <a:lnSpc>
                    <a:spcPts val="5179"/>
                  </a:lnSpc>
                </a:pPr>
                <a:endParaRPr lang="en-GB" sz="3600">
                  <a:solidFill>
                    <a:srgbClr val="F4CDD4"/>
                  </a:solidFill>
                  <a:latin typeface="FF Meta Hebrew" panose="020B0604020202020204" charset="-79"/>
                  <a:cs typeface="FF Meta Hebrew" panose="020B0604020202020204" charset="-79"/>
                </a:endParaRPr>
              </a:p>
              <a:p>
                <a:pPr algn="ctr">
                  <a:lnSpc>
                    <a:spcPts val="5179"/>
                  </a:lnSpc>
                </a:pPr>
                <a:r>
                  <a:rPr lang="en-GB" sz="3600">
                    <a:solidFill>
                      <a:srgbClr val="F4CDD4"/>
                    </a:solidFill>
                    <a:latin typeface="FF Meta Hebrew" panose="020B0604020202020204" charset="-79"/>
                    <a:cs typeface="FF Meta Hebrew" panose="020B0604020202020204" charset="-79"/>
                  </a:rPr>
                  <a:t>Is a useful website to help you budget </a:t>
                </a:r>
                <a:endParaRPr lang="en-US" sz="2800">
                  <a:solidFill>
                    <a:srgbClr val="F4CDD4"/>
                  </a:solidFill>
                  <a:latin typeface="FF Meta Hebrew" panose="020B0604020202020204" charset="-79"/>
                  <a:ea typeface="FF Meta Hebrew Italics"/>
                  <a:cs typeface="FF Meta Hebrew" panose="020B0604020202020204" charset="-79"/>
                  <a:sym typeface="FF Meta Hebrew Italics"/>
                </a:endParaRPr>
              </a:p>
            </p:txBody>
          </p:sp>
        </p:grpSp>
        <p:pic>
          <p:nvPicPr>
            <p:cNvPr id="4098" name="Picture 2" descr="Get money skills for life : University of Sussex">
              <a:extLst>
                <a:ext uri="{FF2B5EF4-FFF2-40B4-BE49-F238E27FC236}">
                  <a16:creationId xmlns:a16="http://schemas.microsoft.com/office/drawing/2014/main" id="{286A0469-AF93-C359-F804-73300AB28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17293" y="7052962"/>
              <a:ext cx="4144229" cy="11848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C1AF69D-5BD6-E220-7C54-1BF979799D44}"/>
                </a:ext>
              </a:extLst>
            </p:cNvPr>
            <p:cNvPicPr>
              <a:picLocks noChangeAspect="1"/>
            </p:cNvPicPr>
            <p:nvPr/>
          </p:nvPicPr>
          <p:blipFill rotWithShape="1">
            <a:blip r:embed="rId8"/>
            <a:srcRect r="3247" b="2011"/>
            <a:stretch/>
          </p:blipFill>
          <p:spPr>
            <a:xfrm>
              <a:off x="13721788" y="2648292"/>
              <a:ext cx="2929917" cy="2982488"/>
            </a:xfrm>
            <a:prstGeom prst="rect">
              <a:avLst/>
            </a:prstGeom>
          </p:spPr>
        </p:pic>
      </p:grpSp>
      <p:sp>
        <p:nvSpPr>
          <p:cNvPr id="14" name="Freeform 2">
            <a:extLst>
              <a:ext uri="{FF2B5EF4-FFF2-40B4-BE49-F238E27FC236}">
                <a16:creationId xmlns:a16="http://schemas.microsoft.com/office/drawing/2014/main" id="{4E20615B-ED70-59B3-61A4-5BE9CD85BF61}"/>
              </a:ext>
            </a:extLst>
          </p:cNvPr>
          <p:cNvSpPr/>
          <p:nvPr/>
        </p:nvSpPr>
        <p:spPr>
          <a:xfrm>
            <a:off x="-2051489" y="-638413"/>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extLst>
      <p:ext uri="{BB962C8B-B14F-4D97-AF65-F5344CB8AC3E}">
        <p14:creationId xmlns:p14="http://schemas.microsoft.com/office/powerpoint/2010/main" val="270129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13" name="Freeform 13"/>
          <p:cNvSpPr/>
          <p:nvPr/>
        </p:nvSpPr>
        <p:spPr>
          <a:xfrm>
            <a:off x="-794565" y="-522907"/>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2">
              <a:alphaModFix/>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 name="Freeform 2"/>
          <p:cNvSpPr/>
          <p:nvPr/>
        </p:nvSpPr>
        <p:spPr>
          <a:xfrm rot="-10800000">
            <a:off x="14917875" y="6533316"/>
            <a:ext cx="5961761" cy="4552618"/>
          </a:xfrm>
          <a:custGeom>
            <a:avLst/>
            <a:gdLst/>
            <a:ahLst/>
            <a:cxnLst/>
            <a:rect l="l" t="t" r="r" b="b"/>
            <a:pathLst>
              <a:path w="5961761" h="4552618">
                <a:moveTo>
                  <a:pt x="0" y="0"/>
                </a:moveTo>
                <a:lnTo>
                  <a:pt x="5961761" y="0"/>
                </a:lnTo>
                <a:lnTo>
                  <a:pt x="5961761" y="4552618"/>
                </a:lnTo>
                <a:lnTo>
                  <a:pt x="0" y="45526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9731401" y="6352207"/>
            <a:ext cx="8025233" cy="2747502"/>
            <a:chOff x="1201082" y="-383465"/>
            <a:chExt cx="2113642" cy="723622"/>
          </a:xfrm>
        </p:grpSpPr>
        <p:sp>
          <p:nvSpPr>
            <p:cNvPr id="4" name="Freeform 4"/>
            <p:cNvSpPr/>
            <p:nvPr/>
          </p:nvSpPr>
          <p:spPr>
            <a:xfrm>
              <a:off x="1210168" y="-287413"/>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5" name="TextBox 5"/>
            <p:cNvSpPr txBox="1"/>
            <p:nvPr/>
          </p:nvSpPr>
          <p:spPr>
            <a:xfrm>
              <a:off x="1201082" y="-383465"/>
              <a:ext cx="2104556" cy="723622"/>
            </a:xfrm>
            <a:prstGeom prst="rect">
              <a:avLst/>
            </a:prstGeom>
          </p:spPr>
          <p:txBody>
            <a:bodyPr lIns="50800" tIns="50800" rIns="50800" bIns="50800" rtlCol="0" anchor="ctr"/>
            <a:lstStyle/>
            <a:p>
              <a:pPr algn="ctr">
                <a:lnSpc>
                  <a:spcPts val="4200"/>
                </a:lnSpc>
              </a:pPr>
              <a:r>
                <a:rPr lang="en-US" sz="3000">
                  <a:solidFill>
                    <a:srgbClr val="FFFFFF"/>
                  </a:solidFill>
                  <a:latin typeface="FF Meta Hebrew Bold"/>
                  <a:ea typeface="FF Meta Hebrew Bold"/>
                  <a:cs typeface="FF Meta Hebrew Bold"/>
                  <a:sym typeface="FF Meta Hebrew Bold"/>
                </a:rPr>
                <a:t>Rent, Food, Bills, Gym Membership, Phone Contract, Other</a:t>
              </a:r>
            </a:p>
          </p:txBody>
        </p:sp>
      </p:grpSp>
      <p:grpSp>
        <p:nvGrpSpPr>
          <p:cNvPr id="6" name="Group 6"/>
          <p:cNvGrpSpPr/>
          <p:nvPr/>
        </p:nvGrpSpPr>
        <p:grpSpPr>
          <a:xfrm>
            <a:off x="583515" y="2588364"/>
            <a:ext cx="7995496" cy="3072989"/>
            <a:chOff x="0" y="-142990"/>
            <a:chExt cx="2105810" cy="809347"/>
          </a:xfrm>
        </p:grpSpPr>
        <p:sp>
          <p:nvSpPr>
            <p:cNvPr id="7" name="Freeform 7"/>
            <p:cNvSpPr/>
            <p:nvPr/>
          </p:nvSpPr>
          <p:spPr>
            <a:xfrm>
              <a:off x="0" y="0"/>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8" name="TextBox 8"/>
            <p:cNvSpPr txBox="1"/>
            <p:nvPr/>
          </p:nvSpPr>
          <p:spPr>
            <a:xfrm>
              <a:off x="1254" y="-142990"/>
              <a:ext cx="2104556" cy="809347"/>
            </a:xfrm>
            <a:prstGeom prst="rect">
              <a:avLst/>
            </a:prstGeom>
          </p:spPr>
          <p:txBody>
            <a:bodyPr lIns="50800" tIns="50800" rIns="50800" bIns="50800" rtlCol="0" anchor="ctr"/>
            <a:lstStyle/>
            <a:p>
              <a:pPr algn="ctr">
                <a:lnSpc>
                  <a:spcPts val="6019"/>
                </a:lnSpc>
              </a:pPr>
              <a:r>
                <a:rPr lang="en-US" sz="6600">
                  <a:solidFill>
                    <a:srgbClr val="FFFFFF"/>
                  </a:solidFill>
                  <a:latin typeface="FF Meta Hebrew Bold"/>
                  <a:ea typeface="FF Meta Hebrew Bold"/>
                  <a:cs typeface="FF Meta Hebrew Bold"/>
                  <a:sym typeface="FF Meta Hebrew Bold"/>
                </a:rPr>
                <a:t>Tuition Fee</a:t>
              </a:r>
            </a:p>
          </p:txBody>
        </p:sp>
      </p:grpSp>
      <p:grpSp>
        <p:nvGrpSpPr>
          <p:cNvPr id="9" name="Group 9"/>
          <p:cNvGrpSpPr/>
          <p:nvPr/>
        </p:nvGrpSpPr>
        <p:grpSpPr>
          <a:xfrm>
            <a:off x="9731401" y="2830457"/>
            <a:ext cx="7995500" cy="2747502"/>
            <a:chOff x="-1255" y="-77272"/>
            <a:chExt cx="2105811" cy="723622"/>
          </a:xfrm>
        </p:grpSpPr>
        <p:sp>
          <p:nvSpPr>
            <p:cNvPr id="10" name="Freeform 10"/>
            <p:cNvSpPr/>
            <p:nvPr/>
          </p:nvSpPr>
          <p:spPr>
            <a:xfrm>
              <a:off x="0" y="0"/>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11" name="TextBox 11"/>
            <p:cNvSpPr txBox="1"/>
            <p:nvPr/>
          </p:nvSpPr>
          <p:spPr>
            <a:xfrm>
              <a:off x="-1255" y="-77272"/>
              <a:ext cx="2104556" cy="723622"/>
            </a:xfrm>
            <a:prstGeom prst="rect">
              <a:avLst/>
            </a:prstGeom>
          </p:spPr>
          <p:txBody>
            <a:bodyPr lIns="50800" tIns="50800" rIns="50800" bIns="50800" rtlCol="0" anchor="ctr"/>
            <a:lstStyle/>
            <a:p>
              <a:pPr algn="ctr">
                <a:lnSpc>
                  <a:spcPts val="4339"/>
                </a:lnSpc>
              </a:pPr>
              <a:r>
                <a:rPr lang="en-US" sz="7200" dirty="0">
                  <a:solidFill>
                    <a:srgbClr val="FFFFFF"/>
                  </a:solidFill>
                  <a:latin typeface="FF Meta Hebrew Bold"/>
                  <a:ea typeface="FF Meta Hebrew Bold"/>
                  <a:cs typeface="FF Meta Hebrew Bold"/>
                  <a:sym typeface="FF Meta Hebrew Bold"/>
                </a:rPr>
                <a:t>Living Costs </a:t>
              </a:r>
            </a:p>
          </p:txBody>
        </p:sp>
      </p:grpSp>
      <p:sp>
        <p:nvSpPr>
          <p:cNvPr id="15" name="TextBox 15"/>
          <p:cNvSpPr txBox="1"/>
          <p:nvPr/>
        </p:nvSpPr>
        <p:spPr>
          <a:xfrm>
            <a:off x="3699510" y="418962"/>
            <a:ext cx="10623636" cy="3177665"/>
          </a:xfrm>
          <a:prstGeom prst="rect">
            <a:avLst/>
          </a:prstGeom>
        </p:spPr>
        <p:txBody>
          <a:bodyPr wrap="square" lIns="0" tIns="0" rIns="0" bIns="0" rtlCol="0" anchor="t">
            <a:spAutoFit/>
          </a:bodyPr>
          <a:lstStyle/>
          <a:p>
            <a:pPr algn="ctr">
              <a:lnSpc>
                <a:spcPts val="8400"/>
              </a:lnSpc>
            </a:pPr>
            <a:r>
              <a:rPr kumimoji="0" lang="en-US" sz="6000" b="1" i="0" u="none" strike="noStrike" kern="1200" cap="all" spc="0" normalizeH="0" baseline="0" noProof="0">
                <a:ln>
                  <a:noFill/>
                </a:ln>
                <a:solidFill>
                  <a:srgbClr val="F4CDD4"/>
                </a:solidFill>
                <a:effectLst/>
                <a:uLnTx/>
                <a:uFillTx/>
                <a:latin typeface="Arial" panose="020B0604020202020204" pitchFamily="34" charset="0"/>
                <a:cs typeface="Arial" panose="020B0604020202020204" pitchFamily="34" charset="0"/>
              </a:rPr>
              <a:t>Main costs to university</a:t>
            </a:r>
          </a:p>
          <a:p>
            <a:pPr algn="ctr">
              <a:lnSpc>
                <a:spcPts val="8400"/>
              </a:lnSpc>
            </a:pPr>
            <a:endParaRPr lang="en-US" sz="6000">
              <a:solidFill>
                <a:srgbClr val="FFFFFF"/>
              </a:solidFill>
              <a:latin typeface="FF Meta Hebrew Bold"/>
              <a:ea typeface="FF Meta Hebrew Bold"/>
              <a:cs typeface="FF Meta Hebrew Bold"/>
              <a:sym typeface="FF Meta Hebrew Bold"/>
            </a:endParaRPr>
          </a:p>
        </p:txBody>
      </p:sp>
      <p:sp>
        <p:nvSpPr>
          <p:cNvPr id="16" name="TextBox 16"/>
          <p:cNvSpPr txBox="1"/>
          <p:nvPr/>
        </p:nvSpPr>
        <p:spPr>
          <a:xfrm>
            <a:off x="9139238" y="4573587"/>
            <a:ext cx="9525" cy="949325"/>
          </a:xfrm>
          <a:prstGeom prst="rect">
            <a:avLst/>
          </a:prstGeom>
        </p:spPr>
        <p:txBody>
          <a:bodyPr lIns="0" tIns="0" rIns="0" bIns="0" rtlCol="0" anchor="t">
            <a:spAutoFit/>
          </a:bodyPr>
          <a:lstStyle/>
          <a:p>
            <a:pPr algn="ctr">
              <a:lnSpc>
                <a:spcPts val="5500"/>
              </a:lnSpc>
              <a:spcBef>
                <a:spcPct val="0"/>
              </a:spcBef>
            </a:pPr>
            <a:endParaRPr/>
          </a:p>
        </p:txBody>
      </p:sp>
      <p:sp>
        <p:nvSpPr>
          <p:cNvPr id="17" name="TextBox 17"/>
          <p:cNvSpPr txBox="1"/>
          <p:nvPr/>
        </p:nvSpPr>
        <p:spPr>
          <a:xfrm>
            <a:off x="13729151" y="838200"/>
            <a:ext cx="3769865" cy="1685926"/>
          </a:xfrm>
          <a:prstGeom prst="rect">
            <a:avLst/>
          </a:prstGeom>
        </p:spPr>
        <p:txBody>
          <a:bodyPr lIns="0" tIns="0" rIns="0" bIns="0" rtlCol="0" anchor="t">
            <a:spAutoFit/>
          </a:bodyPr>
          <a:lstStyle/>
          <a:p>
            <a:pPr algn="ctr">
              <a:lnSpc>
                <a:spcPts val="4199"/>
              </a:lnSpc>
            </a:pPr>
            <a:r>
              <a:rPr lang="en-US" sz="2999">
                <a:solidFill>
                  <a:srgbClr val="672146"/>
                </a:solidFill>
                <a:latin typeface="FF Meta Hebrew Bold"/>
                <a:ea typeface="FF Meta Hebrew Bold"/>
                <a:cs typeface="FF Meta Hebrew Bold"/>
                <a:sym typeface="FF Meta Hebrew Bold"/>
              </a:rPr>
              <a:t>I want to go to university but have no idea what to take!</a:t>
            </a:r>
          </a:p>
        </p:txBody>
      </p:sp>
      <p:sp>
        <p:nvSpPr>
          <p:cNvPr id="19" name="Freeform 19"/>
          <p:cNvSpPr/>
          <p:nvPr/>
        </p:nvSpPr>
        <p:spPr>
          <a:xfrm rot="5400000">
            <a:off x="12897942" y="5187936"/>
            <a:ext cx="1819029" cy="1031379"/>
          </a:xfrm>
          <a:custGeom>
            <a:avLst/>
            <a:gdLst/>
            <a:ahLst/>
            <a:cxnLst/>
            <a:rect l="l" t="t" r="r" b="b"/>
            <a:pathLst>
              <a:path w="1819029" h="1031379">
                <a:moveTo>
                  <a:pt x="0" y="0"/>
                </a:moveTo>
                <a:lnTo>
                  <a:pt x="1819029" y="0"/>
                </a:lnTo>
                <a:lnTo>
                  <a:pt x="1819029" y="1031379"/>
                </a:lnTo>
                <a:lnTo>
                  <a:pt x="0" y="10313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0"/>
          <p:cNvSpPr/>
          <p:nvPr/>
        </p:nvSpPr>
        <p:spPr>
          <a:xfrm rot="5400000">
            <a:off x="3575438" y="5187936"/>
            <a:ext cx="1819029" cy="1031379"/>
          </a:xfrm>
          <a:custGeom>
            <a:avLst/>
            <a:gdLst/>
            <a:ahLst/>
            <a:cxnLst/>
            <a:rect l="l" t="t" r="r" b="b"/>
            <a:pathLst>
              <a:path w="1819029" h="1031379">
                <a:moveTo>
                  <a:pt x="0" y="0"/>
                </a:moveTo>
                <a:lnTo>
                  <a:pt x="1819029" y="0"/>
                </a:lnTo>
                <a:lnTo>
                  <a:pt x="1819029" y="1031379"/>
                </a:lnTo>
                <a:lnTo>
                  <a:pt x="0" y="10313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21" name="Group 3">
            <a:extLst>
              <a:ext uri="{FF2B5EF4-FFF2-40B4-BE49-F238E27FC236}">
                <a16:creationId xmlns:a16="http://schemas.microsoft.com/office/drawing/2014/main" id="{76D68B20-6243-D5DB-D58E-6C2937A9E6D4}"/>
              </a:ext>
            </a:extLst>
          </p:cNvPr>
          <p:cNvGrpSpPr/>
          <p:nvPr/>
        </p:nvGrpSpPr>
        <p:grpSpPr>
          <a:xfrm>
            <a:off x="583515" y="6376794"/>
            <a:ext cx="7995496" cy="2747502"/>
            <a:chOff x="0" y="-87825"/>
            <a:chExt cx="2105810" cy="723622"/>
          </a:xfrm>
        </p:grpSpPr>
        <p:sp>
          <p:nvSpPr>
            <p:cNvPr id="22" name="Freeform 4">
              <a:extLst>
                <a:ext uri="{FF2B5EF4-FFF2-40B4-BE49-F238E27FC236}">
                  <a16:creationId xmlns:a16="http://schemas.microsoft.com/office/drawing/2014/main" id="{B104E817-B905-1A6E-655E-8EC3B705AB7B}"/>
                </a:ext>
              </a:extLst>
            </p:cNvPr>
            <p:cNvSpPr/>
            <p:nvPr/>
          </p:nvSpPr>
          <p:spPr>
            <a:xfrm>
              <a:off x="0" y="0"/>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23" name="TextBox 5">
              <a:extLst>
                <a:ext uri="{FF2B5EF4-FFF2-40B4-BE49-F238E27FC236}">
                  <a16:creationId xmlns:a16="http://schemas.microsoft.com/office/drawing/2014/main" id="{400AC51B-1312-AC9D-86F3-487C775318AE}"/>
                </a:ext>
              </a:extLst>
            </p:cNvPr>
            <p:cNvSpPr txBox="1"/>
            <p:nvPr/>
          </p:nvSpPr>
          <p:spPr>
            <a:xfrm>
              <a:off x="1254" y="-87825"/>
              <a:ext cx="2104556" cy="723622"/>
            </a:xfrm>
            <a:prstGeom prst="rect">
              <a:avLst/>
            </a:prstGeom>
          </p:spPr>
          <p:txBody>
            <a:bodyPr lIns="50800" tIns="50800" rIns="50800" bIns="50800" rtlCol="0" anchor="ctr"/>
            <a:lstStyle/>
            <a:p>
              <a:pPr algn="ctr">
                <a:lnSpc>
                  <a:spcPts val="4200"/>
                </a:lnSpc>
              </a:pPr>
              <a:r>
                <a:rPr lang="en-GB" sz="2800">
                  <a:solidFill>
                    <a:schemeClr val="bg1"/>
                  </a:solidFill>
                  <a:latin typeface="FF Meta Hebrew Bold" panose="020B0604020202020204" charset="-79"/>
                  <a:ea typeface="FF Meta Hebrew Bold"/>
                  <a:cs typeface="FF Meta Hebrew Bold" panose="020B0604020202020204" charset="-79"/>
                  <a:sym typeface="FF Meta Hebrew Bold"/>
                </a:rPr>
                <a:t>The tuition fee is the cost of your course and </a:t>
              </a:r>
              <a:r>
                <a:rPr lang="en-GB" sz="2800" b="0" i="0">
                  <a:solidFill>
                    <a:schemeClr val="bg1"/>
                  </a:solidFill>
                  <a:effectLst/>
                  <a:latin typeface="FF Meta Hebrew Bold" panose="020B0604020202020204" charset="-79"/>
                  <a:cs typeface="FF Meta Hebrew Bold" panose="020B0604020202020204" charset="-79"/>
                </a:rPr>
                <a:t>services related to student wellbeing and experience at the university </a:t>
              </a:r>
              <a:r>
                <a:rPr lang="en-GB" sz="2800">
                  <a:solidFill>
                    <a:schemeClr val="bg1"/>
                  </a:solidFill>
                  <a:latin typeface="FF Meta Hebrew Bold" panose="020B0604020202020204" charset="-79"/>
                  <a:ea typeface="FF Meta Hebrew Bold"/>
                  <a:cs typeface="FF Meta Hebrew Bold" panose="020B0604020202020204" charset="-79"/>
                  <a:sym typeface="FF Meta Hebrew Bold"/>
                </a:rPr>
                <a:t> </a:t>
              </a:r>
              <a:endParaRPr lang="en-US" sz="2800">
                <a:solidFill>
                  <a:schemeClr val="bg1"/>
                </a:solidFill>
                <a:latin typeface="FF Meta Hebrew Bold" panose="020B0604020202020204" charset="-79"/>
                <a:ea typeface="FF Meta Hebrew Bold"/>
                <a:cs typeface="FF Meta Hebrew Bold" panose="020B0604020202020204" charset="-79"/>
                <a:sym typeface="FF Meta Hebrew Bold"/>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2" name="Freeform 2"/>
          <p:cNvSpPr/>
          <p:nvPr/>
        </p:nvSpPr>
        <p:spPr>
          <a:xfrm rot="5400000">
            <a:off x="13985055" y="-3198949"/>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898772" y="615561"/>
            <a:ext cx="14547755" cy="708399"/>
          </a:xfrm>
          <a:prstGeom prst="rect">
            <a:avLst/>
          </a:prstGeom>
        </p:spPr>
        <p:txBody>
          <a:bodyPr wrap="square" lIns="0" tIns="0" rIns="0" bIns="0" rtlCol="0" anchor="t">
            <a:spAutoFit/>
          </a:bodyPr>
          <a:lstStyle/>
          <a:p>
            <a:pPr algn="ctr">
              <a:lnSpc>
                <a:spcPts val="5500"/>
              </a:lnSpc>
            </a:pPr>
            <a:r>
              <a:rPr lang="en-US" sz="5000">
                <a:solidFill>
                  <a:srgbClr val="F4CDD4"/>
                </a:solidFill>
                <a:latin typeface="FF Meta Hebrew Bold"/>
                <a:ea typeface="FF Meta Hebrew Bold"/>
                <a:cs typeface="FF Meta Hebrew Bold"/>
                <a:sym typeface="FF Meta Hebrew Bold"/>
              </a:rPr>
              <a:t>Managing Your Money: At University</a:t>
            </a:r>
          </a:p>
        </p:txBody>
      </p:sp>
      <p:grpSp>
        <p:nvGrpSpPr>
          <p:cNvPr id="5" name="Group 5"/>
          <p:cNvGrpSpPr/>
          <p:nvPr/>
        </p:nvGrpSpPr>
        <p:grpSpPr>
          <a:xfrm>
            <a:off x="447205" y="1907770"/>
            <a:ext cx="5245186" cy="8215829"/>
            <a:chOff x="177073" y="-4626"/>
            <a:chExt cx="6993582" cy="10954434"/>
          </a:xfrm>
        </p:grpSpPr>
        <p:grpSp>
          <p:nvGrpSpPr>
            <p:cNvPr id="6" name="Group 6"/>
            <p:cNvGrpSpPr>
              <a:grpSpLocks noChangeAspect="1"/>
            </p:cNvGrpSpPr>
            <p:nvPr/>
          </p:nvGrpSpPr>
          <p:grpSpPr>
            <a:xfrm>
              <a:off x="644642" y="-4626"/>
              <a:ext cx="6058447" cy="5782558"/>
              <a:chOff x="-338714" y="-10989"/>
              <a:chExt cx="14393428" cy="13737981"/>
            </a:xfrm>
          </p:grpSpPr>
          <p:sp>
            <p:nvSpPr>
              <p:cNvPr id="7" name="Freeform 7"/>
              <p:cNvSpPr/>
              <p:nvPr/>
            </p:nvSpPr>
            <p:spPr>
              <a:xfrm>
                <a:off x="-338714" y="-10989"/>
                <a:ext cx="14393428" cy="13737981"/>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4">
                  <a:extLst>
                    <a:ext uri="{28A0092B-C50C-407E-A947-70E740481C1C}">
                      <a14:useLocalDpi xmlns:a14="http://schemas.microsoft.com/office/drawing/2010/main" val="0"/>
                    </a:ext>
                  </a:extLst>
                </a:blip>
                <a:stretch>
                  <a:fillRect/>
                </a:stretch>
              </a:blipFill>
            </p:spPr>
            <p:txBody>
              <a:bodyPr/>
              <a:lstStyle/>
              <a:p>
                <a:endParaRPr lang="en-GB"/>
              </a:p>
            </p:txBody>
          </p:sp>
        </p:grpSp>
        <p:sp>
          <p:nvSpPr>
            <p:cNvPr id="8" name="TextBox 8"/>
            <p:cNvSpPr txBox="1"/>
            <p:nvPr/>
          </p:nvSpPr>
          <p:spPr>
            <a:xfrm>
              <a:off x="177073" y="5960153"/>
              <a:ext cx="6993582" cy="4989655"/>
            </a:xfrm>
            <a:prstGeom prst="rect">
              <a:avLst/>
            </a:prstGeom>
          </p:spPr>
          <p:txBody>
            <a:bodyPr wrap="square" lIns="0" tIns="0" rIns="0" bIns="0" rtlCol="0" anchor="t">
              <a:spAutoFit/>
            </a:bodyPr>
            <a:lstStyle/>
            <a:p>
              <a:pPr algn="ctr"/>
              <a:r>
                <a:rPr lang="en-GB" sz="4400" b="1" dirty="0">
                  <a:solidFill>
                    <a:srgbClr val="F4CDD4"/>
                  </a:solidFill>
                  <a:latin typeface="FF Meta Hebrew Bold" panose="020B0604020202020204" charset="-79"/>
                  <a:cs typeface="FF Meta Hebrew Bold" panose="020B0604020202020204" charset="-79"/>
                </a:rPr>
                <a:t> Part-time work </a:t>
              </a:r>
              <a:endParaRPr lang="en-GB" sz="3600" dirty="0">
                <a:solidFill>
                  <a:srgbClr val="F4CDD4"/>
                </a:solidFill>
                <a:latin typeface="FF Meta Hebrew" panose="020B0604020202020204" charset="-79"/>
                <a:ea typeface="+mn-lt"/>
                <a:cs typeface="FF Meta Hebrew" panose="020B0604020202020204" charset="-79"/>
              </a:endParaRPr>
            </a:p>
            <a:p>
              <a:pPr algn="ctr">
                <a:lnSpc>
                  <a:spcPct val="150000"/>
                </a:lnSpc>
              </a:pPr>
              <a:r>
                <a:rPr lang="en" sz="3400" dirty="0">
                  <a:solidFill>
                    <a:srgbClr val="F4CDD4"/>
                  </a:solidFill>
                  <a:latin typeface="FF Meta Hebrew" panose="020B0604020202020204" charset="-79"/>
                  <a:ea typeface="+mn-lt"/>
                  <a:cs typeface="FF Meta Hebrew" panose="020B0604020202020204" charset="-79"/>
                </a:rPr>
                <a:t>Students can work an advised 12-15 hours per week without studies being affected</a:t>
              </a:r>
            </a:p>
          </p:txBody>
        </p:sp>
      </p:grpSp>
      <p:grpSp>
        <p:nvGrpSpPr>
          <p:cNvPr id="9" name="Group 9"/>
          <p:cNvGrpSpPr/>
          <p:nvPr/>
        </p:nvGrpSpPr>
        <p:grpSpPr>
          <a:xfrm>
            <a:off x="6751902" y="2019189"/>
            <a:ext cx="4755404" cy="8375156"/>
            <a:chOff x="463232" y="0"/>
            <a:chExt cx="6340539" cy="11166871"/>
          </a:xfrm>
        </p:grpSpPr>
        <p:grpSp>
          <p:nvGrpSpPr>
            <p:cNvPr id="10" name="Group 10"/>
            <p:cNvGrpSpPr>
              <a:grpSpLocks noChangeAspect="1"/>
            </p:cNvGrpSpPr>
            <p:nvPr/>
          </p:nvGrpSpPr>
          <p:grpSpPr>
            <a:xfrm>
              <a:off x="871673" y="0"/>
              <a:ext cx="5638446" cy="5638446"/>
              <a:chOff x="0" y="0"/>
              <a:chExt cx="13716000" cy="13716000"/>
            </a:xfrm>
          </p:grpSpPr>
          <p:sp>
            <p:nvSpPr>
              <p:cNvPr id="11" name="Freeform 11"/>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5">
                  <a:extLst>
                    <a:ext uri="{28A0092B-C50C-407E-A947-70E740481C1C}">
                      <a14:useLocalDpi xmlns:a14="http://schemas.microsoft.com/office/drawing/2010/main" val="0"/>
                    </a:ext>
                  </a:extLst>
                </a:blip>
                <a:stretch>
                  <a:fillRect/>
                </a:stretch>
              </a:blipFill>
            </p:spPr>
            <p:txBody>
              <a:bodyPr/>
              <a:lstStyle/>
              <a:p>
                <a:endParaRPr lang="en-GB"/>
              </a:p>
            </p:txBody>
          </p:sp>
        </p:grpSp>
        <p:sp>
          <p:nvSpPr>
            <p:cNvPr id="12" name="TextBox 12"/>
            <p:cNvSpPr txBox="1"/>
            <p:nvPr/>
          </p:nvSpPr>
          <p:spPr>
            <a:xfrm>
              <a:off x="463232" y="5943134"/>
              <a:ext cx="6340539" cy="5223737"/>
            </a:xfrm>
            <a:prstGeom prst="rect">
              <a:avLst/>
            </a:prstGeom>
          </p:spPr>
          <p:txBody>
            <a:bodyPr wrap="square" lIns="0" tIns="0" rIns="0" bIns="0" rtlCol="0" anchor="t">
              <a:spAutoFit/>
            </a:bodyPr>
            <a:lstStyle/>
            <a:p>
              <a:pPr algn="ctr">
                <a:lnSpc>
                  <a:spcPts val="4480"/>
                </a:lnSpc>
                <a:spcBef>
                  <a:spcPct val="0"/>
                </a:spcBef>
              </a:pPr>
              <a:r>
                <a:rPr lang="en-US" sz="4400" dirty="0">
                  <a:solidFill>
                    <a:srgbClr val="F4CDD4"/>
                  </a:solidFill>
                  <a:latin typeface="FF Meta Hebrew Bold" panose="020B0604020202020204" charset="-79"/>
                  <a:ea typeface="FF Meta Hebrew Italics"/>
                  <a:cs typeface="FF Meta Hebrew Bold" panose="020B0604020202020204" charset="-79"/>
                  <a:sym typeface="FF Meta Hebrew Italics"/>
                </a:rPr>
                <a:t>Remember:</a:t>
              </a:r>
            </a:p>
            <a:p>
              <a:pPr algn="ctr">
                <a:lnSpc>
                  <a:spcPts val="4480"/>
                </a:lnSpc>
                <a:spcBef>
                  <a:spcPct val="0"/>
                </a:spcBef>
              </a:pPr>
              <a:endParaRPr lang="en-US" sz="3600" dirty="0">
                <a:solidFill>
                  <a:srgbClr val="F4CDD4"/>
                </a:solidFill>
                <a:latin typeface="FF Meta Hebrew" panose="020B0604020202020204" charset="-79"/>
                <a:cs typeface="FF Meta Hebrew" panose="020B0604020202020204" charset="-79"/>
                <a:sym typeface="FF Meta Hebrew Italics"/>
              </a:endParaRPr>
            </a:p>
            <a:p>
              <a:pPr algn="ctr">
                <a:lnSpc>
                  <a:spcPct val="150000"/>
                </a:lnSpc>
                <a:spcBef>
                  <a:spcPct val="0"/>
                </a:spcBef>
              </a:pPr>
              <a:r>
                <a:rPr lang="en" sz="3200" dirty="0">
                  <a:solidFill>
                    <a:srgbClr val="F4CDD4"/>
                  </a:solidFill>
                  <a:latin typeface="FF Meta Hebrew" panose="020B0604020202020204" charset="-79"/>
                  <a:cs typeface="FF Meta Hebrew" panose="020B0604020202020204" charset="-79"/>
                </a:rPr>
                <a:t>Your maintenance loan is paid in </a:t>
              </a:r>
              <a:r>
                <a:rPr lang="en" sz="3200" b="1" dirty="0">
                  <a:solidFill>
                    <a:srgbClr val="F4CDD4"/>
                  </a:solidFill>
                  <a:latin typeface="FF Meta Hebrew" panose="020B0604020202020204" charset="-79"/>
                  <a:cs typeface="FF Meta Hebrew" panose="020B0604020202020204" charset="-79"/>
                </a:rPr>
                <a:t>three</a:t>
              </a:r>
              <a:r>
                <a:rPr lang="en" sz="3200" dirty="0">
                  <a:solidFill>
                    <a:srgbClr val="F4CDD4"/>
                  </a:solidFill>
                  <a:latin typeface="FF Meta Hebrew" panose="020B0604020202020204" charset="-79"/>
                  <a:cs typeface="FF Meta Hebrew" panose="020B0604020202020204" charset="-79"/>
                </a:rPr>
                <a:t> instalments throughout the year </a:t>
              </a:r>
            </a:p>
            <a:p>
              <a:pPr algn="ctr">
                <a:lnSpc>
                  <a:spcPts val="4480"/>
                </a:lnSpc>
                <a:spcBef>
                  <a:spcPct val="0"/>
                </a:spcBef>
              </a:pPr>
              <a:endParaRPr lang="en-US" sz="3200" dirty="0">
                <a:solidFill>
                  <a:srgbClr val="F4CDD4"/>
                </a:solidFill>
                <a:latin typeface="FF Meta Hebrew Italics"/>
                <a:ea typeface="FF Meta Hebrew Italics"/>
                <a:cs typeface="FF Meta Hebrew Italics"/>
                <a:sym typeface="FF Meta Hebrew Italics"/>
              </a:endParaRPr>
            </a:p>
          </p:txBody>
        </p:sp>
      </p:grpSp>
      <p:grpSp>
        <p:nvGrpSpPr>
          <p:cNvPr id="14" name="Group 13">
            <a:extLst>
              <a:ext uri="{FF2B5EF4-FFF2-40B4-BE49-F238E27FC236}">
                <a16:creationId xmlns:a16="http://schemas.microsoft.com/office/drawing/2014/main" id="{A2937B28-9835-4D38-9649-80C1DBB3D311}"/>
              </a:ext>
            </a:extLst>
          </p:cNvPr>
          <p:cNvGrpSpPr/>
          <p:nvPr/>
        </p:nvGrpSpPr>
        <p:grpSpPr>
          <a:xfrm>
            <a:off x="12699622" y="2044376"/>
            <a:ext cx="4974247" cy="7698758"/>
            <a:chOff x="12699622" y="2044376"/>
            <a:chExt cx="4974247" cy="7698758"/>
          </a:xfrm>
        </p:grpSpPr>
        <p:grpSp>
          <p:nvGrpSpPr>
            <p:cNvPr id="13" name="Group 13"/>
            <p:cNvGrpSpPr/>
            <p:nvPr/>
          </p:nvGrpSpPr>
          <p:grpSpPr>
            <a:xfrm>
              <a:off x="12699622" y="2044376"/>
              <a:ext cx="4974247" cy="7698758"/>
              <a:chOff x="354149" y="-4517"/>
              <a:chExt cx="6632330" cy="10265007"/>
            </a:xfrm>
          </p:grpSpPr>
          <p:sp>
            <p:nvSpPr>
              <p:cNvPr id="15" name="Freeform 15"/>
              <p:cNvSpPr/>
              <p:nvPr/>
            </p:nvSpPr>
            <p:spPr>
              <a:xfrm>
                <a:off x="715401" y="-4517"/>
                <a:ext cx="5916926" cy="5647483"/>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6">
                  <a:extLst>
                    <a:ext uri="{28A0092B-C50C-407E-A947-70E740481C1C}">
                      <a14:useLocalDpi xmlns:a14="http://schemas.microsoft.com/office/drawing/2010/main" val="0"/>
                    </a:ext>
                  </a:extLst>
                </a:blip>
                <a:stretch>
                  <a:fillRect/>
                </a:stretch>
              </a:blipFill>
            </p:spPr>
            <p:txBody>
              <a:bodyPr/>
              <a:lstStyle/>
              <a:p>
                <a:endParaRPr lang="en-GB"/>
              </a:p>
            </p:txBody>
          </p:sp>
          <p:sp>
            <p:nvSpPr>
              <p:cNvPr id="16" name="TextBox 16"/>
              <p:cNvSpPr txBox="1"/>
              <p:nvPr/>
            </p:nvSpPr>
            <p:spPr>
              <a:xfrm>
                <a:off x="354149" y="5853643"/>
                <a:ext cx="6632330" cy="4406847"/>
              </a:xfrm>
              <a:prstGeom prst="rect">
                <a:avLst/>
              </a:prstGeom>
            </p:spPr>
            <p:txBody>
              <a:bodyPr wrap="square" lIns="0" tIns="0" rIns="0" bIns="0" rtlCol="0" anchor="t">
                <a:spAutoFit/>
              </a:bodyPr>
              <a:lstStyle/>
              <a:p>
                <a:pPr algn="ctr">
                  <a:lnSpc>
                    <a:spcPts val="5179"/>
                  </a:lnSpc>
                </a:pPr>
                <a:r>
                  <a:rPr lang="en-GB" sz="4400" b="1">
                    <a:solidFill>
                      <a:srgbClr val="F4CDD4"/>
                    </a:solidFill>
                    <a:latin typeface="FF Meta Hebrew Bold" panose="020B0604020202020204" charset="-79"/>
                    <a:cs typeface="FF Meta Hebrew Bold" panose="020B0604020202020204" charset="-79"/>
                  </a:rPr>
                  <a:t>Budget</a:t>
                </a:r>
              </a:p>
              <a:p>
                <a:pPr algn="ctr">
                  <a:lnSpc>
                    <a:spcPts val="5179"/>
                  </a:lnSpc>
                </a:pPr>
                <a:endParaRPr lang="en-GB" sz="3600">
                  <a:solidFill>
                    <a:srgbClr val="F4CDD4"/>
                  </a:solidFill>
                  <a:latin typeface="FF Meta Hebrew" panose="020B0604020202020204" charset="-79"/>
                  <a:cs typeface="FF Meta Hebrew" panose="020B0604020202020204" charset="-79"/>
                </a:endParaRPr>
              </a:p>
              <a:p>
                <a:pPr algn="ctr">
                  <a:lnSpc>
                    <a:spcPts val="5179"/>
                  </a:lnSpc>
                </a:pPr>
                <a:endParaRPr lang="en-GB" sz="3600">
                  <a:solidFill>
                    <a:srgbClr val="F4CDD4"/>
                  </a:solidFill>
                  <a:latin typeface="FF Meta Hebrew" panose="020B0604020202020204" charset="-79"/>
                  <a:cs typeface="FF Meta Hebrew" panose="020B0604020202020204" charset="-79"/>
                </a:endParaRPr>
              </a:p>
              <a:p>
                <a:pPr algn="ctr">
                  <a:lnSpc>
                    <a:spcPts val="5179"/>
                  </a:lnSpc>
                </a:pPr>
                <a:r>
                  <a:rPr lang="en-GB" sz="3600">
                    <a:solidFill>
                      <a:srgbClr val="F4CDD4"/>
                    </a:solidFill>
                    <a:latin typeface="FF Meta Hebrew" panose="020B0604020202020204" charset="-79"/>
                    <a:cs typeface="FF Meta Hebrew" panose="020B0604020202020204" charset="-79"/>
                  </a:rPr>
                  <a:t>Is a useful website to help you budget </a:t>
                </a:r>
                <a:endParaRPr lang="en-US" sz="2800">
                  <a:solidFill>
                    <a:srgbClr val="F4CDD4"/>
                  </a:solidFill>
                  <a:latin typeface="FF Meta Hebrew" panose="020B0604020202020204" charset="-79"/>
                  <a:ea typeface="FF Meta Hebrew Italics"/>
                  <a:cs typeface="FF Meta Hebrew" panose="020B0604020202020204" charset="-79"/>
                  <a:sym typeface="FF Meta Hebrew Italics"/>
                </a:endParaRPr>
              </a:p>
            </p:txBody>
          </p:sp>
        </p:grpSp>
        <p:pic>
          <p:nvPicPr>
            <p:cNvPr id="4098" name="Picture 2" descr="Get money skills for life : University of Sussex">
              <a:extLst>
                <a:ext uri="{FF2B5EF4-FFF2-40B4-BE49-F238E27FC236}">
                  <a16:creationId xmlns:a16="http://schemas.microsoft.com/office/drawing/2014/main" id="{286A0469-AF93-C359-F804-73300AB28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17293" y="7165256"/>
              <a:ext cx="4144229" cy="11848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C1AF69D-5BD6-E220-7C54-1BF979799D44}"/>
                </a:ext>
              </a:extLst>
            </p:cNvPr>
            <p:cNvPicPr>
              <a:picLocks noChangeAspect="1"/>
            </p:cNvPicPr>
            <p:nvPr/>
          </p:nvPicPr>
          <p:blipFill rotWithShape="1">
            <a:blip r:embed="rId8"/>
            <a:srcRect r="3247" b="2011"/>
            <a:stretch/>
          </p:blipFill>
          <p:spPr>
            <a:xfrm>
              <a:off x="13721788" y="2648292"/>
              <a:ext cx="2929917" cy="2982488"/>
            </a:xfrm>
            <a:prstGeom prst="rect">
              <a:avLst/>
            </a:prstGeom>
          </p:spPr>
        </p:pic>
      </p:grpSp>
    </p:spTree>
    <p:extLst>
      <p:ext uri="{BB962C8B-B14F-4D97-AF65-F5344CB8AC3E}">
        <p14:creationId xmlns:p14="http://schemas.microsoft.com/office/powerpoint/2010/main" val="19328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1C79"/>
        </a:solidFill>
        <a:effectLst/>
      </p:bgPr>
    </p:bg>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28700" y="1171575"/>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672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4687816" y="1534136"/>
            <a:ext cx="8912367" cy="1297310"/>
          </a:xfrm>
          <a:prstGeom prst="rect">
            <a:avLst/>
          </a:prstGeom>
        </p:spPr>
        <p:txBody>
          <a:bodyPr lIns="0" tIns="0" rIns="0" bIns="0" rtlCol="0" anchor="t">
            <a:spAutoFit/>
          </a:bodyPr>
          <a:lstStyle/>
          <a:p>
            <a:pPr marL="0" marR="0" lvl="0" indent="0" algn="ctr" defTabSz="914400" rtl="0" eaLnBrk="1" fontAlgn="auto" latinLnBrk="0" hangingPunct="1">
              <a:lnSpc>
                <a:spcPts val="7590"/>
              </a:lnSpc>
              <a:spcBef>
                <a:spcPts val="0"/>
              </a:spcBef>
              <a:spcAft>
                <a:spcPts val="0"/>
              </a:spcAft>
              <a:buClrTx/>
              <a:buSzTx/>
              <a:buFontTx/>
              <a:buNone/>
              <a:tabLst/>
              <a:defRPr/>
            </a:pPr>
            <a:r>
              <a:rPr kumimoji="0" lang="en-US" sz="6900" b="0" i="0" u="none" strike="noStrike" kern="1200" cap="none" spc="0" normalizeH="0" baseline="0" noProof="0">
                <a:ln>
                  <a:noFill/>
                </a:ln>
                <a:solidFill>
                  <a:srgbClr val="EFEBE1"/>
                </a:solidFill>
                <a:effectLst/>
                <a:uLnTx/>
                <a:uFillTx/>
                <a:latin typeface="FF Meta Hebrew Bold"/>
                <a:ea typeface="FF Meta Hebrew Bold"/>
                <a:cs typeface="FF Meta Hebrew Bold"/>
                <a:sym typeface="FF Meta Hebrew Bold"/>
              </a:rPr>
              <a:t>FIND OUT MORE...</a:t>
            </a:r>
          </a:p>
        </p:txBody>
      </p:sp>
      <p:grpSp>
        <p:nvGrpSpPr>
          <p:cNvPr id="7" name="Group 7"/>
          <p:cNvGrpSpPr/>
          <p:nvPr/>
        </p:nvGrpSpPr>
        <p:grpSpPr>
          <a:xfrm>
            <a:off x="2494557" y="3095641"/>
            <a:ext cx="3741646" cy="881318"/>
            <a:chOff x="0" y="0"/>
            <a:chExt cx="985454" cy="232117"/>
          </a:xfrm>
        </p:grpSpPr>
        <p:sp>
          <p:nvSpPr>
            <p:cNvPr id="8" name="Freeform 8"/>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0" y="-38100"/>
              <a:ext cx="985454" cy="27021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2178746" y="3298255"/>
            <a:ext cx="4373269" cy="663581"/>
          </a:xfrm>
          <a:prstGeom prst="rect">
            <a:avLst/>
          </a:prstGeom>
        </p:spPr>
        <p:txBody>
          <a:bodyPr lIns="0" tIns="0" rIns="0" bIns="0" rtlCol="0" anchor="t">
            <a:spAutoFit/>
          </a:bodyPr>
          <a:lstStyle/>
          <a:p>
            <a:pPr marL="0" marR="0" lvl="0" indent="0" algn="ctr"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0" normalizeH="0" baseline="0" noProof="0">
                <a:ln>
                  <a:noFill/>
                </a:ln>
                <a:solidFill>
                  <a:srgbClr val="000000"/>
                </a:solidFill>
                <a:effectLst/>
                <a:uLnTx/>
                <a:uFillTx/>
                <a:latin typeface="FF Meta Hebrew Bold"/>
                <a:ea typeface="FF Meta Hebrew Bold"/>
                <a:cs typeface="FF Meta Hebrew Bold"/>
                <a:sym typeface="FF Meta Hebrew Bold"/>
              </a:rPr>
              <a:t>OPEN DAYS</a:t>
            </a:r>
          </a:p>
        </p:txBody>
      </p:sp>
      <p:sp>
        <p:nvSpPr>
          <p:cNvPr id="11" name="TextBox 11"/>
          <p:cNvSpPr txBox="1"/>
          <p:nvPr/>
        </p:nvSpPr>
        <p:spPr>
          <a:xfrm>
            <a:off x="1970010" y="6731826"/>
            <a:ext cx="4588119" cy="2117824"/>
          </a:xfrm>
          <a:prstGeom prst="rect">
            <a:avLst/>
          </a:prstGeom>
        </p:spPr>
        <p:txBody>
          <a:bodyPr lIns="0" tIns="0" rIns="0" bIns="0" rtlCol="0" anchor="t">
            <a:spAutoFit/>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0" lang="en-US" sz="3000" b="0" i="0" u="none" strike="noStrike" kern="1200" cap="none" spc="0" normalizeH="0" baseline="0" noProof="0">
                <a:ln>
                  <a:noFill/>
                </a:ln>
                <a:solidFill>
                  <a:srgbClr val="FFFFFF"/>
                </a:solidFill>
                <a:effectLst/>
                <a:uLnTx/>
                <a:uFillTx/>
                <a:latin typeface="FF Meta Hebrew"/>
                <a:ea typeface="FF Meta Hebrew"/>
                <a:cs typeface="FF Meta Hebrew"/>
                <a:sym typeface="FF Meta Hebrew"/>
              </a:rPr>
              <a:t>Check Sheffield Hallam’s website for our latest open day dates:​</a:t>
            </a:r>
          </a:p>
          <a:p>
            <a:pPr marL="0" marR="0" lvl="0" indent="0" algn="ctr" defTabSz="914400" rtl="0" eaLnBrk="1" fontAlgn="auto" latinLnBrk="0" hangingPunct="1">
              <a:lnSpc>
                <a:spcPts val="3300"/>
              </a:lnSpc>
              <a:spcBef>
                <a:spcPts val="0"/>
              </a:spcBef>
              <a:spcAft>
                <a:spcPts val="0"/>
              </a:spcAft>
              <a:buClrTx/>
              <a:buSzTx/>
              <a:buFontTx/>
              <a:buNone/>
              <a:tabLst/>
              <a:defRPr/>
            </a:pPr>
            <a:r>
              <a:rPr kumimoji="0" lang="en-US" sz="3000" b="0" i="0" u="sng" strike="noStrike" kern="1200" cap="none" spc="0" normalizeH="0" baseline="0" noProof="0">
                <a:ln>
                  <a:noFill/>
                </a:ln>
                <a:solidFill>
                  <a:prstClr val="white"/>
                </a:solidFill>
                <a:effectLst/>
                <a:uLnTx/>
                <a:uFillTx/>
                <a:latin typeface="FF Meta Hebrew"/>
                <a:ea typeface="FF Meta Hebrew"/>
                <a:cs typeface="FF Meta Hebrew"/>
                <a:sym typeface="FF Meta Hebrew"/>
                <a:hlinkClick r:id="rId4" tooltip="http://www.shu.ac.uk/visit-us">
                  <a:extLst>
                    <a:ext uri="{A12FA001-AC4F-418D-AE19-62706E023703}">
                      <ahyp:hlinkClr xmlns:ahyp="http://schemas.microsoft.com/office/drawing/2018/hyperlinkcolor" val="tx"/>
                    </a:ext>
                  </a:extLst>
                </a:hlinkClick>
              </a:rPr>
              <a:t>www.shu.ac.uk/visit-us</a:t>
            </a:r>
            <a:r>
              <a:rPr kumimoji="0" lang="en-US" sz="3000" b="0" i="0" u="none" strike="noStrike" kern="1200" cap="none" spc="0" normalizeH="0" baseline="0" noProof="0">
                <a:ln>
                  <a:noFill/>
                </a:ln>
                <a:solidFill>
                  <a:prstClr val="white"/>
                </a:solidFill>
                <a:effectLst/>
                <a:uLnTx/>
                <a:uFillTx/>
                <a:latin typeface="FF Meta Hebrew"/>
                <a:ea typeface="FF Meta Hebrew"/>
                <a:cs typeface="FF Meta Hebrew"/>
                <a:sym typeface="FF Meta Hebrew"/>
              </a:rPr>
              <a:t> </a:t>
            </a:r>
          </a:p>
          <a:p>
            <a:pPr marL="0" marR="0" lvl="0" indent="0" algn="ctr" defTabSz="914400" rtl="0" eaLnBrk="1" fontAlgn="auto" latinLnBrk="0" hangingPunct="1">
              <a:lnSpc>
                <a:spcPts val="33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FF Meta Hebrew"/>
              <a:ea typeface="FF Meta Hebrew"/>
              <a:cs typeface="FF Meta Hebrew"/>
              <a:sym typeface="FF Meta Hebrew"/>
            </a:endParaRPr>
          </a:p>
        </p:txBody>
      </p:sp>
      <p:grpSp>
        <p:nvGrpSpPr>
          <p:cNvPr id="12" name="Group 12"/>
          <p:cNvGrpSpPr/>
          <p:nvPr/>
        </p:nvGrpSpPr>
        <p:grpSpPr>
          <a:xfrm>
            <a:off x="6849940" y="3095641"/>
            <a:ext cx="4588119" cy="1566518"/>
            <a:chOff x="0" y="0"/>
            <a:chExt cx="6117493" cy="2088690"/>
          </a:xfrm>
        </p:grpSpPr>
        <p:grpSp>
          <p:nvGrpSpPr>
            <p:cNvPr id="13" name="Group 13"/>
            <p:cNvGrpSpPr/>
            <p:nvPr/>
          </p:nvGrpSpPr>
          <p:grpSpPr>
            <a:xfrm>
              <a:off x="564315" y="0"/>
              <a:ext cx="4988862" cy="1175091"/>
              <a:chOff x="0" y="0"/>
              <a:chExt cx="985454" cy="232117"/>
            </a:xfrm>
          </p:grpSpPr>
          <p:sp>
            <p:nvSpPr>
              <p:cNvPr id="14" name="Freeform 14"/>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0" y="-38100"/>
                <a:ext cx="985454" cy="27021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TextBox 16"/>
            <p:cNvSpPr txBox="1"/>
            <p:nvPr/>
          </p:nvSpPr>
          <p:spPr>
            <a:xfrm>
              <a:off x="143233" y="272116"/>
              <a:ext cx="5831026" cy="840325"/>
            </a:xfrm>
            <a:prstGeom prst="rect">
              <a:avLst/>
            </a:prstGeom>
          </p:spPr>
          <p:txBody>
            <a:bodyPr lIns="0" tIns="0" rIns="0" bIns="0" rtlCol="0" anchor="t">
              <a:spAutoFit/>
            </a:bodyPr>
            <a:lstStyle/>
            <a:p>
              <a:pPr marL="0" marR="0" lvl="0" indent="0" algn="ctr"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0" normalizeH="0" baseline="0" noProof="0">
                  <a:ln>
                    <a:noFill/>
                  </a:ln>
                  <a:solidFill>
                    <a:srgbClr val="000000"/>
                  </a:solidFill>
                  <a:effectLst/>
                  <a:uLnTx/>
                  <a:uFillTx/>
                  <a:latin typeface="FF Meta Hebrew Bold"/>
                  <a:ea typeface="FF Meta Hebrew Bold"/>
                  <a:cs typeface="FF Meta Hebrew Bold"/>
                  <a:sym typeface="FF Meta Hebrew Bold"/>
                </a:rPr>
                <a:t>LIVE CHAT</a:t>
              </a:r>
            </a:p>
          </p:txBody>
        </p:sp>
        <p:sp>
          <p:nvSpPr>
            <p:cNvPr id="17" name="TextBox 17"/>
            <p:cNvSpPr txBox="1"/>
            <p:nvPr/>
          </p:nvSpPr>
          <p:spPr>
            <a:xfrm>
              <a:off x="0" y="1498132"/>
              <a:ext cx="6117493" cy="590558"/>
            </a:xfrm>
            <a:prstGeom prst="rect">
              <a:avLst/>
            </a:prstGeom>
          </p:spPr>
          <p:txBody>
            <a:bodyPr lIns="0" tIns="0" rIns="0" bIns="0" rtlCol="0" anchor="t">
              <a:spAutoFit/>
            </a:bodyPr>
            <a:lstStyle/>
            <a:p>
              <a:pPr marL="0" marR="0" lvl="0" indent="0" algn="ctr" defTabSz="914400" rtl="0" eaLnBrk="1" fontAlgn="auto" latinLnBrk="0" hangingPunct="1">
                <a:lnSpc>
                  <a:spcPts val="33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11628560" y="6731826"/>
            <a:ext cx="4588119" cy="1828806"/>
          </a:xfrm>
          <a:prstGeom prst="rect">
            <a:avLst/>
          </a:prstGeom>
        </p:spPr>
        <p:txBody>
          <a:bodyPr lIns="0" tIns="0" rIns="0" bIns="0" rtlCol="0" anchor="t">
            <a:spAutoFit/>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0" lang="en-US" sz="3000" b="0" i="0" u="none" strike="noStrike" kern="1200" cap="none" spc="0" normalizeH="0" baseline="0" noProof="0">
                <a:ln>
                  <a:noFill/>
                </a:ln>
                <a:solidFill>
                  <a:srgbClr val="FFFFFF"/>
                </a:solidFill>
                <a:effectLst/>
                <a:uLnTx/>
                <a:uFillTx/>
                <a:latin typeface="FF Meta Hebrew"/>
                <a:ea typeface="FF Meta Hebrew"/>
                <a:cs typeface="FF Meta Hebrew"/>
                <a:sym typeface="FF Meta Hebrew"/>
              </a:rPr>
              <a:t>Follow us @shuoutreach on Instagram for top tips, information and competitions</a:t>
            </a:r>
          </a:p>
        </p:txBody>
      </p:sp>
      <p:sp>
        <p:nvSpPr>
          <p:cNvPr id="19" name="Freeform 19"/>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20"/>
          <p:cNvSpPr txBox="1"/>
          <p:nvPr/>
        </p:nvSpPr>
        <p:spPr>
          <a:xfrm>
            <a:off x="7005804" y="6731826"/>
            <a:ext cx="4172483" cy="1828806"/>
          </a:xfrm>
          <a:prstGeom prst="rect">
            <a:avLst/>
          </a:prstGeom>
        </p:spPr>
        <p:txBody>
          <a:bodyPr lIns="0" tIns="0" rIns="0" bIns="0" rtlCol="0" anchor="t">
            <a:spAutoFit/>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0" lang="en-US" sz="3000" b="0" i="0" u="none" strike="noStrike" kern="1200" cap="none" spc="0" normalizeH="0" baseline="0" noProof="0">
                <a:ln>
                  <a:noFill/>
                </a:ln>
                <a:solidFill>
                  <a:srgbClr val="FFFFFF"/>
                </a:solidFill>
                <a:effectLst/>
                <a:uLnTx/>
                <a:uFillTx/>
                <a:latin typeface="FF Meta Hebrew"/>
                <a:ea typeface="FF Meta Hebrew"/>
                <a:cs typeface="FF Meta Hebrew"/>
                <a:sym typeface="FF Meta Hebrew"/>
              </a:rPr>
              <a:t>Chat to our students and staff to find out more about life at Sheffield Hallam</a:t>
            </a:r>
          </a:p>
        </p:txBody>
      </p:sp>
      <p:grpSp>
        <p:nvGrpSpPr>
          <p:cNvPr id="21" name="Group 21"/>
          <p:cNvGrpSpPr/>
          <p:nvPr/>
        </p:nvGrpSpPr>
        <p:grpSpPr>
          <a:xfrm>
            <a:off x="3263078" y="4434159"/>
            <a:ext cx="2001982" cy="2001982"/>
            <a:chOff x="0" y="0"/>
            <a:chExt cx="2669309" cy="2669309"/>
          </a:xfrm>
        </p:grpSpPr>
        <p:sp>
          <p:nvSpPr>
            <p:cNvPr id="22" name="Freeform 22"/>
            <p:cNvSpPr/>
            <p:nvPr/>
          </p:nvSpPr>
          <p:spPr>
            <a:xfrm>
              <a:off x="0" y="0"/>
              <a:ext cx="2669309" cy="2669309"/>
            </a:xfrm>
            <a:custGeom>
              <a:avLst/>
              <a:gdLst/>
              <a:ahLst/>
              <a:cxnLst/>
              <a:rect l="l" t="t" r="r" b="b"/>
              <a:pathLst>
                <a:path w="2669309" h="2669309">
                  <a:moveTo>
                    <a:pt x="0" y="0"/>
                  </a:moveTo>
                  <a:lnTo>
                    <a:pt x="2669309" y="0"/>
                  </a:lnTo>
                  <a:lnTo>
                    <a:pt x="2669309" y="2669309"/>
                  </a:lnTo>
                  <a:lnTo>
                    <a:pt x="0" y="26693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8095132" y="4434159"/>
            <a:ext cx="1993827" cy="1993827"/>
            <a:chOff x="0" y="0"/>
            <a:chExt cx="2658435" cy="2658435"/>
          </a:xfrm>
        </p:grpSpPr>
        <p:sp>
          <p:nvSpPr>
            <p:cNvPr id="24" name="Freeform 24"/>
            <p:cNvSpPr/>
            <p:nvPr/>
          </p:nvSpPr>
          <p:spPr>
            <a:xfrm>
              <a:off x="0" y="0"/>
              <a:ext cx="2658435" cy="2658435"/>
            </a:xfrm>
            <a:custGeom>
              <a:avLst/>
              <a:gdLst/>
              <a:ahLst/>
              <a:cxnLst/>
              <a:rect l="l" t="t" r="r" b="b"/>
              <a:pathLst>
                <a:path w="2658435" h="2658435">
                  <a:moveTo>
                    <a:pt x="0" y="0"/>
                  </a:moveTo>
                  <a:lnTo>
                    <a:pt x="2658435" y="0"/>
                  </a:lnTo>
                  <a:lnTo>
                    <a:pt x="2658435" y="2658435"/>
                  </a:lnTo>
                  <a:lnTo>
                    <a:pt x="0" y="26584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25"/>
          <p:cNvGrpSpPr/>
          <p:nvPr/>
        </p:nvGrpSpPr>
        <p:grpSpPr>
          <a:xfrm>
            <a:off x="12917492" y="4434159"/>
            <a:ext cx="2001982" cy="2001982"/>
            <a:chOff x="0" y="0"/>
            <a:chExt cx="2669309" cy="2669309"/>
          </a:xfrm>
        </p:grpSpPr>
        <p:sp>
          <p:nvSpPr>
            <p:cNvPr id="26" name="Freeform 26"/>
            <p:cNvSpPr/>
            <p:nvPr/>
          </p:nvSpPr>
          <p:spPr>
            <a:xfrm>
              <a:off x="0" y="0"/>
              <a:ext cx="2669309" cy="2669309"/>
            </a:xfrm>
            <a:custGeom>
              <a:avLst/>
              <a:gdLst/>
              <a:ahLst/>
              <a:cxnLst/>
              <a:rect l="l" t="t" r="r" b="b"/>
              <a:pathLst>
                <a:path w="2669309" h="2669309">
                  <a:moveTo>
                    <a:pt x="0" y="0"/>
                  </a:moveTo>
                  <a:lnTo>
                    <a:pt x="2669309" y="0"/>
                  </a:lnTo>
                  <a:lnTo>
                    <a:pt x="2669309" y="2669309"/>
                  </a:lnTo>
                  <a:lnTo>
                    <a:pt x="0" y="26693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7"/>
          <p:cNvGrpSpPr/>
          <p:nvPr/>
        </p:nvGrpSpPr>
        <p:grpSpPr>
          <a:xfrm>
            <a:off x="11628560" y="3095641"/>
            <a:ext cx="4588119" cy="1566518"/>
            <a:chOff x="0" y="0"/>
            <a:chExt cx="6117493" cy="2088690"/>
          </a:xfrm>
        </p:grpSpPr>
        <p:grpSp>
          <p:nvGrpSpPr>
            <p:cNvPr id="28" name="Group 28"/>
            <p:cNvGrpSpPr/>
            <p:nvPr/>
          </p:nvGrpSpPr>
          <p:grpSpPr>
            <a:xfrm>
              <a:off x="564315" y="0"/>
              <a:ext cx="4988862" cy="1175091"/>
              <a:chOff x="0" y="0"/>
              <a:chExt cx="985454" cy="232117"/>
            </a:xfrm>
          </p:grpSpPr>
          <p:sp>
            <p:nvSpPr>
              <p:cNvPr id="29" name="Freeform 29"/>
              <p:cNvSpPr/>
              <p:nvPr/>
            </p:nvSpPr>
            <p:spPr>
              <a:xfrm>
                <a:off x="0" y="0"/>
                <a:ext cx="985454" cy="232117"/>
              </a:xfrm>
              <a:custGeom>
                <a:avLst/>
                <a:gdLst/>
                <a:ahLst/>
                <a:cxnLst/>
                <a:rect l="l" t="t" r="r" b="b"/>
                <a:pathLst>
                  <a:path w="985454" h="232117">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30"/>
              <p:cNvSpPr txBox="1"/>
              <p:nvPr/>
            </p:nvSpPr>
            <p:spPr>
              <a:xfrm>
                <a:off x="0" y="-38100"/>
                <a:ext cx="985454" cy="27021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207401" y="250727"/>
              <a:ext cx="5831026" cy="840325"/>
            </a:xfrm>
            <a:prstGeom prst="rect">
              <a:avLst/>
            </a:prstGeom>
          </p:spPr>
          <p:txBody>
            <a:bodyPr lIns="0" tIns="0" rIns="0" bIns="0" rtlCol="0" anchor="t">
              <a:spAutoFit/>
            </a:bodyPr>
            <a:lstStyle/>
            <a:p>
              <a:pPr marL="0" marR="0" lvl="0" indent="0" algn="ctr"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0" normalizeH="0" baseline="0" noProof="0">
                  <a:ln>
                    <a:noFill/>
                  </a:ln>
                  <a:solidFill>
                    <a:srgbClr val="000000"/>
                  </a:solidFill>
                  <a:effectLst/>
                  <a:uLnTx/>
                  <a:uFillTx/>
                  <a:latin typeface="FF Meta Hebrew Bold"/>
                  <a:ea typeface="FF Meta Hebrew Bold"/>
                  <a:cs typeface="FF Meta Hebrew Bold"/>
                  <a:sym typeface="FF Meta Hebrew Bold"/>
                </a:rPr>
                <a:t>SOCIAL MEDIA</a:t>
              </a:r>
            </a:p>
          </p:txBody>
        </p:sp>
        <p:sp>
          <p:nvSpPr>
            <p:cNvPr id="32" name="TextBox 32"/>
            <p:cNvSpPr txBox="1"/>
            <p:nvPr/>
          </p:nvSpPr>
          <p:spPr>
            <a:xfrm>
              <a:off x="0" y="1498132"/>
              <a:ext cx="6117493" cy="590558"/>
            </a:xfrm>
            <a:prstGeom prst="rect">
              <a:avLst/>
            </a:prstGeom>
          </p:spPr>
          <p:txBody>
            <a:bodyPr lIns="0" tIns="0" rIns="0" bIns="0" rtlCol="0" anchor="t">
              <a:spAutoFit/>
            </a:bodyPr>
            <a:lstStyle/>
            <a:p>
              <a:pPr marL="0" marR="0" lvl="0" indent="0" algn="ctr" defTabSz="914400" rtl="0" eaLnBrk="1" fontAlgn="auto" latinLnBrk="0" hangingPunct="1">
                <a:lnSpc>
                  <a:spcPts val="33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Freeform 9">
            <a:extLst>
              <a:ext uri="{FF2B5EF4-FFF2-40B4-BE49-F238E27FC236}">
                <a16:creationId xmlns:a16="http://schemas.microsoft.com/office/drawing/2014/main" id="{F98879F9-130B-35F3-9F31-D872AF82FFB8}"/>
              </a:ext>
            </a:extLst>
          </p:cNvPr>
          <p:cNvSpPr/>
          <p:nvPr/>
        </p:nvSpPr>
        <p:spPr>
          <a:xfrm>
            <a:off x="282618" y="167602"/>
            <a:ext cx="1325787" cy="986029"/>
          </a:xfrm>
          <a:custGeom>
            <a:avLst/>
            <a:gdLst/>
            <a:ahLst/>
            <a:cxnLst/>
            <a:rect l="l" t="t" r="r" b="b"/>
            <a:pathLst>
              <a:path w="2236312" h="1489723">
                <a:moveTo>
                  <a:pt x="0" y="0"/>
                </a:moveTo>
                <a:lnTo>
                  <a:pt x="2236312" y="0"/>
                </a:lnTo>
                <a:lnTo>
                  <a:pt x="2236312" y="1489722"/>
                </a:lnTo>
                <a:lnTo>
                  <a:pt x="0" y="1489722"/>
                </a:lnTo>
                <a:lnTo>
                  <a:pt x="0" y="0"/>
                </a:lnTo>
                <a:close/>
              </a:path>
            </a:pathLst>
          </a:custGeom>
          <a:blipFill>
            <a:blip r:embed="rId1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246" y="-2229"/>
            <a:ext cx="18288000" cy="10289229"/>
          </a:xfrm>
        </p:spPr>
      </p:pic>
      <p:sp>
        <p:nvSpPr>
          <p:cNvPr id="7" name="Title 1">
            <a:extLst>
              <a:ext uri="{FF2B5EF4-FFF2-40B4-BE49-F238E27FC236}">
                <a16:creationId xmlns:a16="http://schemas.microsoft.com/office/drawing/2014/main" id="{E6E5371A-B89B-499C-4989-72A113D7D358}"/>
              </a:ext>
            </a:extLst>
          </p:cNvPr>
          <p:cNvSpPr>
            <a:spLocks noGrp="1"/>
          </p:cNvSpPr>
          <p:nvPr>
            <p:ph type="title"/>
          </p:nvPr>
        </p:nvSpPr>
        <p:spPr>
          <a:xfrm>
            <a:off x="3875314" y="251293"/>
            <a:ext cx="13155386" cy="1988345"/>
          </a:xfrm>
        </p:spPr>
        <p:txBody>
          <a:bodyPr>
            <a:normAutofit/>
          </a:bodyPr>
          <a:lstStyle/>
          <a:p>
            <a:r>
              <a:rPr lang="en-GB" sz="6000" b="1" dirty="0"/>
              <a:t>Thank you</a:t>
            </a:r>
          </a:p>
        </p:txBody>
      </p:sp>
      <p:sp>
        <p:nvSpPr>
          <p:cNvPr id="8" name="TextBox 7">
            <a:extLst>
              <a:ext uri="{FF2B5EF4-FFF2-40B4-BE49-F238E27FC236}">
                <a16:creationId xmlns:a16="http://schemas.microsoft.com/office/drawing/2014/main" id="{95BD097E-11CC-E41D-1A70-E855AAAA4382}"/>
              </a:ext>
            </a:extLst>
          </p:cNvPr>
          <p:cNvSpPr txBox="1"/>
          <p:nvPr/>
        </p:nvSpPr>
        <p:spPr>
          <a:xfrm>
            <a:off x="4755875" y="1688126"/>
            <a:ext cx="12748355" cy="6555641"/>
          </a:xfrm>
          <a:prstGeom prst="rect">
            <a:avLst/>
          </a:prstGeom>
          <a:noFill/>
        </p:spPr>
        <p:txBody>
          <a:bodyPr wrap="square" rtlCol="0">
            <a:spAutoFit/>
          </a:bodyPr>
          <a:lstStyle/>
          <a:p>
            <a:pPr defTabSz="1371600">
              <a:defRPr/>
            </a:pPr>
            <a:r>
              <a:rPr lang="en-GB" sz="3000" dirty="0">
                <a:solidFill>
                  <a:prstClr val="black"/>
                </a:solidFill>
                <a:latin typeface="Calibri" panose="020F0502020204030204"/>
              </a:rPr>
              <a:t>The slides from this talk will be posted on our college website – we’ll text out a link when they’re available to view</a:t>
            </a:r>
          </a:p>
          <a:p>
            <a:pPr defTabSz="1371600">
              <a:defRPr/>
            </a:pPr>
            <a:endParaRPr lang="en-GB" sz="3000" b="1" dirty="0">
              <a:solidFill>
                <a:prstClr val="black"/>
              </a:solidFill>
              <a:latin typeface="Calibri" panose="020F0502020204030204"/>
            </a:endParaRPr>
          </a:p>
          <a:p>
            <a:pPr defTabSz="1371600">
              <a:defRPr/>
            </a:pPr>
            <a:r>
              <a:rPr lang="en-GB" sz="3000" b="1" dirty="0">
                <a:solidFill>
                  <a:prstClr val="black"/>
                </a:solidFill>
                <a:latin typeface="Calibri" panose="020F0502020204030204"/>
              </a:rPr>
              <a:t>Other talks available this evening</a:t>
            </a: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r>
              <a:rPr lang="en-GB" sz="3000" b="1" dirty="0">
                <a:solidFill>
                  <a:prstClr val="black"/>
                </a:solidFill>
                <a:latin typeface="Calibri" panose="020F0502020204030204"/>
              </a:rPr>
              <a:t>Don’t forget to visit out university and employer fair in the Sports Hall</a:t>
            </a:r>
          </a:p>
          <a:p>
            <a:pPr defTabSz="1371600">
              <a:defRPr/>
            </a:pPr>
            <a:r>
              <a:rPr lang="en-GB" sz="3000" dirty="0">
                <a:solidFill>
                  <a:prstClr val="black"/>
                </a:solidFill>
                <a:latin typeface="Calibri" panose="020F0502020204030204"/>
              </a:rPr>
              <a:t>Our visitors are available until 7.30 pm</a:t>
            </a:r>
          </a:p>
        </p:txBody>
      </p:sp>
      <p:pic>
        <p:nvPicPr>
          <p:cNvPr id="3" name="Picture 2">
            <a:extLst>
              <a:ext uri="{FF2B5EF4-FFF2-40B4-BE49-F238E27FC236}">
                <a16:creationId xmlns:a16="http://schemas.microsoft.com/office/drawing/2014/main" id="{E7FC2E62-41F7-4119-826A-C605F5067057}"/>
              </a:ext>
            </a:extLst>
          </p:cNvPr>
          <p:cNvPicPr>
            <a:picLocks noChangeAspect="1"/>
          </p:cNvPicPr>
          <p:nvPr/>
        </p:nvPicPr>
        <p:blipFill>
          <a:blip r:embed="rId4"/>
          <a:stretch>
            <a:fillRect/>
          </a:stretch>
        </p:blipFill>
        <p:spPr>
          <a:xfrm>
            <a:off x="4471988" y="3743746"/>
            <a:ext cx="13771767" cy="3191699"/>
          </a:xfrm>
          <a:prstGeom prst="rect">
            <a:avLst/>
          </a:prstGeom>
        </p:spPr>
      </p:pic>
      <p:sp>
        <p:nvSpPr>
          <p:cNvPr id="11" name="L-Shape 10">
            <a:extLst>
              <a:ext uri="{FF2B5EF4-FFF2-40B4-BE49-F238E27FC236}">
                <a16:creationId xmlns:a16="http://schemas.microsoft.com/office/drawing/2014/main" id="{0B44C7A1-4350-E634-662E-AF5B7E0533A3}"/>
              </a:ext>
            </a:extLst>
          </p:cNvPr>
          <p:cNvSpPr/>
          <p:nvPr/>
        </p:nvSpPr>
        <p:spPr>
          <a:xfrm rot="2697449" flipH="1">
            <a:off x="8280608" y="5309235"/>
            <a:ext cx="451220" cy="1228131"/>
          </a:xfrm>
          <a:prstGeom prst="corner">
            <a:avLst>
              <a:gd name="adj1" fmla="val 41924"/>
              <a:gd name="adj2" fmla="val 35868"/>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srgbClr val="FFFFFF"/>
              </a:solidFill>
              <a:latin typeface="Arial"/>
            </a:endParaRPr>
          </a:p>
        </p:txBody>
      </p:sp>
      <p:sp>
        <p:nvSpPr>
          <p:cNvPr id="5" name="TextBox 4">
            <a:extLst>
              <a:ext uri="{FF2B5EF4-FFF2-40B4-BE49-F238E27FC236}">
                <a16:creationId xmlns:a16="http://schemas.microsoft.com/office/drawing/2014/main" id="{CDF9F0AD-509E-4E8F-A4C7-588030731B55}"/>
              </a:ext>
            </a:extLst>
          </p:cNvPr>
          <p:cNvSpPr txBox="1"/>
          <p:nvPr/>
        </p:nvSpPr>
        <p:spPr>
          <a:xfrm>
            <a:off x="4599056" y="5142384"/>
            <a:ext cx="1128711" cy="1569660"/>
          </a:xfrm>
          <a:prstGeom prst="rect">
            <a:avLst/>
          </a:prstGeom>
          <a:solidFill>
            <a:srgbClr val="FFFFFF"/>
          </a:solidFill>
        </p:spPr>
        <p:txBody>
          <a:bodyPr wrap="square" rtlCol="0">
            <a:spAutoFit/>
          </a:bodyPr>
          <a:lstStyle/>
          <a:p>
            <a:pPr defTabSz="1371600"/>
            <a:r>
              <a:rPr lang="en-GB" sz="2400" dirty="0">
                <a:solidFill>
                  <a:srgbClr val="000000"/>
                </a:solidFill>
                <a:latin typeface="Calibri" panose="020F0502020204030204" pitchFamily="34" charset="0"/>
                <a:cs typeface="Calibri" panose="020F0502020204030204" pitchFamily="34" charset="0"/>
              </a:rPr>
              <a:t>1730</a:t>
            </a:r>
          </a:p>
          <a:p>
            <a:pPr defTabSz="1371600"/>
            <a:r>
              <a:rPr lang="en-GB" sz="2400" dirty="0">
                <a:solidFill>
                  <a:srgbClr val="000000"/>
                </a:solidFill>
                <a:latin typeface="Calibri" panose="020F0502020204030204" pitchFamily="34" charset="0"/>
                <a:cs typeface="Calibri" panose="020F0502020204030204" pitchFamily="34" charset="0"/>
              </a:rPr>
              <a:t>1800</a:t>
            </a:r>
          </a:p>
          <a:p>
            <a:pPr defTabSz="1371600"/>
            <a:r>
              <a:rPr lang="en-GB" sz="2400" dirty="0">
                <a:solidFill>
                  <a:srgbClr val="000000"/>
                </a:solidFill>
                <a:latin typeface="Calibri" panose="020F0502020204030204" pitchFamily="34" charset="0"/>
                <a:cs typeface="Calibri" panose="020F0502020204030204" pitchFamily="34" charset="0"/>
              </a:rPr>
              <a:t>1830</a:t>
            </a:r>
          </a:p>
          <a:p>
            <a:pPr defTabSz="1371600"/>
            <a:r>
              <a:rPr lang="en-GB" sz="2400" dirty="0">
                <a:solidFill>
                  <a:srgbClr val="000000"/>
                </a:solidFill>
                <a:latin typeface="Calibri" panose="020F0502020204030204" pitchFamily="34" charset="0"/>
                <a:cs typeface="Calibri" panose="020F0502020204030204" pitchFamily="34" charset="0"/>
              </a:rPr>
              <a:t>1900</a:t>
            </a:r>
          </a:p>
        </p:txBody>
      </p:sp>
    </p:spTree>
    <p:extLst>
      <p:ext uri="{BB962C8B-B14F-4D97-AF65-F5344CB8AC3E}">
        <p14:creationId xmlns:p14="http://schemas.microsoft.com/office/powerpoint/2010/main" val="322761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CDD4"/>
        </a:solidFill>
        <a:effectLst/>
      </p:bgPr>
    </p:bg>
    <p:spTree>
      <p:nvGrpSpPr>
        <p:cNvPr id="1" name=""/>
        <p:cNvGrpSpPr/>
        <p:nvPr/>
      </p:nvGrpSpPr>
      <p:grpSpPr>
        <a:xfrm>
          <a:off x="0" y="0"/>
          <a:ext cx="0" cy="0"/>
          <a:chOff x="0" y="0"/>
          <a:chExt cx="0" cy="0"/>
        </a:xfrm>
      </p:grpSpPr>
      <p:sp>
        <p:nvSpPr>
          <p:cNvPr id="2" name="Freeform 2"/>
          <p:cNvSpPr/>
          <p:nvPr/>
        </p:nvSpPr>
        <p:spPr>
          <a:xfrm rot="-10800000">
            <a:off x="15307119" y="6533316"/>
            <a:ext cx="5961761" cy="4552618"/>
          </a:xfrm>
          <a:custGeom>
            <a:avLst/>
            <a:gdLst/>
            <a:ahLst/>
            <a:cxnLst/>
            <a:rect l="l" t="t" r="r" b="b"/>
            <a:pathLst>
              <a:path w="5961761" h="4552618">
                <a:moveTo>
                  <a:pt x="0" y="0"/>
                </a:moveTo>
                <a:lnTo>
                  <a:pt x="5961762" y="0"/>
                </a:lnTo>
                <a:lnTo>
                  <a:pt x="5961762" y="4552618"/>
                </a:lnTo>
                <a:lnTo>
                  <a:pt x="0" y="45526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5147023" y="7815610"/>
            <a:ext cx="7992345" cy="2762640"/>
            <a:chOff x="-424" y="0"/>
            <a:chExt cx="2104980" cy="727609"/>
          </a:xfrm>
        </p:grpSpPr>
        <p:sp>
          <p:nvSpPr>
            <p:cNvPr id="4" name="Freeform 4"/>
            <p:cNvSpPr/>
            <p:nvPr/>
          </p:nvSpPr>
          <p:spPr>
            <a:xfrm>
              <a:off x="0" y="0"/>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5" name="TextBox 5"/>
            <p:cNvSpPr txBox="1"/>
            <p:nvPr/>
          </p:nvSpPr>
          <p:spPr>
            <a:xfrm>
              <a:off x="-424" y="3987"/>
              <a:ext cx="2104556" cy="723622"/>
            </a:xfrm>
            <a:prstGeom prst="rect">
              <a:avLst/>
            </a:prstGeom>
          </p:spPr>
          <p:txBody>
            <a:bodyPr lIns="50800" tIns="50800" rIns="50800" bIns="50800" rtlCol="0" anchor="ctr"/>
            <a:lstStyle/>
            <a:p>
              <a:pPr algn="ctr">
                <a:lnSpc>
                  <a:spcPts val="4339"/>
                </a:lnSpc>
              </a:pPr>
              <a:r>
                <a:rPr lang="en-GB" sz="3200">
                  <a:solidFill>
                    <a:schemeClr val="bg1"/>
                  </a:solidFill>
                  <a:latin typeface="FF Meta Hebrew Bold" panose="020B0604020202020204" charset="-79"/>
                  <a:cs typeface="FF Meta Hebrew Bold" panose="020B0604020202020204" charset="-79"/>
                </a:rPr>
                <a:t>The</a:t>
              </a:r>
              <a:r>
                <a:rPr kumimoji="0" lang="en-GB" sz="3200" b="0" i="0" u="none" strike="noStrike" kern="1200" cap="none" spc="0" normalizeH="0" baseline="0" noProof="0">
                  <a:ln>
                    <a:noFill/>
                  </a:ln>
                  <a:solidFill>
                    <a:schemeClr val="bg1"/>
                  </a:solidFill>
                  <a:effectLst/>
                  <a:uLnTx/>
                  <a:uFillTx/>
                  <a:latin typeface="FF Meta Hebrew Bold" panose="020B0604020202020204" charset="-79"/>
                  <a:cs typeface="FF Meta Hebrew Bold" panose="020B0604020202020204" charset="-79"/>
                </a:rPr>
                <a:t> Tuition Fee Loan is paid directly to your university</a:t>
              </a:r>
            </a:p>
            <a:p>
              <a:pPr algn="ctr">
                <a:lnSpc>
                  <a:spcPts val="4339"/>
                </a:lnSpc>
              </a:pPr>
              <a:endParaRPr lang="en-US" sz="3099">
                <a:solidFill>
                  <a:srgbClr val="F4CDD4"/>
                </a:solidFill>
                <a:latin typeface="FF Meta Hebrew Bold"/>
                <a:ea typeface="FF Meta Hebrew Bold"/>
                <a:cs typeface="FF Meta Hebrew Bold"/>
                <a:sym typeface="FF Meta Hebrew Bold"/>
              </a:endParaRPr>
            </a:p>
          </p:txBody>
        </p:sp>
      </p:grpSp>
      <p:grpSp>
        <p:nvGrpSpPr>
          <p:cNvPr id="6" name="Group 6"/>
          <p:cNvGrpSpPr/>
          <p:nvPr/>
        </p:nvGrpSpPr>
        <p:grpSpPr>
          <a:xfrm>
            <a:off x="5147024" y="1259273"/>
            <a:ext cx="7990735" cy="3072989"/>
            <a:chOff x="0" y="-189418"/>
            <a:chExt cx="2104556" cy="809347"/>
          </a:xfrm>
        </p:grpSpPr>
        <p:sp>
          <p:nvSpPr>
            <p:cNvPr id="7" name="Freeform 7"/>
            <p:cNvSpPr/>
            <p:nvPr/>
          </p:nvSpPr>
          <p:spPr>
            <a:xfrm>
              <a:off x="0" y="0"/>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8" name="TextBox 8"/>
            <p:cNvSpPr txBox="1"/>
            <p:nvPr/>
          </p:nvSpPr>
          <p:spPr>
            <a:xfrm>
              <a:off x="0" y="-189418"/>
              <a:ext cx="2104556" cy="809347"/>
            </a:xfrm>
            <a:prstGeom prst="rect">
              <a:avLst/>
            </a:prstGeom>
          </p:spPr>
          <p:txBody>
            <a:bodyPr lIns="50800" tIns="50800" rIns="50800" bIns="50800" rtlCol="0" anchor="ctr"/>
            <a:lstStyle/>
            <a:p>
              <a:pPr algn="ctr">
                <a:lnSpc>
                  <a:spcPts val="6019"/>
                </a:lnSpc>
              </a:pPr>
              <a:r>
                <a:rPr lang="en-GB" sz="4000" dirty="0">
                  <a:solidFill>
                    <a:schemeClr val="bg1"/>
                  </a:solidFill>
                  <a:latin typeface="FF Meta Hebrew Bold"/>
                  <a:ea typeface="FF Meta Hebrew Bold"/>
                  <a:cs typeface="FF Meta Hebrew Bold"/>
                  <a:sym typeface="FF Meta Hebrew Bold"/>
                </a:rPr>
                <a:t>Most universities charge a tuition fee of £9535</a:t>
              </a:r>
              <a:endParaRPr lang="en-US" sz="4000" dirty="0">
                <a:solidFill>
                  <a:schemeClr val="bg1"/>
                </a:solidFill>
                <a:latin typeface="FF Meta Hebrew Bold"/>
                <a:ea typeface="FF Meta Hebrew Bold"/>
                <a:cs typeface="FF Meta Hebrew Bold"/>
                <a:sym typeface="FF Meta Hebrew Bold"/>
              </a:endParaRPr>
            </a:p>
          </p:txBody>
        </p:sp>
      </p:grpSp>
      <p:grpSp>
        <p:nvGrpSpPr>
          <p:cNvPr id="9" name="Group 9"/>
          <p:cNvGrpSpPr/>
          <p:nvPr/>
        </p:nvGrpSpPr>
        <p:grpSpPr>
          <a:xfrm>
            <a:off x="5147023" y="4564671"/>
            <a:ext cx="7990735" cy="2783665"/>
            <a:chOff x="-424" y="-87981"/>
            <a:chExt cx="2104556" cy="733147"/>
          </a:xfrm>
        </p:grpSpPr>
        <p:sp>
          <p:nvSpPr>
            <p:cNvPr id="10" name="Freeform 10"/>
            <p:cNvSpPr/>
            <p:nvPr/>
          </p:nvSpPr>
          <p:spPr>
            <a:xfrm>
              <a:off x="-424" y="20062"/>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11" name="TextBox 11"/>
            <p:cNvSpPr txBox="1"/>
            <p:nvPr/>
          </p:nvSpPr>
          <p:spPr>
            <a:xfrm>
              <a:off x="-424" y="-87981"/>
              <a:ext cx="2104556" cy="733147"/>
            </a:xfrm>
            <a:prstGeom prst="rect">
              <a:avLst/>
            </a:prstGeom>
          </p:spPr>
          <p:txBody>
            <a:bodyPr lIns="50800" tIns="50800" rIns="50800" bIns="50800" rtlCol="0" anchor="ctr"/>
            <a:lstStyle/>
            <a:p>
              <a:pPr algn="ctr">
                <a:lnSpc>
                  <a:spcPts val="4479"/>
                </a:lnSpc>
              </a:pPr>
              <a:r>
                <a:rPr kumimoji="0" lang="en-GB" sz="3200" b="0" i="0" u="none" strike="noStrike" kern="1200" cap="none" spc="0" normalizeH="0" baseline="0" noProof="0">
                  <a:ln>
                    <a:noFill/>
                  </a:ln>
                  <a:solidFill>
                    <a:schemeClr val="bg1"/>
                  </a:solidFill>
                  <a:effectLst/>
                  <a:uLnTx/>
                  <a:uFillTx/>
                  <a:latin typeface="FF Meta Hebrew Bold" panose="020B0604020202020204" charset="-79"/>
                  <a:cs typeface="FF Meta Hebrew Bold" panose="020B0604020202020204" charset="-79"/>
                </a:rPr>
                <a:t>A Tuition Fee Loan is available to cover this fee</a:t>
              </a:r>
              <a:endParaRPr lang="en-US" sz="3199">
                <a:solidFill>
                  <a:srgbClr val="F4CDD4"/>
                </a:solidFill>
                <a:latin typeface="FF Meta Hebrew Bold"/>
                <a:ea typeface="FF Meta Hebrew Bold"/>
                <a:cs typeface="FF Meta Hebrew Bold"/>
                <a:sym typeface="FF Meta Hebrew Bold"/>
              </a:endParaRPr>
            </a:p>
          </p:txBody>
        </p:sp>
      </p:grpSp>
      <p:sp>
        <p:nvSpPr>
          <p:cNvPr id="12" name="TextBox 12"/>
          <p:cNvSpPr txBox="1"/>
          <p:nvPr/>
        </p:nvSpPr>
        <p:spPr>
          <a:xfrm>
            <a:off x="4012356" y="363774"/>
            <a:ext cx="10314825" cy="1123706"/>
          </a:xfrm>
          <a:prstGeom prst="rect">
            <a:avLst/>
          </a:prstGeom>
        </p:spPr>
        <p:txBody>
          <a:bodyPr lIns="0" tIns="0" rIns="0" bIns="0" rtlCol="0" anchor="t">
            <a:spAutoFit/>
          </a:bodyPr>
          <a:lstStyle/>
          <a:p>
            <a:pPr algn="ctr">
              <a:lnSpc>
                <a:spcPts val="8400"/>
              </a:lnSpc>
            </a:pPr>
            <a:r>
              <a:rPr lang="en-US" sz="8800">
                <a:solidFill>
                  <a:srgbClr val="672146"/>
                </a:solidFill>
                <a:latin typeface="FF Meta Hebrew Bold"/>
                <a:ea typeface="FF Meta Hebrew Bold"/>
                <a:cs typeface="FF Meta Hebrew Bold"/>
                <a:sym typeface="FF Meta Hebrew Bold"/>
              </a:rPr>
              <a:t>Tuition Fee </a:t>
            </a:r>
          </a:p>
        </p:txBody>
      </p:sp>
      <p:sp>
        <p:nvSpPr>
          <p:cNvPr id="13" name="Freeform 13"/>
          <p:cNvSpPr/>
          <p:nvPr/>
        </p:nvSpPr>
        <p:spPr>
          <a:xfrm rot="-5400000">
            <a:off x="-644101" y="2636846"/>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Freeform 16"/>
          <p:cNvSpPr/>
          <p:nvPr/>
        </p:nvSpPr>
        <p:spPr>
          <a:xfrm rot="5400000">
            <a:off x="8260255" y="3977651"/>
            <a:ext cx="1819029" cy="1031379"/>
          </a:xfrm>
          <a:custGeom>
            <a:avLst/>
            <a:gdLst/>
            <a:ahLst/>
            <a:cxnLst/>
            <a:rect l="l" t="t" r="r" b="b"/>
            <a:pathLst>
              <a:path w="1819029" h="1031379">
                <a:moveTo>
                  <a:pt x="0" y="0"/>
                </a:moveTo>
                <a:lnTo>
                  <a:pt x="1819029" y="0"/>
                </a:lnTo>
                <a:lnTo>
                  <a:pt x="1819029" y="1031379"/>
                </a:lnTo>
                <a:lnTo>
                  <a:pt x="0" y="10313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Freeform 19"/>
          <p:cNvSpPr/>
          <p:nvPr/>
        </p:nvSpPr>
        <p:spPr>
          <a:xfrm rot="5400000">
            <a:off x="8260255" y="6927141"/>
            <a:ext cx="1819029" cy="1031379"/>
          </a:xfrm>
          <a:custGeom>
            <a:avLst/>
            <a:gdLst/>
            <a:ahLst/>
            <a:cxnLst/>
            <a:rect l="l" t="t" r="r" b="b"/>
            <a:pathLst>
              <a:path w="1819029" h="1031379">
                <a:moveTo>
                  <a:pt x="0" y="0"/>
                </a:moveTo>
                <a:lnTo>
                  <a:pt x="1819029" y="0"/>
                </a:lnTo>
                <a:lnTo>
                  <a:pt x="1819029" y="1031379"/>
                </a:lnTo>
                <a:lnTo>
                  <a:pt x="0" y="10313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
            <a:extLst>
              <a:ext uri="{FF2B5EF4-FFF2-40B4-BE49-F238E27FC236}">
                <a16:creationId xmlns:a16="http://schemas.microsoft.com/office/drawing/2014/main" id="{B64C7063-1787-C742-FF10-2B5790847183}"/>
              </a:ext>
            </a:extLst>
          </p:cNvPr>
          <p:cNvSpPr/>
          <p:nvPr/>
        </p:nvSpPr>
        <p:spPr>
          <a:xfrm>
            <a:off x="14466850" y="-75895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CDD4"/>
        </a:solidFill>
        <a:effectLst/>
      </p:bgPr>
    </p:bg>
    <p:spTree>
      <p:nvGrpSpPr>
        <p:cNvPr id="1" name=""/>
        <p:cNvGrpSpPr/>
        <p:nvPr/>
      </p:nvGrpSpPr>
      <p:grpSpPr>
        <a:xfrm>
          <a:off x="0" y="0"/>
          <a:ext cx="0" cy="0"/>
          <a:chOff x="0" y="0"/>
          <a:chExt cx="0" cy="0"/>
        </a:xfrm>
      </p:grpSpPr>
      <p:grpSp>
        <p:nvGrpSpPr>
          <p:cNvPr id="6" name="Group 6"/>
          <p:cNvGrpSpPr/>
          <p:nvPr/>
        </p:nvGrpSpPr>
        <p:grpSpPr>
          <a:xfrm>
            <a:off x="1291570" y="1155614"/>
            <a:ext cx="15700905" cy="4222320"/>
            <a:chOff x="0" y="-132117"/>
            <a:chExt cx="2104556" cy="766936"/>
          </a:xfrm>
        </p:grpSpPr>
        <p:sp>
          <p:nvSpPr>
            <p:cNvPr id="7" name="Freeform 7"/>
            <p:cNvSpPr/>
            <p:nvPr/>
          </p:nvSpPr>
          <p:spPr>
            <a:xfrm>
              <a:off x="0" y="0"/>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8" name="TextBox 8"/>
            <p:cNvSpPr txBox="1"/>
            <p:nvPr/>
          </p:nvSpPr>
          <p:spPr>
            <a:xfrm>
              <a:off x="74141" y="-132117"/>
              <a:ext cx="1976648" cy="766936"/>
            </a:xfrm>
            <a:prstGeom prst="rect">
              <a:avLst/>
            </a:prstGeom>
          </p:spPr>
          <p:txBody>
            <a:bodyPr lIns="50800" tIns="50800" rIns="50800" bIns="50800" rtlCol="0" anchor="ctr"/>
            <a:lstStyle/>
            <a:p>
              <a:pPr marL="360000" marR="0" lvl="0" indent="-360000" algn="ctr" defTabSz="914400" rtl="0" eaLnBrk="0" fontAlgn="auto" latinLnBrk="0" hangingPunct="0">
                <a:lnSpc>
                  <a:spcPct val="15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4CDD4"/>
                  </a:solidFill>
                  <a:effectLst/>
                  <a:uLnTx/>
                  <a:uFillTx/>
                  <a:latin typeface="FF Meta Hebrew Bold" panose="020B0604020202020204" charset="-79"/>
                  <a:ea typeface="ＭＳ Ｐゴシック" charset="-128"/>
                  <a:cs typeface="FF Meta Hebrew Bold" panose="020B0604020202020204" charset="-79"/>
                </a:rPr>
                <a:t>Generally, full Tuition Fee Loan support is available for </a:t>
              </a:r>
              <a:r>
                <a:rPr kumimoji="0" lang="en-GB" sz="4000" b="1" i="0" u="none" strike="noStrike" kern="1200" cap="none" spc="0" normalizeH="0" baseline="0" noProof="0" dirty="0">
                  <a:ln>
                    <a:noFill/>
                  </a:ln>
                  <a:solidFill>
                    <a:srgbClr val="F4CDD4"/>
                  </a:solidFill>
                  <a:effectLst/>
                  <a:uLnTx/>
                  <a:uFillTx/>
                  <a:latin typeface="FF Meta Hebrew Bold" panose="020B0604020202020204" charset="-79"/>
                  <a:ea typeface="ＭＳ Ｐゴシック" charset="-128"/>
                  <a:cs typeface="FF Meta Hebrew Bold" panose="020B0604020202020204" charset="-79"/>
                </a:rPr>
                <a:t>your first </a:t>
              </a:r>
              <a:r>
                <a:rPr kumimoji="0" lang="en-GB" sz="4000" b="0" i="0" u="none" strike="noStrike" kern="1200" cap="none" spc="0" normalizeH="0" baseline="0" noProof="0" dirty="0">
                  <a:ln>
                    <a:noFill/>
                  </a:ln>
                  <a:solidFill>
                    <a:srgbClr val="F4CDD4"/>
                  </a:solidFill>
                  <a:effectLst/>
                  <a:uLnTx/>
                  <a:uFillTx/>
                  <a:latin typeface="FF Meta Hebrew Bold" panose="020B0604020202020204" charset="-79"/>
                  <a:ea typeface="ＭＳ Ｐゴシック" charset="-128"/>
                  <a:cs typeface="FF Meta Hebrew Bold" panose="020B0604020202020204" charset="-79"/>
                </a:rPr>
                <a:t>higher education qualification, plus one extra year should you need it:</a:t>
              </a:r>
            </a:p>
          </p:txBody>
        </p:sp>
      </p:grpSp>
      <p:sp>
        <p:nvSpPr>
          <p:cNvPr id="12" name="TextBox 12"/>
          <p:cNvSpPr txBox="1"/>
          <p:nvPr/>
        </p:nvSpPr>
        <p:spPr>
          <a:xfrm>
            <a:off x="4012356" y="460026"/>
            <a:ext cx="10314825" cy="1123706"/>
          </a:xfrm>
          <a:prstGeom prst="rect">
            <a:avLst/>
          </a:prstGeom>
        </p:spPr>
        <p:txBody>
          <a:bodyPr lIns="0" tIns="0" rIns="0" bIns="0" rtlCol="0" anchor="t">
            <a:spAutoFit/>
          </a:bodyPr>
          <a:lstStyle/>
          <a:p>
            <a:pPr algn="ctr">
              <a:lnSpc>
                <a:spcPts val="8400"/>
              </a:lnSpc>
            </a:pPr>
            <a:r>
              <a:rPr lang="en-US" sz="8800" dirty="0">
                <a:solidFill>
                  <a:srgbClr val="672146"/>
                </a:solidFill>
                <a:latin typeface="FF Meta Hebrew Bold"/>
                <a:ea typeface="FF Meta Hebrew Bold"/>
                <a:cs typeface="FF Meta Hebrew Bold"/>
                <a:sym typeface="FF Meta Hebrew Bold"/>
              </a:rPr>
              <a:t>Tuition Fee </a:t>
            </a:r>
          </a:p>
        </p:txBody>
      </p:sp>
      <p:grpSp>
        <p:nvGrpSpPr>
          <p:cNvPr id="15" name="Group 14">
            <a:extLst>
              <a:ext uri="{FF2B5EF4-FFF2-40B4-BE49-F238E27FC236}">
                <a16:creationId xmlns:a16="http://schemas.microsoft.com/office/drawing/2014/main" id="{8BF81F24-F215-8CD7-2D41-D24B1FB4A3CA}"/>
              </a:ext>
              <a:ext uri="{C183D7F6-B498-43B3-948B-1728B52AA6E4}">
                <adec:decorative xmlns:adec="http://schemas.microsoft.com/office/drawing/2017/decorative" val="1"/>
              </a:ext>
            </a:extLst>
          </p:cNvPr>
          <p:cNvGrpSpPr/>
          <p:nvPr/>
        </p:nvGrpSpPr>
        <p:grpSpPr>
          <a:xfrm>
            <a:off x="1970096" y="4564074"/>
            <a:ext cx="14758737" cy="3250696"/>
            <a:chOff x="770581" y="2441610"/>
            <a:chExt cx="6958464" cy="1538166"/>
          </a:xfrm>
        </p:grpSpPr>
        <p:sp>
          <p:nvSpPr>
            <p:cNvPr id="17" name="TextBox 19">
              <a:extLst>
                <a:ext uri="{FF2B5EF4-FFF2-40B4-BE49-F238E27FC236}">
                  <a16:creationId xmlns:a16="http://schemas.microsoft.com/office/drawing/2014/main" id="{E031AAB5-4F05-2EFF-6353-0045AAAC3D24}"/>
                </a:ext>
              </a:extLst>
            </p:cNvPr>
            <p:cNvSpPr txBox="1">
              <a:spLocks noChangeArrowheads="1"/>
            </p:cNvSpPr>
            <p:nvPr/>
          </p:nvSpPr>
          <p:spPr bwMode="auto">
            <a:xfrm>
              <a:off x="1140363" y="3644818"/>
              <a:ext cx="6218901" cy="334958"/>
            </a:xfrm>
            <a:prstGeom prst="rect">
              <a:avLst/>
            </a:prstGeom>
            <a:noFill/>
            <a:ln w="38100">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AC145A"/>
                  </a:solidFill>
                  <a:effectLst/>
                  <a:uLnTx/>
                  <a:uFillTx/>
                  <a:latin typeface="Arial" pitchFamily="34" charset="0"/>
                  <a:ea typeface="+mn-ea"/>
                  <a:cs typeface="Arial" pitchFamily="34" charset="0"/>
                </a:rPr>
                <a:t>Example based on a standard 3-year full-time degree</a:t>
              </a:r>
              <a:endParaRPr kumimoji="0" lang="en-GB" sz="4000" b="0" i="0" u="none" strike="noStrike" kern="1200" cap="none" spc="0" normalizeH="0" baseline="0" noProof="0">
                <a:ln>
                  <a:noFill/>
                </a:ln>
                <a:solidFill>
                  <a:srgbClr val="AC145A"/>
                </a:solidFill>
                <a:effectLst/>
                <a:uLnTx/>
                <a:uFillTx/>
                <a:latin typeface="Arial" pitchFamily="34" charset="0"/>
                <a:ea typeface="+mn-ea"/>
                <a:cs typeface="Arial" pitchFamily="34" charset="0"/>
              </a:endParaRPr>
            </a:p>
          </p:txBody>
        </p:sp>
        <p:sp>
          <p:nvSpPr>
            <p:cNvPr id="18" name="Rectangle 19">
              <a:extLst>
                <a:ext uri="{FF2B5EF4-FFF2-40B4-BE49-F238E27FC236}">
                  <a16:creationId xmlns:a16="http://schemas.microsoft.com/office/drawing/2014/main" id="{F58F36F0-B674-4F68-41C2-97EA39AB1833}"/>
                </a:ext>
              </a:extLst>
            </p:cNvPr>
            <p:cNvSpPr>
              <a:spLocks noChangeArrowheads="1"/>
            </p:cNvSpPr>
            <p:nvPr/>
          </p:nvSpPr>
          <p:spPr bwMode="auto">
            <a:xfrm>
              <a:off x="4117768" y="2594421"/>
              <a:ext cx="720614" cy="800219"/>
            </a:xfrm>
            <a:prstGeom prst="rect">
              <a:avLst/>
            </a:prstGeom>
            <a:noFill/>
            <a:ln w="38100">
              <a:noFill/>
              <a:miter lim="800000"/>
              <a:headEnd/>
              <a:tailEn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1714500" algn="l"/>
                  <a:tab pos="2400300" algn="l"/>
                  <a:tab pos="3086100" algn="l"/>
                </a:tabLst>
                <a:defRPr/>
              </a:pPr>
              <a:r>
                <a:rPr kumimoji="0" lang="en-GB" sz="1800" b="1" i="0" u="none" strike="noStrike" kern="1200" cap="none" spc="0" normalizeH="0" baseline="0" noProof="0">
                  <a:ln>
                    <a:noFill/>
                  </a:ln>
                  <a:solidFill>
                    <a:srgbClr val="0000FF"/>
                  </a:solidFill>
                  <a:effectLst/>
                  <a:uLnTx/>
                  <a:uFillTx/>
                  <a:latin typeface="Arial" pitchFamily="34" charset="0"/>
                  <a:ea typeface="+mn-ea"/>
                  <a:cs typeface="Arial" pitchFamily="34" charset="0"/>
                </a:rPr>
                <a:t>                                                                          </a:t>
              </a:r>
              <a:r>
                <a:rPr kumimoji="0" lang="en-GB" sz="2800" b="1" i="0" u="none" strike="noStrike" kern="1200" cap="none" spc="0" normalizeH="0" baseline="0" noProof="0">
                  <a:ln>
                    <a:noFill/>
                  </a:ln>
                  <a:solidFill>
                    <a:srgbClr val="002060"/>
                  </a:solidFill>
                  <a:effectLst/>
                  <a:uLnTx/>
                  <a:uFillTx/>
                  <a:latin typeface="Arial" pitchFamily="34" charset="0"/>
                  <a:ea typeface="+mn-ea"/>
                  <a:cs typeface="Arial" pitchFamily="34" charset="0"/>
                </a:rPr>
                <a:t>+</a:t>
              </a:r>
            </a:p>
          </p:txBody>
        </p:sp>
        <p:sp>
          <p:nvSpPr>
            <p:cNvPr id="22" name="Line 12">
              <a:extLst>
                <a:ext uri="{FF2B5EF4-FFF2-40B4-BE49-F238E27FC236}">
                  <a16:creationId xmlns:a16="http://schemas.microsoft.com/office/drawing/2014/main" id="{4E18F42C-8404-81DC-7B39-9F7CBA50567B}"/>
                </a:ext>
              </a:extLst>
            </p:cNvPr>
            <p:cNvSpPr>
              <a:spLocks noChangeShapeType="1"/>
            </p:cNvSpPr>
            <p:nvPr/>
          </p:nvSpPr>
          <p:spPr bwMode="auto">
            <a:xfrm>
              <a:off x="1394027" y="3134678"/>
              <a:ext cx="722093" cy="0"/>
            </a:xfrm>
            <a:prstGeom prst="line">
              <a:avLst/>
            </a:prstGeom>
            <a:noFill/>
            <a:ln w="38100">
              <a:solidFill>
                <a:srgbClr val="AC145A"/>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3" name="Line 12">
              <a:extLst>
                <a:ext uri="{FF2B5EF4-FFF2-40B4-BE49-F238E27FC236}">
                  <a16:creationId xmlns:a16="http://schemas.microsoft.com/office/drawing/2014/main" id="{F24A4785-8996-FF02-6E93-7B677F4C364B}"/>
                </a:ext>
              </a:extLst>
            </p:cNvPr>
            <p:cNvSpPr>
              <a:spLocks noChangeShapeType="1"/>
            </p:cNvSpPr>
            <p:nvPr/>
          </p:nvSpPr>
          <p:spPr bwMode="auto">
            <a:xfrm>
              <a:off x="2726273" y="3134678"/>
              <a:ext cx="719523" cy="0"/>
            </a:xfrm>
            <a:prstGeom prst="line">
              <a:avLst/>
            </a:prstGeom>
            <a:noFill/>
            <a:ln w="38100">
              <a:solidFill>
                <a:srgbClr val="AC145A"/>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nvGrpSpPr>
            <p:cNvPr id="24" name="Group 43">
              <a:extLst>
                <a:ext uri="{FF2B5EF4-FFF2-40B4-BE49-F238E27FC236}">
                  <a16:creationId xmlns:a16="http://schemas.microsoft.com/office/drawing/2014/main" id="{4514D9CE-4868-F37C-2450-6C20A3D49E80}"/>
                </a:ext>
              </a:extLst>
            </p:cNvPr>
            <p:cNvGrpSpPr>
              <a:grpSpLocks/>
            </p:cNvGrpSpPr>
            <p:nvPr/>
          </p:nvGrpSpPr>
          <p:grpSpPr bwMode="auto">
            <a:xfrm>
              <a:off x="770581" y="2707611"/>
              <a:ext cx="830686" cy="830687"/>
              <a:chOff x="-255184" y="2551840"/>
              <a:chExt cx="914411" cy="914165"/>
            </a:xfrm>
          </p:grpSpPr>
          <p:sp>
            <p:nvSpPr>
              <p:cNvPr id="41" name="Oval 40">
                <a:extLst>
                  <a:ext uri="{FF2B5EF4-FFF2-40B4-BE49-F238E27FC236}">
                    <a16:creationId xmlns:a16="http://schemas.microsoft.com/office/drawing/2014/main" id="{7261765A-697C-3674-CF7D-4536435EC997}"/>
                  </a:ext>
                </a:extLst>
              </p:cNvPr>
              <p:cNvSpPr/>
              <p:nvPr/>
            </p:nvSpPr>
            <p:spPr>
              <a:xfrm>
                <a:off x="-255184" y="2551840"/>
                <a:ext cx="914411" cy="914165"/>
              </a:xfrm>
              <a:prstGeom prst="ellipse">
                <a:avLst/>
              </a:prstGeom>
              <a:solidFill>
                <a:srgbClr val="672146"/>
              </a:solidFill>
              <a:ln w="38100">
                <a:solidFill>
                  <a:srgbClr val="AC14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2" name="TextBox 42">
                <a:extLst>
                  <a:ext uri="{FF2B5EF4-FFF2-40B4-BE49-F238E27FC236}">
                    <a16:creationId xmlns:a16="http://schemas.microsoft.com/office/drawing/2014/main" id="{9889B56A-ED35-526F-00E1-29B54ABE537C}"/>
                  </a:ext>
                </a:extLst>
              </p:cNvPr>
              <p:cNvSpPr txBox="1">
                <a:spLocks noChangeArrowheads="1"/>
              </p:cNvSpPr>
              <p:nvPr/>
            </p:nvSpPr>
            <p:spPr bwMode="auto">
              <a:xfrm>
                <a:off x="-109744" y="2858935"/>
                <a:ext cx="627465" cy="304511"/>
              </a:xfrm>
              <a:prstGeom prst="rect">
                <a:avLst/>
              </a:prstGeom>
              <a:noFill/>
              <a:ln w="38100">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25/26</a:t>
                </a:r>
              </a:p>
            </p:txBody>
          </p:sp>
        </p:grpSp>
        <p:grpSp>
          <p:nvGrpSpPr>
            <p:cNvPr id="25" name="Group 44">
              <a:extLst>
                <a:ext uri="{FF2B5EF4-FFF2-40B4-BE49-F238E27FC236}">
                  <a16:creationId xmlns:a16="http://schemas.microsoft.com/office/drawing/2014/main" id="{0E6C5171-073E-859D-F6E5-70D0C2F0A523}"/>
                </a:ext>
              </a:extLst>
            </p:cNvPr>
            <p:cNvGrpSpPr>
              <a:grpSpLocks/>
            </p:cNvGrpSpPr>
            <p:nvPr/>
          </p:nvGrpSpPr>
          <p:grpSpPr bwMode="auto">
            <a:xfrm>
              <a:off x="2116120" y="2710496"/>
              <a:ext cx="830687" cy="830686"/>
              <a:chOff x="-255561" y="2562102"/>
              <a:chExt cx="914411" cy="914164"/>
            </a:xfrm>
          </p:grpSpPr>
          <p:sp>
            <p:nvSpPr>
              <p:cNvPr id="39" name="Oval 38">
                <a:extLst>
                  <a:ext uri="{FF2B5EF4-FFF2-40B4-BE49-F238E27FC236}">
                    <a16:creationId xmlns:a16="http://schemas.microsoft.com/office/drawing/2014/main" id="{DE598466-8D9C-CA6A-2B05-85E3950C3A6E}"/>
                  </a:ext>
                </a:extLst>
              </p:cNvPr>
              <p:cNvSpPr/>
              <p:nvPr/>
            </p:nvSpPr>
            <p:spPr>
              <a:xfrm>
                <a:off x="-255561" y="2562102"/>
                <a:ext cx="914411" cy="914164"/>
              </a:xfrm>
              <a:prstGeom prst="ellipse">
                <a:avLst/>
              </a:prstGeom>
              <a:solidFill>
                <a:srgbClr val="672146"/>
              </a:solidFill>
              <a:ln w="38100">
                <a:solidFill>
                  <a:srgbClr val="AC14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0" name="TextBox 46">
                <a:extLst>
                  <a:ext uri="{FF2B5EF4-FFF2-40B4-BE49-F238E27FC236}">
                    <a16:creationId xmlns:a16="http://schemas.microsoft.com/office/drawing/2014/main" id="{7F63BC6A-6E68-FB34-BADE-3AA45D3AA7BC}"/>
                  </a:ext>
                </a:extLst>
              </p:cNvPr>
              <p:cNvSpPr txBox="1">
                <a:spLocks noChangeArrowheads="1"/>
              </p:cNvSpPr>
              <p:nvPr/>
            </p:nvSpPr>
            <p:spPr bwMode="auto">
              <a:xfrm>
                <a:off x="-85091" y="2857444"/>
                <a:ext cx="627465" cy="304511"/>
              </a:xfrm>
              <a:prstGeom prst="rect">
                <a:avLst/>
              </a:prstGeom>
              <a:noFill/>
              <a:ln w="38100">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26/27</a:t>
                </a:r>
              </a:p>
            </p:txBody>
          </p:sp>
        </p:grpSp>
        <p:grpSp>
          <p:nvGrpSpPr>
            <p:cNvPr id="26" name="Group 47">
              <a:extLst>
                <a:ext uri="{FF2B5EF4-FFF2-40B4-BE49-F238E27FC236}">
                  <a16:creationId xmlns:a16="http://schemas.microsoft.com/office/drawing/2014/main" id="{42ED33EB-D963-3D7A-3260-1C996B59E5BB}"/>
                </a:ext>
              </a:extLst>
            </p:cNvPr>
            <p:cNvGrpSpPr>
              <a:grpSpLocks/>
            </p:cNvGrpSpPr>
            <p:nvPr/>
          </p:nvGrpSpPr>
          <p:grpSpPr bwMode="auto">
            <a:xfrm>
              <a:off x="3445795" y="2710496"/>
              <a:ext cx="830689" cy="830686"/>
              <a:chOff x="-255609" y="2562103"/>
              <a:chExt cx="914411" cy="914164"/>
            </a:xfrm>
          </p:grpSpPr>
          <p:sp>
            <p:nvSpPr>
              <p:cNvPr id="37" name="Oval 36">
                <a:extLst>
                  <a:ext uri="{FF2B5EF4-FFF2-40B4-BE49-F238E27FC236}">
                    <a16:creationId xmlns:a16="http://schemas.microsoft.com/office/drawing/2014/main" id="{F1BDEC72-E3F3-3A0D-9B17-2170DF63E448}"/>
                  </a:ext>
                </a:extLst>
              </p:cNvPr>
              <p:cNvSpPr/>
              <p:nvPr/>
            </p:nvSpPr>
            <p:spPr>
              <a:xfrm>
                <a:off x="-255609" y="2562103"/>
                <a:ext cx="914411" cy="914164"/>
              </a:xfrm>
              <a:prstGeom prst="ellipse">
                <a:avLst/>
              </a:prstGeom>
              <a:solidFill>
                <a:srgbClr val="672146"/>
              </a:solidFill>
              <a:ln w="38100">
                <a:solidFill>
                  <a:srgbClr val="AC14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38" name="TextBox 49">
                <a:extLst>
                  <a:ext uri="{FF2B5EF4-FFF2-40B4-BE49-F238E27FC236}">
                    <a16:creationId xmlns:a16="http://schemas.microsoft.com/office/drawing/2014/main" id="{941A023F-30DF-FA87-6523-CB753C144565}"/>
                  </a:ext>
                </a:extLst>
              </p:cNvPr>
              <p:cNvSpPr txBox="1">
                <a:spLocks noChangeArrowheads="1"/>
              </p:cNvSpPr>
              <p:nvPr/>
            </p:nvSpPr>
            <p:spPr bwMode="auto">
              <a:xfrm>
                <a:off x="-97722" y="2851516"/>
                <a:ext cx="627463" cy="304511"/>
              </a:xfrm>
              <a:prstGeom prst="rect">
                <a:avLst/>
              </a:prstGeom>
              <a:noFill/>
              <a:ln w="38100">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27/28</a:t>
                </a:r>
              </a:p>
            </p:txBody>
          </p:sp>
        </p:grpSp>
        <p:grpSp>
          <p:nvGrpSpPr>
            <p:cNvPr id="27" name="Group 50">
              <a:extLst>
                <a:ext uri="{FF2B5EF4-FFF2-40B4-BE49-F238E27FC236}">
                  <a16:creationId xmlns:a16="http://schemas.microsoft.com/office/drawing/2014/main" id="{26E246FF-7A22-B28E-56D5-0B464EEB66FF}"/>
                </a:ext>
              </a:extLst>
            </p:cNvPr>
            <p:cNvGrpSpPr>
              <a:grpSpLocks/>
            </p:cNvGrpSpPr>
            <p:nvPr/>
          </p:nvGrpSpPr>
          <p:grpSpPr bwMode="auto">
            <a:xfrm>
              <a:off x="4637023" y="2710493"/>
              <a:ext cx="830686" cy="830685"/>
              <a:chOff x="-255668" y="2562104"/>
              <a:chExt cx="914411" cy="914164"/>
            </a:xfrm>
          </p:grpSpPr>
          <p:sp>
            <p:nvSpPr>
              <p:cNvPr id="35" name="Oval 34">
                <a:extLst>
                  <a:ext uri="{FF2B5EF4-FFF2-40B4-BE49-F238E27FC236}">
                    <a16:creationId xmlns:a16="http://schemas.microsoft.com/office/drawing/2014/main" id="{C938C3F8-07CA-28A4-8F80-8CEA380B6DBD}"/>
                  </a:ext>
                </a:extLst>
              </p:cNvPr>
              <p:cNvSpPr/>
              <p:nvPr/>
            </p:nvSpPr>
            <p:spPr>
              <a:xfrm>
                <a:off x="-255668" y="2562104"/>
                <a:ext cx="914411" cy="914164"/>
              </a:xfrm>
              <a:prstGeom prst="ellipse">
                <a:avLst/>
              </a:prstGeom>
              <a:solidFill>
                <a:schemeClr val="bg1">
                  <a:lumMod val="50000"/>
                </a:schemeClr>
              </a:solidFill>
              <a:ln w="38100">
                <a:solidFill>
                  <a:srgbClr val="AC14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36" name="TextBox 52">
                <a:extLst>
                  <a:ext uri="{FF2B5EF4-FFF2-40B4-BE49-F238E27FC236}">
                    <a16:creationId xmlns:a16="http://schemas.microsoft.com/office/drawing/2014/main" id="{5E8E5BC9-6565-8163-8C79-478DE6BBF458}"/>
                  </a:ext>
                </a:extLst>
              </p:cNvPr>
              <p:cNvSpPr txBox="1">
                <a:spLocks noChangeArrowheads="1"/>
              </p:cNvSpPr>
              <p:nvPr/>
            </p:nvSpPr>
            <p:spPr bwMode="auto">
              <a:xfrm>
                <a:off x="-109336" y="2743559"/>
                <a:ext cx="628297" cy="560942"/>
              </a:xfrm>
              <a:prstGeom prst="rect">
                <a:avLst/>
              </a:prstGeom>
              <a:noFill/>
              <a:ln w="38100">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Extra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Year</a:t>
                </a:r>
              </a:p>
            </p:txBody>
          </p:sp>
        </p:grpSp>
        <p:sp>
          <p:nvSpPr>
            <p:cNvPr id="28" name="Rectangle 19">
              <a:extLst>
                <a:ext uri="{FF2B5EF4-FFF2-40B4-BE49-F238E27FC236}">
                  <a16:creationId xmlns:a16="http://schemas.microsoft.com/office/drawing/2014/main" id="{0066304D-2BCF-D64E-CF87-FD4BFCC1C0FE}"/>
                </a:ext>
              </a:extLst>
            </p:cNvPr>
            <p:cNvSpPr>
              <a:spLocks noChangeArrowheads="1"/>
            </p:cNvSpPr>
            <p:nvPr/>
          </p:nvSpPr>
          <p:spPr bwMode="auto">
            <a:xfrm>
              <a:off x="5291051" y="2441610"/>
              <a:ext cx="720614" cy="954107"/>
            </a:xfrm>
            <a:prstGeom prst="rect">
              <a:avLst/>
            </a:prstGeom>
            <a:noFill/>
            <a:ln w="38100">
              <a:noFill/>
              <a:miter lim="800000"/>
              <a:headEnd/>
              <a:tailEn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1714500" algn="l"/>
                  <a:tab pos="2400300" algn="l"/>
                  <a:tab pos="3086100" algn="l"/>
                </a:tabLst>
                <a:defRPr/>
              </a:pPr>
              <a:r>
                <a:rPr kumimoji="0" lang="en-GB" sz="2800" b="1" i="0" u="none" strike="noStrike" kern="1200" cap="none" spc="0" normalizeH="0" baseline="0" noProof="0">
                  <a:ln>
                    <a:noFill/>
                  </a:ln>
                  <a:solidFill>
                    <a:srgbClr val="0000FF"/>
                  </a:solidFill>
                  <a:effectLst/>
                  <a:uLnTx/>
                  <a:uFillTx/>
                  <a:latin typeface="Arial" pitchFamily="34" charset="0"/>
                  <a:ea typeface="+mn-ea"/>
                  <a:cs typeface="Arial" pitchFamily="34" charset="0"/>
                </a:rPr>
                <a:t>                                                                       </a:t>
              </a:r>
              <a:r>
                <a:rPr kumimoji="0" lang="en-GB" sz="2800" b="1" i="0" u="none" strike="noStrike" kern="1200" cap="none" spc="0" normalizeH="0" baseline="0" noProof="0">
                  <a:ln>
                    <a:noFill/>
                  </a:ln>
                  <a:solidFill>
                    <a:srgbClr val="002060"/>
                  </a:solidFill>
                  <a:effectLst/>
                  <a:uLnTx/>
                  <a:uFillTx/>
                  <a:latin typeface="Arial" pitchFamily="34" charset="0"/>
                  <a:ea typeface="+mn-ea"/>
                  <a:cs typeface="Arial" pitchFamily="34" charset="0"/>
                </a:rPr>
                <a:t>=</a:t>
              </a:r>
            </a:p>
          </p:txBody>
        </p:sp>
        <p:grpSp>
          <p:nvGrpSpPr>
            <p:cNvPr id="29" name="Group 28">
              <a:extLst>
                <a:ext uri="{FF2B5EF4-FFF2-40B4-BE49-F238E27FC236}">
                  <a16:creationId xmlns:a16="http://schemas.microsoft.com/office/drawing/2014/main" id="{D654A35D-0DDB-66AD-7659-08BA287DC689}"/>
                </a:ext>
              </a:extLst>
            </p:cNvPr>
            <p:cNvGrpSpPr/>
            <p:nvPr/>
          </p:nvGrpSpPr>
          <p:grpSpPr>
            <a:xfrm>
              <a:off x="5813308" y="2715892"/>
              <a:ext cx="1915737" cy="830686"/>
              <a:chOff x="5834328" y="2715892"/>
              <a:chExt cx="1915737" cy="830686"/>
            </a:xfrm>
          </p:grpSpPr>
          <p:sp>
            <p:nvSpPr>
              <p:cNvPr id="30" name="Rectangle: Rounded Corners 29">
                <a:extLst>
                  <a:ext uri="{FF2B5EF4-FFF2-40B4-BE49-F238E27FC236}">
                    <a16:creationId xmlns:a16="http://schemas.microsoft.com/office/drawing/2014/main" id="{3E0A4E9C-D39D-0A22-E085-E04C0CC744A3}"/>
                  </a:ext>
                </a:extLst>
              </p:cNvPr>
              <p:cNvSpPr/>
              <p:nvPr/>
            </p:nvSpPr>
            <p:spPr>
              <a:xfrm>
                <a:off x="6154737" y="2722178"/>
                <a:ext cx="1545012" cy="816119"/>
              </a:xfrm>
              <a:prstGeom prst="roundRect">
                <a:avLst/>
              </a:prstGeom>
              <a:solidFill>
                <a:schemeClr val="bg1">
                  <a:lumMod val="85000"/>
                </a:schemeClr>
              </a:solidFill>
              <a:ln w="38100">
                <a:solidFill>
                  <a:srgbClr val="AC14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D2995393-8135-4E2F-255D-B764A86D3C4B}"/>
                  </a:ext>
                </a:extLst>
              </p:cNvPr>
              <p:cNvGrpSpPr/>
              <p:nvPr/>
            </p:nvGrpSpPr>
            <p:grpSpPr>
              <a:xfrm>
                <a:off x="5834328" y="2715892"/>
                <a:ext cx="851577" cy="830686"/>
                <a:chOff x="7846602" y="2565884"/>
                <a:chExt cx="851577" cy="830686"/>
              </a:xfrm>
            </p:grpSpPr>
            <p:sp>
              <p:nvSpPr>
                <p:cNvPr id="33" name="Oval 32">
                  <a:extLst>
                    <a:ext uri="{FF2B5EF4-FFF2-40B4-BE49-F238E27FC236}">
                      <a16:creationId xmlns:a16="http://schemas.microsoft.com/office/drawing/2014/main" id="{4132DC8D-DD34-F18F-16F3-1599CAC66E5B}"/>
                    </a:ext>
                  </a:extLst>
                </p:cNvPr>
                <p:cNvSpPr/>
                <p:nvPr/>
              </p:nvSpPr>
              <p:spPr bwMode="auto">
                <a:xfrm>
                  <a:off x="7867493" y="2565884"/>
                  <a:ext cx="830686" cy="830686"/>
                </a:xfrm>
                <a:prstGeom prst="ellipse">
                  <a:avLst/>
                </a:prstGeom>
                <a:solidFill>
                  <a:srgbClr val="672146"/>
                </a:solidFill>
                <a:ln w="38100">
                  <a:solidFill>
                    <a:srgbClr val="AC14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34" name="TextBox 18">
                  <a:extLst>
                    <a:ext uri="{FF2B5EF4-FFF2-40B4-BE49-F238E27FC236}">
                      <a16:creationId xmlns:a16="http://schemas.microsoft.com/office/drawing/2014/main" id="{D9B7126A-9FDA-C8F4-E4E0-E360B1FC5363}"/>
                    </a:ext>
                  </a:extLst>
                </p:cNvPr>
                <p:cNvSpPr txBox="1">
                  <a:spLocks noChangeArrowheads="1"/>
                </p:cNvSpPr>
                <p:nvPr/>
              </p:nvSpPr>
              <p:spPr bwMode="auto">
                <a:xfrm>
                  <a:off x="7846602" y="2687326"/>
                  <a:ext cx="830687" cy="538845"/>
                </a:xfrm>
                <a:prstGeom prst="rect">
                  <a:avLst/>
                </a:prstGeom>
                <a:noFill/>
                <a:ln w="38100">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bg1"/>
                      </a:solidFill>
                      <a:effectLst/>
                      <a:uLnTx/>
                      <a:uFillTx/>
                      <a:latin typeface="Arial" pitchFamily="34" charset="0"/>
                      <a:ea typeface="+mn-ea"/>
                      <a:cs typeface="Arial"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bg1"/>
                      </a:solidFill>
                      <a:effectLst/>
                      <a:uLnTx/>
                      <a:uFillTx/>
                      <a:latin typeface="Arial" pitchFamily="34" charset="0"/>
                      <a:ea typeface="+mn-ea"/>
                      <a:cs typeface="Arial" pitchFamily="34" charset="0"/>
                    </a:rPr>
                    <a:t> </a:t>
                  </a:r>
                  <a:r>
                    <a:rPr lang="en-GB" sz="3200" dirty="0">
                      <a:solidFill>
                        <a:schemeClr val="bg1"/>
                      </a:solidFill>
                      <a:latin typeface="Arial" pitchFamily="34" charset="0"/>
                      <a:cs typeface="Arial" pitchFamily="34" charset="0"/>
                    </a:rPr>
                    <a:t>Years</a:t>
                  </a:r>
                  <a:endParaRPr kumimoji="0" lang="en-GB" sz="320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pSp>
          <p:sp>
            <p:nvSpPr>
              <p:cNvPr id="32" name="TextBox 18">
                <a:extLst>
                  <a:ext uri="{FF2B5EF4-FFF2-40B4-BE49-F238E27FC236}">
                    <a16:creationId xmlns:a16="http://schemas.microsoft.com/office/drawing/2014/main" id="{FAD26304-8492-5928-D780-4A3504107086}"/>
                  </a:ext>
                </a:extLst>
              </p:cNvPr>
              <p:cNvSpPr txBox="1">
                <a:spLocks noChangeArrowheads="1"/>
              </p:cNvSpPr>
              <p:nvPr/>
            </p:nvSpPr>
            <p:spPr bwMode="auto">
              <a:xfrm>
                <a:off x="6567370" y="2883917"/>
                <a:ext cx="1182695" cy="509719"/>
              </a:xfrm>
              <a:prstGeom prst="rect">
                <a:avLst/>
              </a:prstGeom>
              <a:noFill/>
              <a:ln w="38100">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olidFill>
                      <a:srgbClr val="002060"/>
                    </a:solidFill>
                    <a:latin typeface="Arial" pitchFamily="34" charset="0"/>
                    <a:cs typeface="Arial" pitchFamily="34" charset="0"/>
                  </a:rPr>
                  <a:t>Full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a:ln>
                      <a:noFill/>
                    </a:ln>
                    <a:solidFill>
                      <a:srgbClr val="002060"/>
                    </a:solidFill>
                    <a:effectLst/>
                    <a:uLnTx/>
                    <a:uFillTx/>
                    <a:latin typeface="Arial" pitchFamily="34" charset="0"/>
                    <a:ea typeface="+mn-ea"/>
                    <a:cs typeface="Arial" pitchFamily="34" charset="0"/>
                  </a:rPr>
                  <a:t>Support</a:t>
                </a:r>
                <a:endParaRPr kumimoji="0" lang="en-US" sz="3200" i="0" u="none" strike="noStrike" kern="1200" cap="none" spc="0" normalizeH="0" baseline="0" noProof="0">
                  <a:ln>
                    <a:noFill/>
                  </a:ln>
                  <a:solidFill>
                    <a:srgbClr val="002060"/>
                  </a:solidFill>
                  <a:effectLst/>
                  <a:uLnTx/>
                  <a:uFillTx/>
                  <a:latin typeface="Arial" pitchFamily="34" charset="0"/>
                  <a:ea typeface="+mn-ea"/>
                  <a:cs typeface="Arial" pitchFamily="34" charset="0"/>
                </a:endParaRPr>
              </a:p>
            </p:txBody>
          </p:sp>
        </p:grpSp>
      </p:grpSp>
      <p:grpSp>
        <p:nvGrpSpPr>
          <p:cNvPr id="3" name="Group 6">
            <a:extLst>
              <a:ext uri="{FF2B5EF4-FFF2-40B4-BE49-F238E27FC236}">
                <a16:creationId xmlns:a16="http://schemas.microsoft.com/office/drawing/2014/main" id="{A043B5CF-9B14-03A6-2425-DC0037A541D7}"/>
              </a:ext>
            </a:extLst>
          </p:cNvPr>
          <p:cNvGrpSpPr/>
          <p:nvPr/>
        </p:nvGrpSpPr>
        <p:grpSpPr>
          <a:xfrm>
            <a:off x="2902111" y="7829231"/>
            <a:ext cx="12631494" cy="2489849"/>
            <a:chOff x="3112" y="-109551"/>
            <a:chExt cx="2104556" cy="696651"/>
          </a:xfrm>
        </p:grpSpPr>
        <p:sp>
          <p:nvSpPr>
            <p:cNvPr id="4" name="Freeform 7">
              <a:extLst>
                <a:ext uri="{FF2B5EF4-FFF2-40B4-BE49-F238E27FC236}">
                  <a16:creationId xmlns:a16="http://schemas.microsoft.com/office/drawing/2014/main" id="{AC463A86-9E68-6F8D-44AB-29BD4F7AC2C3}"/>
                </a:ext>
              </a:extLst>
            </p:cNvPr>
            <p:cNvSpPr/>
            <p:nvPr/>
          </p:nvSpPr>
          <p:spPr>
            <a:xfrm>
              <a:off x="3112" y="-25114"/>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5" name="TextBox 8">
              <a:extLst>
                <a:ext uri="{FF2B5EF4-FFF2-40B4-BE49-F238E27FC236}">
                  <a16:creationId xmlns:a16="http://schemas.microsoft.com/office/drawing/2014/main" id="{D34C6C3B-FB11-8DD1-7237-6EF7F450CACE}"/>
                </a:ext>
              </a:extLst>
            </p:cNvPr>
            <p:cNvSpPr txBox="1"/>
            <p:nvPr/>
          </p:nvSpPr>
          <p:spPr>
            <a:xfrm>
              <a:off x="61106" y="-109551"/>
              <a:ext cx="1978934" cy="696651"/>
            </a:xfrm>
            <a:prstGeom prst="rect">
              <a:avLst/>
            </a:prstGeom>
          </p:spPr>
          <p:txBody>
            <a:bodyPr lIns="50800" tIns="50800" rIns="50800" bIns="50800" rtlCol="0" anchor="ctr"/>
            <a:lstStyle/>
            <a:p>
              <a:pPr marL="359410" indent="-359410" algn="ctr">
                <a:defRPr/>
              </a:pPr>
              <a:r>
                <a:rPr lang="en-GB" sz="3600" dirty="0">
                  <a:solidFill>
                    <a:srgbClr val="F4CDD4"/>
                  </a:solidFill>
                  <a:latin typeface="FF Meta Hebrew"/>
                  <a:ea typeface="+mn-lt"/>
                  <a:cs typeface="+mn-lt"/>
                </a:rPr>
                <a:t>Note: If you change course or need more than one extra year, this may affect the number of years you can get a tuition fee loan</a:t>
              </a:r>
              <a:endParaRPr lang="en-US" sz="3600" dirty="0">
                <a:solidFill>
                  <a:srgbClr val="F4CDD4"/>
                </a:solidFill>
                <a:latin typeface="FF Meta Hebrew"/>
                <a:ea typeface="Calibri"/>
                <a:cs typeface="Calibri"/>
              </a:endParaRPr>
            </a:p>
          </p:txBody>
        </p:sp>
      </p:grpSp>
    </p:spTree>
    <p:extLst>
      <p:ext uri="{BB962C8B-B14F-4D97-AF65-F5344CB8AC3E}">
        <p14:creationId xmlns:p14="http://schemas.microsoft.com/office/powerpoint/2010/main" val="240100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DD4"/>
        </a:solidFill>
        <a:effectLst/>
      </p:bgPr>
    </p:bg>
    <p:spTree>
      <p:nvGrpSpPr>
        <p:cNvPr id="1" name=""/>
        <p:cNvGrpSpPr/>
        <p:nvPr/>
      </p:nvGrpSpPr>
      <p:grpSpPr>
        <a:xfrm>
          <a:off x="0" y="0"/>
          <a:ext cx="0" cy="0"/>
          <a:chOff x="0" y="0"/>
          <a:chExt cx="0" cy="0"/>
        </a:xfrm>
      </p:grpSpPr>
      <p:sp>
        <p:nvSpPr>
          <p:cNvPr id="2" name="Freeform 2"/>
          <p:cNvSpPr/>
          <p:nvPr/>
        </p:nvSpPr>
        <p:spPr>
          <a:xfrm rot="-10800000">
            <a:off x="15307119" y="7672305"/>
            <a:ext cx="5961761" cy="4552618"/>
          </a:xfrm>
          <a:custGeom>
            <a:avLst/>
            <a:gdLst/>
            <a:ahLst/>
            <a:cxnLst/>
            <a:rect l="l" t="t" r="r" b="b"/>
            <a:pathLst>
              <a:path w="5961761" h="4552618">
                <a:moveTo>
                  <a:pt x="0" y="0"/>
                </a:moveTo>
                <a:lnTo>
                  <a:pt x="5961762" y="0"/>
                </a:lnTo>
                <a:lnTo>
                  <a:pt x="5961762" y="4552618"/>
                </a:lnTo>
                <a:lnTo>
                  <a:pt x="0" y="45526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5147023" y="7477829"/>
            <a:ext cx="7992345" cy="2747502"/>
            <a:chOff x="-424" y="-88963"/>
            <a:chExt cx="2104980" cy="723622"/>
          </a:xfrm>
        </p:grpSpPr>
        <p:sp>
          <p:nvSpPr>
            <p:cNvPr id="4" name="Freeform 4"/>
            <p:cNvSpPr/>
            <p:nvPr/>
          </p:nvSpPr>
          <p:spPr>
            <a:xfrm>
              <a:off x="0" y="0"/>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5" name="TextBox 5"/>
            <p:cNvSpPr txBox="1"/>
            <p:nvPr/>
          </p:nvSpPr>
          <p:spPr>
            <a:xfrm>
              <a:off x="-424" y="-88963"/>
              <a:ext cx="2104556" cy="723622"/>
            </a:xfrm>
            <a:prstGeom prst="rect">
              <a:avLst/>
            </a:prstGeom>
          </p:spPr>
          <p:txBody>
            <a:bodyPr lIns="50800" tIns="50800" rIns="50800" bIns="50800" rtlCol="0" anchor="ctr"/>
            <a:lstStyle/>
            <a:p>
              <a:pPr marL="1225" marR="0" lvl="0" algn="ctr" defTabSz="914400" rtl="0" eaLnBrk="1" fontAlgn="auto" latinLnBrk="0" hangingPunct="1">
                <a:lnSpc>
                  <a:spcPct val="100000"/>
                </a:lnSpc>
                <a:spcBef>
                  <a:spcPts val="0"/>
                </a:spcBef>
                <a:spcAft>
                  <a:spcPts val="0"/>
                </a:spcAft>
                <a:buClrTx/>
                <a:buSzTx/>
                <a:tabLst/>
                <a:defRPr/>
              </a:pPr>
              <a:r>
                <a:rPr kumimoji="0" lang="en-GB" sz="3200" b="0" i="0" u="none" strike="noStrike" kern="1200" cap="none" spc="0" normalizeH="0" baseline="0" noProof="0">
                  <a:ln>
                    <a:noFill/>
                  </a:ln>
                  <a:solidFill>
                    <a:schemeClr val="bg1"/>
                  </a:solidFill>
                  <a:effectLst/>
                  <a:uLnTx/>
                  <a:uFillTx/>
                  <a:latin typeface="FF Meta Hebrew Bold" panose="020B0604020202020204" charset="-79"/>
                  <a:cs typeface="FF Meta Hebrew Bold" panose="020B0604020202020204" charset="-79"/>
                </a:rPr>
                <a:t>Your Maintenance Loan is paid directly into your bank account each term</a:t>
              </a:r>
            </a:p>
          </p:txBody>
        </p:sp>
      </p:grpSp>
      <p:grpSp>
        <p:nvGrpSpPr>
          <p:cNvPr id="6" name="Group 6"/>
          <p:cNvGrpSpPr/>
          <p:nvPr/>
        </p:nvGrpSpPr>
        <p:grpSpPr>
          <a:xfrm>
            <a:off x="5147024" y="1163021"/>
            <a:ext cx="7990735" cy="3072989"/>
            <a:chOff x="0" y="-214768"/>
            <a:chExt cx="2104556" cy="809347"/>
          </a:xfrm>
        </p:grpSpPr>
        <p:sp>
          <p:nvSpPr>
            <p:cNvPr id="7" name="Freeform 7"/>
            <p:cNvSpPr/>
            <p:nvPr/>
          </p:nvSpPr>
          <p:spPr>
            <a:xfrm>
              <a:off x="0" y="0"/>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8" name="TextBox 8"/>
            <p:cNvSpPr txBox="1"/>
            <p:nvPr/>
          </p:nvSpPr>
          <p:spPr>
            <a:xfrm>
              <a:off x="0" y="-214768"/>
              <a:ext cx="2104556" cy="809347"/>
            </a:xfrm>
            <a:prstGeom prst="rect">
              <a:avLst/>
            </a:prstGeom>
          </p:spPr>
          <p:txBody>
            <a:bodyPr lIns="50800" tIns="50800" rIns="50800" bIns="50800" rtlCol="0" anchor="ctr"/>
            <a:lstStyle/>
            <a:p>
              <a:pPr algn="ctr"/>
              <a:r>
                <a:rPr kumimoji="0" lang="en-GB" sz="3200" i="0" u="none" strike="noStrike" kern="1200" cap="none" spc="0" normalizeH="0" baseline="0" noProof="0">
                  <a:ln>
                    <a:noFill/>
                  </a:ln>
                  <a:solidFill>
                    <a:schemeClr val="bg1"/>
                  </a:solidFill>
                  <a:effectLst/>
                  <a:uLnTx/>
                  <a:uFillTx/>
                  <a:latin typeface="FF Meta Hebrew Bold" panose="020B0604020202020204" charset="-79"/>
                  <a:cs typeface="FF Meta Hebrew Bold" panose="020B0604020202020204" charset="-79"/>
                </a:rPr>
                <a:t>A Maintenance Loan is available to help students with their living costs</a:t>
              </a:r>
              <a:endParaRPr lang="en-US" sz="3200">
                <a:solidFill>
                  <a:schemeClr val="bg1"/>
                </a:solidFill>
                <a:latin typeface="FF Meta Hebrew Bold" panose="020B0604020202020204" charset="-79"/>
                <a:ea typeface="FF Meta Hebrew Bold"/>
                <a:cs typeface="FF Meta Hebrew Bold" panose="020B0604020202020204" charset="-79"/>
                <a:sym typeface="FF Meta Hebrew Bold"/>
              </a:endParaRPr>
            </a:p>
          </p:txBody>
        </p:sp>
      </p:grpSp>
      <p:grpSp>
        <p:nvGrpSpPr>
          <p:cNvPr id="9" name="Group 9"/>
          <p:cNvGrpSpPr/>
          <p:nvPr/>
        </p:nvGrpSpPr>
        <p:grpSpPr>
          <a:xfrm>
            <a:off x="5147023" y="4473020"/>
            <a:ext cx="7990735" cy="2783666"/>
            <a:chOff x="-424" y="-112120"/>
            <a:chExt cx="2104556" cy="733147"/>
          </a:xfrm>
        </p:grpSpPr>
        <p:sp>
          <p:nvSpPr>
            <p:cNvPr id="10" name="Freeform 10"/>
            <p:cNvSpPr/>
            <p:nvPr/>
          </p:nvSpPr>
          <p:spPr>
            <a:xfrm>
              <a:off x="-424" y="-7345"/>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sp>
          <p:nvSpPr>
            <p:cNvPr id="11" name="TextBox 11"/>
            <p:cNvSpPr txBox="1"/>
            <p:nvPr/>
          </p:nvSpPr>
          <p:spPr>
            <a:xfrm>
              <a:off x="70067" y="-112120"/>
              <a:ext cx="1977995" cy="733147"/>
            </a:xfrm>
            <a:prstGeom prst="rect">
              <a:avLst/>
            </a:prstGeom>
          </p:spPr>
          <p:txBody>
            <a:bodyPr lIns="50800" tIns="50800" rIns="50800" bIns="50800" rtlCol="0" anchor="ctr"/>
            <a:lstStyle/>
            <a:p>
              <a:pPr algn="ctr">
                <a:lnSpc>
                  <a:spcPts val="4479"/>
                </a:lnSpc>
              </a:pPr>
              <a:r>
                <a:rPr kumimoji="0" lang="en-GB" sz="3600" b="0" i="0" u="none" strike="noStrike" kern="1200" cap="none" spc="0" normalizeH="0" baseline="0" noProof="0">
                  <a:ln>
                    <a:noFill/>
                  </a:ln>
                  <a:solidFill>
                    <a:schemeClr val="bg1"/>
                  </a:solidFill>
                  <a:effectLst/>
                  <a:uLnTx/>
                  <a:uFillTx/>
                  <a:latin typeface="FF Meta Hebrew Bold" panose="020B0604020202020204" charset="-79"/>
                  <a:cs typeface="FF Meta Hebrew Bold" panose="020B0604020202020204" charset="-79"/>
                </a:rPr>
                <a:t>The Maintenance Loan is means-tested </a:t>
              </a:r>
              <a:endParaRPr lang="en-US" sz="3600">
                <a:solidFill>
                  <a:srgbClr val="F4CDD4"/>
                </a:solidFill>
                <a:latin typeface="FF Meta Hebrew Bold"/>
                <a:ea typeface="FF Meta Hebrew Bold"/>
                <a:cs typeface="FF Meta Hebrew Bold"/>
                <a:sym typeface="FF Meta Hebrew Bold"/>
              </a:endParaRPr>
            </a:p>
          </p:txBody>
        </p:sp>
      </p:grpSp>
      <p:sp>
        <p:nvSpPr>
          <p:cNvPr id="12" name="TextBox 12"/>
          <p:cNvSpPr txBox="1"/>
          <p:nvPr/>
        </p:nvSpPr>
        <p:spPr>
          <a:xfrm>
            <a:off x="3984977" y="363774"/>
            <a:ext cx="10314825" cy="1123706"/>
          </a:xfrm>
          <a:prstGeom prst="rect">
            <a:avLst/>
          </a:prstGeom>
        </p:spPr>
        <p:txBody>
          <a:bodyPr lIns="0" tIns="0" rIns="0" bIns="0" rtlCol="0" anchor="t">
            <a:spAutoFit/>
          </a:bodyPr>
          <a:lstStyle/>
          <a:p>
            <a:pPr algn="ctr">
              <a:lnSpc>
                <a:spcPts val="8400"/>
              </a:lnSpc>
            </a:pPr>
            <a:r>
              <a:rPr lang="en-US" sz="8800">
                <a:solidFill>
                  <a:srgbClr val="672146"/>
                </a:solidFill>
                <a:latin typeface="FF Meta Hebrew Bold"/>
                <a:ea typeface="FF Meta Hebrew Bold"/>
                <a:cs typeface="FF Meta Hebrew Bold"/>
                <a:sym typeface="FF Meta Hebrew Bold"/>
              </a:rPr>
              <a:t>Living Costs</a:t>
            </a:r>
          </a:p>
        </p:txBody>
      </p:sp>
      <p:sp>
        <p:nvSpPr>
          <p:cNvPr id="13" name="Freeform 13"/>
          <p:cNvSpPr/>
          <p:nvPr/>
        </p:nvSpPr>
        <p:spPr>
          <a:xfrm rot="-5400000">
            <a:off x="-644101" y="4462946"/>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Freeform 16"/>
          <p:cNvSpPr/>
          <p:nvPr/>
        </p:nvSpPr>
        <p:spPr>
          <a:xfrm rot="5400000">
            <a:off x="8260255" y="3849315"/>
            <a:ext cx="1819029" cy="1031379"/>
          </a:xfrm>
          <a:custGeom>
            <a:avLst/>
            <a:gdLst/>
            <a:ahLst/>
            <a:cxnLst/>
            <a:rect l="l" t="t" r="r" b="b"/>
            <a:pathLst>
              <a:path w="1819029" h="1031379">
                <a:moveTo>
                  <a:pt x="0" y="0"/>
                </a:moveTo>
                <a:lnTo>
                  <a:pt x="1819029" y="0"/>
                </a:lnTo>
                <a:lnTo>
                  <a:pt x="1819029" y="1031379"/>
                </a:lnTo>
                <a:lnTo>
                  <a:pt x="0" y="10313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TextBox 17"/>
          <p:cNvSpPr txBox="1"/>
          <p:nvPr/>
        </p:nvSpPr>
        <p:spPr>
          <a:xfrm>
            <a:off x="739266" y="1117549"/>
            <a:ext cx="3714042" cy="1632053"/>
          </a:xfrm>
          <a:prstGeom prst="rect">
            <a:avLst/>
          </a:prstGeom>
        </p:spPr>
        <p:txBody>
          <a:bodyPr lIns="0" tIns="0" rIns="0" bIns="0" rtlCol="0" anchor="t">
            <a:spAutoFit/>
          </a:bodyPr>
          <a:lstStyle/>
          <a:p>
            <a:pPr algn="ctr">
              <a:lnSpc>
                <a:spcPts val="4019"/>
              </a:lnSpc>
            </a:pPr>
            <a:r>
              <a:rPr lang="en-US" sz="2870">
                <a:solidFill>
                  <a:srgbClr val="F4CDD4"/>
                </a:solidFill>
                <a:latin typeface="FF Meta Hebrew Bold"/>
                <a:ea typeface="FF Meta Hebrew Bold"/>
                <a:cs typeface="FF Meta Hebrew Bold"/>
                <a:sym typeface="FF Meta Hebrew Bold"/>
              </a:rPr>
              <a:t>I know exactly what I want to do but have no idea how to get there!</a:t>
            </a:r>
          </a:p>
        </p:txBody>
      </p:sp>
      <p:grpSp>
        <p:nvGrpSpPr>
          <p:cNvPr id="22" name="Group 21">
            <a:extLst>
              <a:ext uri="{FF2B5EF4-FFF2-40B4-BE49-F238E27FC236}">
                <a16:creationId xmlns:a16="http://schemas.microsoft.com/office/drawing/2014/main" id="{5C7AB7CF-6562-01C0-F5E7-08DF4F3307E7}"/>
              </a:ext>
            </a:extLst>
          </p:cNvPr>
          <p:cNvGrpSpPr/>
          <p:nvPr/>
        </p:nvGrpSpPr>
        <p:grpSpPr>
          <a:xfrm>
            <a:off x="13231962" y="2438906"/>
            <a:ext cx="5056037" cy="4760997"/>
            <a:chOff x="13231962" y="2438906"/>
            <a:chExt cx="5056037" cy="4760997"/>
          </a:xfrm>
        </p:grpSpPr>
        <p:sp>
          <p:nvSpPr>
            <p:cNvPr id="15" name="Freeform 15"/>
            <p:cNvSpPr/>
            <p:nvPr/>
          </p:nvSpPr>
          <p:spPr>
            <a:xfrm rot="5400000">
              <a:off x="13379482" y="2291386"/>
              <a:ext cx="4760997" cy="5056037"/>
            </a:xfrm>
            <a:custGeom>
              <a:avLst/>
              <a:gdLst/>
              <a:ahLst/>
              <a:cxnLst/>
              <a:rect l="l" t="t" r="r" b="b"/>
              <a:pathLst>
                <a:path w="4760997" h="3497169">
                  <a:moveTo>
                    <a:pt x="0" y="0"/>
                  </a:moveTo>
                  <a:lnTo>
                    <a:pt x="4760997" y="0"/>
                  </a:lnTo>
                  <a:lnTo>
                    <a:pt x="4760997" y="3497169"/>
                  </a:lnTo>
                  <a:lnTo>
                    <a:pt x="0" y="34971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TextBox 18"/>
            <p:cNvSpPr txBox="1"/>
            <p:nvPr/>
          </p:nvSpPr>
          <p:spPr>
            <a:xfrm>
              <a:off x="14498584" y="3478674"/>
              <a:ext cx="2913818" cy="3591689"/>
            </a:xfrm>
            <a:prstGeom prst="rect">
              <a:avLst/>
            </a:prstGeom>
          </p:spPr>
          <p:txBody>
            <a:bodyPr wrap="square" lIns="0" tIns="0" rIns="0" bIns="0" rtlCol="0" anchor="t">
              <a:spAutoFit/>
            </a:bodyPr>
            <a:lstStyle/>
            <a:p>
              <a:pPr marL="457200" indent="-457200" algn="ctr">
                <a:lnSpc>
                  <a:spcPts val="4019"/>
                </a:lnSpc>
                <a:buFontTx/>
                <a:buChar char="-"/>
              </a:pPr>
              <a:r>
                <a:rPr lang="en-US" sz="3600">
                  <a:solidFill>
                    <a:srgbClr val="F4CDD4"/>
                  </a:solidFill>
                  <a:latin typeface="FF Meta Hebrew Bold"/>
                  <a:ea typeface="FF Meta Hebrew Bold"/>
                  <a:cs typeface="FF Meta Hebrew Bold"/>
                  <a:sym typeface="FF Meta Hebrew Bold"/>
                </a:rPr>
                <a:t>Household income</a:t>
              </a:r>
            </a:p>
            <a:p>
              <a:pPr algn="ctr">
                <a:lnSpc>
                  <a:spcPts val="4019"/>
                </a:lnSpc>
              </a:pPr>
              <a:endParaRPr lang="en-US" sz="3600">
                <a:solidFill>
                  <a:srgbClr val="F4CDD4"/>
                </a:solidFill>
                <a:latin typeface="FF Meta Hebrew Bold"/>
                <a:ea typeface="FF Meta Hebrew Bold"/>
                <a:cs typeface="FF Meta Hebrew Bold"/>
                <a:sym typeface="FF Meta Hebrew Bold"/>
              </a:endParaRPr>
            </a:p>
            <a:p>
              <a:pPr marL="457200" indent="-457200" algn="ctr">
                <a:lnSpc>
                  <a:spcPts val="4019"/>
                </a:lnSpc>
                <a:buFontTx/>
                <a:buChar char="-"/>
              </a:pPr>
              <a:r>
                <a:rPr lang="en-US" sz="3600">
                  <a:solidFill>
                    <a:srgbClr val="F4CDD4"/>
                  </a:solidFill>
                  <a:latin typeface="FF Meta Hebrew Bold"/>
                  <a:ea typeface="FF Meta Hebrew Bold"/>
                  <a:cs typeface="FF Meta Hebrew Bold"/>
                  <a:sym typeface="FF Meta Hebrew Bold"/>
                </a:rPr>
                <a:t>Where you live whilst studying </a:t>
              </a:r>
            </a:p>
            <a:p>
              <a:pPr algn="ctr">
                <a:lnSpc>
                  <a:spcPts val="4019"/>
                </a:lnSpc>
              </a:pPr>
              <a:endParaRPr lang="en-US" sz="3600">
                <a:solidFill>
                  <a:srgbClr val="F4CDD4"/>
                </a:solidFill>
                <a:latin typeface="FF Meta Hebrew Bold"/>
                <a:ea typeface="FF Meta Hebrew Bold"/>
                <a:cs typeface="FF Meta Hebrew Bold"/>
                <a:sym typeface="FF Meta Hebrew Bold"/>
              </a:endParaRPr>
            </a:p>
          </p:txBody>
        </p:sp>
      </p:grpSp>
      <p:sp>
        <p:nvSpPr>
          <p:cNvPr id="19" name="Freeform 19"/>
          <p:cNvSpPr/>
          <p:nvPr/>
        </p:nvSpPr>
        <p:spPr>
          <a:xfrm rot="5400000">
            <a:off x="8260255" y="6927141"/>
            <a:ext cx="1819029" cy="1031379"/>
          </a:xfrm>
          <a:custGeom>
            <a:avLst/>
            <a:gdLst/>
            <a:ahLst/>
            <a:cxnLst/>
            <a:rect l="l" t="t" r="r" b="b"/>
            <a:pathLst>
              <a:path w="1819029" h="1031379">
                <a:moveTo>
                  <a:pt x="0" y="0"/>
                </a:moveTo>
                <a:lnTo>
                  <a:pt x="1819029" y="0"/>
                </a:lnTo>
                <a:lnTo>
                  <a:pt x="1819029" y="1031379"/>
                </a:lnTo>
                <a:lnTo>
                  <a:pt x="0" y="10313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
            <a:extLst>
              <a:ext uri="{FF2B5EF4-FFF2-40B4-BE49-F238E27FC236}">
                <a16:creationId xmlns:a16="http://schemas.microsoft.com/office/drawing/2014/main" id="{49B285F0-7181-4D83-12E3-07D1B1910120}"/>
              </a:ext>
            </a:extLst>
          </p:cNvPr>
          <p:cNvSpPr/>
          <p:nvPr/>
        </p:nvSpPr>
        <p:spPr>
          <a:xfrm>
            <a:off x="-516477" y="-1227378"/>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extLst>
      <p:ext uri="{BB962C8B-B14F-4D97-AF65-F5344CB8AC3E}">
        <p14:creationId xmlns:p14="http://schemas.microsoft.com/office/powerpoint/2010/main" val="35866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5" name="Freeform 5"/>
          <p:cNvSpPr/>
          <p:nvPr/>
        </p:nvSpPr>
        <p:spPr>
          <a:xfrm>
            <a:off x="-5294862" y="-2959903"/>
            <a:ext cx="7752126" cy="5919805"/>
          </a:xfrm>
          <a:custGeom>
            <a:avLst/>
            <a:gdLst/>
            <a:ahLst/>
            <a:cxnLst/>
            <a:rect l="l" t="t" r="r" b="b"/>
            <a:pathLst>
              <a:path w="7752126" h="5919805">
                <a:moveTo>
                  <a:pt x="0" y="0"/>
                </a:moveTo>
                <a:lnTo>
                  <a:pt x="7752126" y="0"/>
                </a:lnTo>
                <a:lnTo>
                  <a:pt x="7752126" y="5919806"/>
                </a:lnTo>
                <a:lnTo>
                  <a:pt x="0" y="5919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3" name="TextBox 23"/>
          <p:cNvSpPr txBox="1"/>
          <p:nvPr/>
        </p:nvSpPr>
        <p:spPr>
          <a:xfrm>
            <a:off x="-238944" y="403672"/>
            <a:ext cx="18765887" cy="1193725"/>
          </a:xfrm>
          <a:prstGeom prst="rect">
            <a:avLst/>
          </a:prstGeom>
        </p:spPr>
        <p:txBody>
          <a:bodyPr lIns="0" tIns="0" rIns="0" bIns="0" rtlCol="0" anchor="t">
            <a:spAutoFit/>
          </a:bodyPr>
          <a:lstStyle/>
          <a:p>
            <a:pPr algn="ctr">
              <a:lnSpc>
                <a:spcPts val="9799"/>
              </a:lnSpc>
              <a:spcBef>
                <a:spcPct val="0"/>
              </a:spcBef>
            </a:pPr>
            <a:r>
              <a:rPr lang="en-US" sz="6999">
                <a:solidFill>
                  <a:srgbClr val="F4CDD4"/>
                </a:solidFill>
                <a:latin typeface="FF Meta Hebrew Bold"/>
                <a:ea typeface="FF Meta Hebrew Bold"/>
                <a:cs typeface="FF Meta Hebrew Bold"/>
                <a:sym typeface="FF Meta Hebrew Bold"/>
              </a:rPr>
              <a:t>The Maintenance Loan</a:t>
            </a:r>
          </a:p>
        </p:txBody>
      </p:sp>
      <p:sp>
        <p:nvSpPr>
          <p:cNvPr id="29" name="Freeform 29"/>
          <p:cNvSpPr/>
          <p:nvPr/>
        </p:nvSpPr>
        <p:spPr>
          <a:xfrm rot="-10800000">
            <a:off x="14846401" y="7542740"/>
            <a:ext cx="7752126" cy="5919805"/>
          </a:xfrm>
          <a:custGeom>
            <a:avLst/>
            <a:gdLst/>
            <a:ahLst/>
            <a:cxnLst/>
            <a:rect l="l" t="t" r="r" b="b"/>
            <a:pathLst>
              <a:path w="7752126" h="5919805">
                <a:moveTo>
                  <a:pt x="0" y="0"/>
                </a:moveTo>
                <a:lnTo>
                  <a:pt x="7752126" y="0"/>
                </a:lnTo>
                <a:lnTo>
                  <a:pt x="7752126" y="5919805"/>
                </a:lnTo>
                <a:lnTo>
                  <a:pt x="0" y="5919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0" name="Group 32">
            <a:extLst>
              <a:ext uri="{FF2B5EF4-FFF2-40B4-BE49-F238E27FC236}">
                <a16:creationId xmlns:a16="http://schemas.microsoft.com/office/drawing/2014/main" id="{409A0C54-A959-AB9C-F482-CEFE88F74441}"/>
              </a:ext>
              <a:ext uri="{C183D7F6-B498-43B3-948B-1728B52AA6E4}">
                <adec:decorative xmlns:adec="http://schemas.microsoft.com/office/drawing/2017/decorative" val="1"/>
              </a:ext>
            </a:extLst>
          </p:cNvPr>
          <p:cNvGrpSpPr/>
          <p:nvPr/>
        </p:nvGrpSpPr>
        <p:grpSpPr>
          <a:xfrm>
            <a:off x="2361251" y="2292666"/>
            <a:ext cx="14985017" cy="1942147"/>
            <a:chOff x="244215" y="1872002"/>
            <a:chExt cx="10015579" cy="1054316"/>
          </a:xfrm>
        </p:grpSpPr>
        <p:grpSp>
          <p:nvGrpSpPr>
            <p:cNvPr id="31" name="Group 46">
              <a:extLst>
                <a:ext uri="{FF2B5EF4-FFF2-40B4-BE49-F238E27FC236}">
                  <a16:creationId xmlns:a16="http://schemas.microsoft.com/office/drawing/2014/main" id="{35BE7049-BB7F-3E78-36AF-8B6BCACF2E21}"/>
                </a:ext>
              </a:extLst>
            </p:cNvPr>
            <p:cNvGrpSpPr/>
            <p:nvPr/>
          </p:nvGrpSpPr>
          <p:grpSpPr>
            <a:xfrm>
              <a:off x="932899" y="1872002"/>
              <a:ext cx="9326895" cy="1010834"/>
              <a:chOff x="-2479054" y="3195794"/>
              <a:chExt cx="9326895" cy="1010834"/>
            </a:xfrm>
          </p:grpSpPr>
          <p:sp>
            <p:nvSpPr>
              <p:cNvPr id="33" name="Rounded Rectangle 41">
                <a:extLst>
                  <a:ext uri="{FF2B5EF4-FFF2-40B4-BE49-F238E27FC236}">
                    <a16:creationId xmlns:a16="http://schemas.microsoft.com/office/drawing/2014/main" id="{67B81C4C-7B86-0E91-E8CA-177D399403A9}"/>
                  </a:ext>
                </a:extLst>
              </p:cNvPr>
              <p:cNvSpPr/>
              <p:nvPr/>
            </p:nvSpPr>
            <p:spPr>
              <a:xfrm>
                <a:off x="-2479054" y="3302759"/>
                <a:ext cx="7191107" cy="873455"/>
              </a:xfrm>
              <a:prstGeom prst="roundRect">
                <a:avLst/>
              </a:prstGeom>
              <a:solidFill>
                <a:schemeClr val="tx2">
                  <a:lumMod val="75000"/>
                </a:schemeClr>
              </a:solidFill>
              <a:ln w="38100">
                <a:solidFill>
                  <a:srgbClr val="F4CD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DC72889E-15D3-8FA8-0D7B-BB476493BB8E}"/>
                  </a:ext>
                </a:extLst>
              </p:cNvPr>
              <p:cNvSpPr/>
              <p:nvPr/>
            </p:nvSpPr>
            <p:spPr>
              <a:xfrm>
                <a:off x="-1597914" y="3385296"/>
                <a:ext cx="5181311" cy="718443"/>
              </a:xfrm>
              <a:prstGeom prst="rect">
                <a:avLst/>
              </a:prstGeom>
              <a:noFill/>
              <a:ln>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prstClr val="white"/>
                    </a:solidFill>
                    <a:effectLst/>
                    <a:uLnTx/>
                    <a:uFillTx/>
                    <a:latin typeface="Arial" pitchFamily="34" charset="0"/>
                    <a:ea typeface="+mn-ea"/>
                    <a:cs typeface="Arial" pitchFamily="34" charset="0"/>
                  </a:rPr>
                  <a:t>Parental Home 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rial" pitchFamily="34" charset="0"/>
                    <a:ea typeface="+mn-ea"/>
                    <a:cs typeface="Arial" pitchFamily="34" charset="0"/>
                  </a:rPr>
                  <a:t>Live at home while they study</a:t>
                </a:r>
              </a:p>
            </p:txBody>
          </p:sp>
          <p:sp>
            <p:nvSpPr>
              <p:cNvPr id="35" name="Rounded Rectangle 44">
                <a:extLst>
                  <a:ext uri="{FF2B5EF4-FFF2-40B4-BE49-F238E27FC236}">
                    <a16:creationId xmlns:a16="http://schemas.microsoft.com/office/drawing/2014/main" id="{ED3057AF-C162-BF66-5D4C-2CA2D67B3F15}"/>
                  </a:ext>
                </a:extLst>
              </p:cNvPr>
              <p:cNvSpPr/>
              <p:nvPr/>
            </p:nvSpPr>
            <p:spPr>
              <a:xfrm>
                <a:off x="4173442" y="3260052"/>
                <a:ext cx="1651362" cy="946576"/>
              </a:xfrm>
              <a:prstGeom prst="roundRect">
                <a:avLst/>
              </a:prstGeom>
              <a:solidFill>
                <a:schemeClr val="bg1"/>
              </a:solidFill>
              <a:ln w="38100">
                <a:solidFill>
                  <a:srgbClr val="F4CD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£8,877</a:t>
                </a:r>
              </a:p>
            </p:txBody>
          </p:sp>
          <p:sp>
            <p:nvSpPr>
              <p:cNvPr id="36" name="TextBox 35">
                <a:extLst>
                  <a:ext uri="{FF2B5EF4-FFF2-40B4-BE49-F238E27FC236}">
                    <a16:creationId xmlns:a16="http://schemas.microsoft.com/office/drawing/2014/main" id="{A26536C1-E298-C2AC-C277-998D8752AADF}"/>
                  </a:ext>
                </a:extLst>
              </p:cNvPr>
              <p:cNvSpPr txBox="1"/>
              <p:nvPr/>
            </p:nvSpPr>
            <p:spPr>
              <a:xfrm>
                <a:off x="4658416" y="3195794"/>
                <a:ext cx="2189425" cy="10108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1983AE">
                        <a:alpha val="20000"/>
                      </a:srgbClr>
                    </a:solidFill>
                    <a:effectLst/>
                    <a:uLnTx/>
                    <a:uFillTx/>
                    <a:latin typeface="Arial" pitchFamily="34" charset="0"/>
                    <a:ea typeface="+mn-ea"/>
                    <a:cs typeface="Arial" pitchFamily="34" charset="0"/>
                  </a:rPr>
                  <a:t>£</a:t>
                </a:r>
              </a:p>
            </p:txBody>
          </p:sp>
        </p:grpSp>
        <p:pic>
          <p:nvPicPr>
            <p:cNvPr id="32" name="Picture 4" descr="C:\Users\rutterb\Desktop\1516 Templates &amp; Graphics\Turquoise icons -PNG\Household income.png">
              <a:extLst>
                <a:ext uri="{FF2B5EF4-FFF2-40B4-BE49-F238E27FC236}">
                  <a16:creationId xmlns:a16="http://schemas.microsoft.com/office/drawing/2014/main" id="{E6073D41-FE14-82D6-FD8C-591082FDC331}"/>
                </a:ext>
              </a:extLst>
            </p:cNvPr>
            <p:cNvPicPr>
              <a:picLocks noChangeAspect="1" noChangeArrowheads="1"/>
            </p:cNvPicPr>
            <p:nvPr/>
          </p:nvPicPr>
          <p:blipFill>
            <a:blip r:embed="rId4" cstate="print"/>
            <a:srcRect/>
            <a:stretch>
              <a:fillRect/>
            </a:stretch>
          </p:blipFill>
          <p:spPr bwMode="auto">
            <a:xfrm>
              <a:off x="244215" y="1964337"/>
              <a:ext cx="1486847" cy="961981"/>
            </a:xfrm>
            <a:prstGeom prst="rect">
              <a:avLst/>
            </a:prstGeom>
            <a:noFill/>
          </p:spPr>
        </p:pic>
      </p:grpSp>
      <p:grpSp>
        <p:nvGrpSpPr>
          <p:cNvPr id="37" name="Group 32">
            <a:extLst>
              <a:ext uri="{FF2B5EF4-FFF2-40B4-BE49-F238E27FC236}">
                <a16:creationId xmlns:a16="http://schemas.microsoft.com/office/drawing/2014/main" id="{12FFEE05-B44D-0027-907F-3CBA74306A01}"/>
              </a:ext>
              <a:ext uri="{C183D7F6-B498-43B3-948B-1728B52AA6E4}">
                <adec:decorative xmlns:adec="http://schemas.microsoft.com/office/drawing/2017/decorative" val="1"/>
              </a:ext>
            </a:extLst>
          </p:cNvPr>
          <p:cNvGrpSpPr/>
          <p:nvPr/>
        </p:nvGrpSpPr>
        <p:grpSpPr>
          <a:xfrm>
            <a:off x="2361250" y="4494043"/>
            <a:ext cx="13454380" cy="2033773"/>
            <a:chOff x="81039" y="1907799"/>
            <a:chExt cx="9155718" cy="1033149"/>
          </a:xfrm>
        </p:grpSpPr>
        <p:grpSp>
          <p:nvGrpSpPr>
            <p:cNvPr id="38" name="Group 46">
              <a:extLst>
                <a:ext uri="{FF2B5EF4-FFF2-40B4-BE49-F238E27FC236}">
                  <a16:creationId xmlns:a16="http://schemas.microsoft.com/office/drawing/2014/main" id="{57DA33FF-F034-10B7-D18E-092872FB57AF}"/>
                </a:ext>
              </a:extLst>
            </p:cNvPr>
            <p:cNvGrpSpPr/>
            <p:nvPr/>
          </p:nvGrpSpPr>
          <p:grpSpPr>
            <a:xfrm>
              <a:off x="932899" y="1907799"/>
              <a:ext cx="8303858" cy="975037"/>
              <a:chOff x="-2479054" y="3231591"/>
              <a:chExt cx="8303858" cy="975037"/>
            </a:xfrm>
          </p:grpSpPr>
          <p:sp>
            <p:nvSpPr>
              <p:cNvPr id="40" name="Rounded Rectangle 41">
                <a:extLst>
                  <a:ext uri="{FF2B5EF4-FFF2-40B4-BE49-F238E27FC236}">
                    <a16:creationId xmlns:a16="http://schemas.microsoft.com/office/drawing/2014/main" id="{932E1C01-21EA-5548-3975-E8DC5D8ED802}"/>
                  </a:ext>
                </a:extLst>
              </p:cNvPr>
              <p:cNvSpPr/>
              <p:nvPr/>
            </p:nvSpPr>
            <p:spPr>
              <a:xfrm>
                <a:off x="-2479054" y="3302759"/>
                <a:ext cx="7191107" cy="873455"/>
              </a:xfrm>
              <a:prstGeom prst="roundRect">
                <a:avLst/>
              </a:prstGeom>
              <a:solidFill>
                <a:schemeClr val="accent4">
                  <a:lumMod val="75000"/>
                </a:schemeClr>
              </a:solidFill>
              <a:ln w="38100">
                <a:solidFill>
                  <a:srgbClr val="F4CD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E6EFBB1D-9118-2FEF-0668-6D171B1F4F8E}"/>
                  </a:ext>
                </a:extLst>
              </p:cNvPr>
              <p:cNvSpPr/>
              <p:nvPr/>
            </p:nvSpPr>
            <p:spPr>
              <a:xfrm>
                <a:off x="-1597914" y="3470902"/>
                <a:ext cx="5771356" cy="547223"/>
              </a:xfrm>
              <a:prstGeom prst="rect">
                <a:avLst/>
              </a:prstGeom>
              <a:noFill/>
              <a:ln>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itchFamily="34" charset="0"/>
                    <a:ea typeface="+mn-ea"/>
                    <a:cs typeface="Arial" pitchFamily="34" charset="0"/>
                  </a:rPr>
                  <a:t>Elsewhere 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itchFamily="34" charset="0"/>
                    <a:ea typeface="+mn-ea"/>
                    <a:cs typeface="Arial" pitchFamily="34" charset="0"/>
                  </a:rPr>
                  <a:t>Live and study away from home, outside London</a:t>
                </a:r>
              </a:p>
            </p:txBody>
          </p:sp>
          <p:sp>
            <p:nvSpPr>
              <p:cNvPr id="42" name="Rounded Rectangle 44">
                <a:extLst>
                  <a:ext uri="{FF2B5EF4-FFF2-40B4-BE49-F238E27FC236}">
                    <a16:creationId xmlns:a16="http://schemas.microsoft.com/office/drawing/2014/main" id="{A10577C5-D9D2-6518-A407-4880D007EE7D}"/>
                  </a:ext>
                </a:extLst>
              </p:cNvPr>
              <p:cNvSpPr/>
              <p:nvPr/>
            </p:nvSpPr>
            <p:spPr>
              <a:xfrm>
                <a:off x="4173442" y="3260052"/>
                <a:ext cx="1651362" cy="946576"/>
              </a:xfrm>
              <a:prstGeom prst="roundRect">
                <a:avLst/>
              </a:prstGeom>
              <a:solidFill>
                <a:schemeClr val="bg1"/>
              </a:solidFill>
              <a:ln w="38100">
                <a:solidFill>
                  <a:srgbClr val="F4CD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£10,544</a:t>
                </a:r>
              </a:p>
            </p:txBody>
          </p:sp>
          <p:sp>
            <p:nvSpPr>
              <p:cNvPr id="43" name="TextBox 42">
                <a:extLst>
                  <a:ext uri="{FF2B5EF4-FFF2-40B4-BE49-F238E27FC236}">
                    <a16:creationId xmlns:a16="http://schemas.microsoft.com/office/drawing/2014/main" id="{26A9FBE0-8CFD-9340-E807-47D28AE0F201}"/>
                  </a:ext>
                </a:extLst>
              </p:cNvPr>
              <p:cNvSpPr txBox="1"/>
              <p:nvPr/>
            </p:nvSpPr>
            <p:spPr>
              <a:xfrm>
                <a:off x="4642051" y="3231591"/>
                <a:ext cx="684178" cy="9459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1983AE">
                        <a:alpha val="20000"/>
                      </a:srgbClr>
                    </a:solidFill>
                    <a:effectLst/>
                    <a:uLnTx/>
                    <a:uFillTx/>
                    <a:latin typeface="Arial" pitchFamily="34" charset="0"/>
                    <a:ea typeface="+mn-ea"/>
                    <a:cs typeface="Arial" pitchFamily="34" charset="0"/>
                  </a:rPr>
                  <a:t>£</a:t>
                </a:r>
              </a:p>
            </p:txBody>
          </p:sp>
        </p:grpSp>
        <p:pic>
          <p:nvPicPr>
            <p:cNvPr id="39" name="Picture 4" descr="C:\Users\rutterb\Desktop\1516 Templates &amp; Graphics\Turquoise icons -PNG\Household income.png">
              <a:extLst>
                <a:ext uri="{FF2B5EF4-FFF2-40B4-BE49-F238E27FC236}">
                  <a16:creationId xmlns:a16="http://schemas.microsoft.com/office/drawing/2014/main" id="{2D59D22F-9453-6FD4-F8B1-7FB684C11CF8}"/>
                </a:ext>
              </a:extLst>
            </p:cNvPr>
            <p:cNvPicPr>
              <a:picLocks noChangeAspect="1" noChangeArrowheads="1"/>
            </p:cNvPicPr>
            <p:nvPr/>
          </p:nvPicPr>
          <p:blipFill>
            <a:blip r:embed="rId4" cstate="print"/>
            <a:srcRect/>
            <a:stretch>
              <a:fillRect/>
            </a:stretch>
          </p:blipFill>
          <p:spPr bwMode="auto">
            <a:xfrm>
              <a:off x="81039" y="1978967"/>
              <a:ext cx="1541512" cy="961981"/>
            </a:xfrm>
            <a:prstGeom prst="rect">
              <a:avLst/>
            </a:prstGeom>
            <a:noFill/>
            <a:ln>
              <a:noFill/>
            </a:ln>
          </p:spPr>
        </p:pic>
      </p:grpSp>
      <p:grpSp>
        <p:nvGrpSpPr>
          <p:cNvPr id="44" name="Group 32">
            <a:extLst>
              <a:ext uri="{FF2B5EF4-FFF2-40B4-BE49-F238E27FC236}">
                <a16:creationId xmlns:a16="http://schemas.microsoft.com/office/drawing/2014/main" id="{DBD746BA-E413-DD6A-1FD6-4BC85155283B}"/>
              </a:ext>
              <a:ext uri="{C183D7F6-B498-43B3-948B-1728B52AA6E4}">
                <adec:decorative xmlns:adec="http://schemas.microsoft.com/office/drawing/2017/decorative" val="1"/>
              </a:ext>
            </a:extLst>
          </p:cNvPr>
          <p:cNvGrpSpPr/>
          <p:nvPr/>
        </p:nvGrpSpPr>
        <p:grpSpPr>
          <a:xfrm>
            <a:off x="2361251" y="6832978"/>
            <a:ext cx="13454379" cy="2062407"/>
            <a:chOff x="211518" y="1913878"/>
            <a:chExt cx="9025240" cy="1012440"/>
          </a:xfrm>
        </p:grpSpPr>
        <p:grpSp>
          <p:nvGrpSpPr>
            <p:cNvPr id="45" name="Group 46">
              <a:extLst>
                <a:ext uri="{FF2B5EF4-FFF2-40B4-BE49-F238E27FC236}">
                  <a16:creationId xmlns:a16="http://schemas.microsoft.com/office/drawing/2014/main" id="{B7ACEDC5-33F4-39A3-9620-83E4338BE454}"/>
                </a:ext>
              </a:extLst>
            </p:cNvPr>
            <p:cNvGrpSpPr/>
            <p:nvPr/>
          </p:nvGrpSpPr>
          <p:grpSpPr>
            <a:xfrm>
              <a:off x="932899" y="1913878"/>
              <a:ext cx="8303859" cy="968958"/>
              <a:chOff x="-2479054" y="3237670"/>
              <a:chExt cx="8303859" cy="968958"/>
            </a:xfrm>
          </p:grpSpPr>
          <p:sp>
            <p:nvSpPr>
              <p:cNvPr id="47" name="Rounded Rectangle 41">
                <a:extLst>
                  <a:ext uri="{FF2B5EF4-FFF2-40B4-BE49-F238E27FC236}">
                    <a16:creationId xmlns:a16="http://schemas.microsoft.com/office/drawing/2014/main" id="{3E7522C1-3A72-FA72-7535-36DAD8463179}"/>
                  </a:ext>
                </a:extLst>
              </p:cNvPr>
              <p:cNvSpPr/>
              <p:nvPr/>
            </p:nvSpPr>
            <p:spPr>
              <a:xfrm>
                <a:off x="-2479054" y="3302759"/>
                <a:ext cx="7191107" cy="873455"/>
              </a:xfrm>
              <a:prstGeom prst="roundRect">
                <a:avLst/>
              </a:prstGeom>
              <a:solidFill>
                <a:schemeClr val="accent5">
                  <a:lumMod val="50000"/>
                </a:schemeClr>
              </a:solidFill>
              <a:ln w="38100">
                <a:solidFill>
                  <a:srgbClr val="F4CD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6F0D3FFF-D624-01D1-969D-5F497E15EAF8}"/>
                  </a:ext>
                </a:extLst>
              </p:cNvPr>
              <p:cNvSpPr/>
              <p:nvPr/>
            </p:nvSpPr>
            <p:spPr>
              <a:xfrm>
                <a:off x="-1597915" y="3449892"/>
                <a:ext cx="5765353" cy="589244"/>
              </a:xfrm>
              <a:prstGeom prst="rect">
                <a:avLst/>
              </a:prstGeom>
              <a:noFill/>
              <a:ln>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itchFamily="34" charset="0"/>
                    <a:ea typeface="+mn-ea"/>
                    <a:cs typeface="Arial" pitchFamily="34" charset="0"/>
                  </a:rPr>
                  <a:t>London 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Arial" pitchFamily="34" charset="0"/>
                    <a:ea typeface="+mn-ea"/>
                    <a:cs typeface="Arial" pitchFamily="34" charset="0"/>
                  </a:rPr>
                  <a:t>Live and study away from home, in London  </a:t>
                </a:r>
              </a:p>
            </p:txBody>
          </p:sp>
          <p:sp>
            <p:nvSpPr>
              <p:cNvPr id="49" name="Rounded Rectangle 44">
                <a:extLst>
                  <a:ext uri="{FF2B5EF4-FFF2-40B4-BE49-F238E27FC236}">
                    <a16:creationId xmlns:a16="http://schemas.microsoft.com/office/drawing/2014/main" id="{2D262EDA-B048-546F-19C8-5CEE03FF9D7E}"/>
                  </a:ext>
                </a:extLst>
              </p:cNvPr>
              <p:cNvSpPr/>
              <p:nvPr/>
            </p:nvSpPr>
            <p:spPr>
              <a:xfrm>
                <a:off x="4173443" y="3260052"/>
                <a:ext cx="1651362" cy="946576"/>
              </a:xfrm>
              <a:prstGeom prst="roundRect">
                <a:avLst/>
              </a:prstGeom>
              <a:solidFill>
                <a:schemeClr val="bg1"/>
              </a:solidFill>
              <a:ln w="38100">
                <a:solidFill>
                  <a:srgbClr val="F4CD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£13,762</a:t>
                </a:r>
              </a:p>
            </p:txBody>
          </p:sp>
          <p:sp>
            <p:nvSpPr>
              <p:cNvPr id="50" name="TextBox 49">
                <a:extLst>
                  <a:ext uri="{FF2B5EF4-FFF2-40B4-BE49-F238E27FC236}">
                    <a16:creationId xmlns:a16="http://schemas.microsoft.com/office/drawing/2014/main" id="{C882982B-20C4-F652-EE99-41E6A3598720}"/>
                  </a:ext>
                </a:extLst>
              </p:cNvPr>
              <p:cNvSpPr txBox="1"/>
              <p:nvPr/>
            </p:nvSpPr>
            <p:spPr>
              <a:xfrm>
                <a:off x="4658908" y="3237670"/>
                <a:ext cx="674428" cy="91408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1983AE">
                        <a:alpha val="20000"/>
                      </a:srgbClr>
                    </a:solidFill>
                    <a:effectLst/>
                    <a:uLnTx/>
                    <a:uFillTx/>
                    <a:latin typeface="Arial" pitchFamily="34" charset="0"/>
                    <a:ea typeface="+mn-ea"/>
                    <a:cs typeface="Arial" pitchFamily="34" charset="0"/>
                  </a:rPr>
                  <a:t>£</a:t>
                </a:r>
              </a:p>
            </p:txBody>
          </p:sp>
        </p:grpSp>
        <p:pic>
          <p:nvPicPr>
            <p:cNvPr id="46" name="Picture 4" descr="C:\Users\rutterb\Desktop\1516 Templates &amp; Graphics\Turquoise icons -PNG\Household income.png">
              <a:extLst>
                <a:ext uri="{FF2B5EF4-FFF2-40B4-BE49-F238E27FC236}">
                  <a16:creationId xmlns:a16="http://schemas.microsoft.com/office/drawing/2014/main" id="{8150F467-E970-BB44-C2A8-23DAEAB9E120}"/>
                </a:ext>
              </a:extLst>
            </p:cNvPr>
            <p:cNvPicPr>
              <a:picLocks noChangeAspect="1" noChangeArrowheads="1"/>
            </p:cNvPicPr>
            <p:nvPr/>
          </p:nvPicPr>
          <p:blipFill>
            <a:blip r:embed="rId4" cstate="print"/>
            <a:srcRect/>
            <a:stretch>
              <a:fillRect/>
            </a:stretch>
          </p:blipFill>
          <p:spPr bwMode="auto">
            <a:xfrm>
              <a:off x="211518" y="1964337"/>
              <a:ext cx="1519544" cy="961981"/>
            </a:xfrm>
            <a:prstGeom prst="rect">
              <a:avLst/>
            </a:prstGeom>
            <a:noFill/>
            <a:ln>
              <a:noFill/>
            </a:ln>
          </p:spPr>
        </p:pic>
      </p:grpSp>
      <p:sp>
        <p:nvSpPr>
          <p:cNvPr id="2" name="TextBox 1">
            <a:extLst>
              <a:ext uri="{FF2B5EF4-FFF2-40B4-BE49-F238E27FC236}">
                <a16:creationId xmlns:a16="http://schemas.microsoft.com/office/drawing/2014/main" id="{901C32A9-78D3-353D-7B43-26DFF785C808}"/>
              </a:ext>
            </a:extLst>
          </p:cNvPr>
          <p:cNvSpPr txBox="1"/>
          <p:nvPr/>
        </p:nvSpPr>
        <p:spPr>
          <a:xfrm>
            <a:off x="4569499" y="8835358"/>
            <a:ext cx="5382903" cy="369332"/>
          </a:xfrm>
          <a:prstGeom prst="rect">
            <a:avLst/>
          </a:prstGeom>
          <a:noFill/>
        </p:spPr>
        <p:txBody>
          <a:bodyPr wrap="square" rtlCol="0">
            <a:spAutoFit/>
          </a:bodyPr>
          <a:lstStyle/>
          <a:p>
            <a:r>
              <a:rPr lang="en-GB">
                <a:solidFill>
                  <a:srgbClr val="F4CDD4"/>
                </a:solidFill>
              </a:rPr>
              <a:t>*Maximum loan amount available </a:t>
            </a:r>
          </a:p>
        </p:txBody>
      </p:sp>
      <p:sp>
        <p:nvSpPr>
          <p:cNvPr id="3" name="TextBox 2">
            <a:extLst>
              <a:ext uri="{FF2B5EF4-FFF2-40B4-BE49-F238E27FC236}">
                <a16:creationId xmlns:a16="http://schemas.microsoft.com/office/drawing/2014/main" id="{2998A013-CB21-16CA-E1B9-B00A349CA4B7}"/>
              </a:ext>
            </a:extLst>
          </p:cNvPr>
          <p:cNvSpPr txBox="1"/>
          <p:nvPr/>
        </p:nvSpPr>
        <p:spPr>
          <a:xfrm>
            <a:off x="4709976" y="4124711"/>
            <a:ext cx="5382903" cy="369332"/>
          </a:xfrm>
          <a:prstGeom prst="rect">
            <a:avLst/>
          </a:prstGeom>
          <a:noFill/>
        </p:spPr>
        <p:txBody>
          <a:bodyPr wrap="square" rtlCol="0">
            <a:spAutoFit/>
          </a:bodyPr>
          <a:lstStyle/>
          <a:p>
            <a:r>
              <a:rPr lang="en-GB">
                <a:solidFill>
                  <a:srgbClr val="F4CDD4"/>
                </a:solidFill>
              </a:rPr>
              <a:t>*Maximum loan amount available </a:t>
            </a:r>
          </a:p>
        </p:txBody>
      </p:sp>
      <p:sp>
        <p:nvSpPr>
          <p:cNvPr id="4" name="TextBox 3">
            <a:extLst>
              <a:ext uri="{FF2B5EF4-FFF2-40B4-BE49-F238E27FC236}">
                <a16:creationId xmlns:a16="http://schemas.microsoft.com/office/drawing/2014/main" id="{E31B6DA4-E608-5428-A52A-632B6E960A56}"/>
              </a:ext>
            </a:extLst>
          </p:cNvPr>
          <p:cNvSpPr txBox="1"/>
          <p:nvPr/>
        </p:nvSpPr>
        <p:spPr>
          <a:xfrm>
            <a:off x="4569498" y="6430147"/>
            <a:ext cx="5382903" cy="369332"/>
          </a:xfrm>
          <a:prstGeom prst="rect">
            <a:avLst/>
          </a:prstGeom>
          <a:noFill/>
        </p:spPr>
        <p:txBody>
          <a:bodyPr wrap="square" rtlCol="0">
            <a:spAutoFit/>
          </a:bodyPr>
          <a:lstStyle/>
          <a:p>
            <a:r>
              <a:rPr lang="en-GB">
                <a:solidFill>
                  <a:srgbClr val="F4CDD4"/>
                </a:solidFill>
              </a:rPr>
              <a:t>*Maximum loan amount available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D1A8B48-CD24-B815-6CBE-9244F2DC632D}"/>
              </a:ext>
            </a:extLst>
          </p:cNvPr>
          <p:cNvGraphicFramePr>
            <a:graphicFrameLocks noGrp="1"/>
          </p:cNvGraphicFramePr>
          <p:nvPr>
            <p:extLst>
              <p:ext uri="{D42A27DB-BD31-4B8C-83A1-F6EECF244321}">
                <p14:modId xmlns:p14="http://schemas.microsoft.com/office/powerpoint/2010/main" val="3947966987"/>
              </p:ext>
            </p:extLst>
          </p:nvPr>
        </p:nvGraphicFramePr>
        <p:xfrm>
          <a:off x="609600" y="1507959"/>
          <a:ext cx="17068800" cy="7571876"/>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gridCol w="4267200">
                  <a:extLst>
                    <a:ext uri="{9D8B030D-6E8A-4147-A177-3AD203B41FA5}">
                      <a16:colId xmlns:a16="http://schemas.microsoft.com/office/drawing/2014/main" val="20003"/>
                    </a:ext>
                  </a:extLst>
                </a:gridCol>
              </a:tblGrid>
              <a:tr h="1497188">
                <a:tc>
                  <a:txBody>
                    <a:bodyPr/>
                    <a:lstStyle/>
                    <a:p>
                      <a:pPr algn="ctr"/>
                      <a:r>
                        <a:rPr lang="en-GB" sz="3200" b="0" dirty="0">
                          <a:solidFill>
                            <a:srgbClr val="AC145A"/>
                          </a:solidFill>
                          <a:latin typeface="FF Meta Hebrew Bold"/>
                          <a:cs typeface="FF Meta Hebrew Bold"/>
                        </a:rPr>
                        <a:t>Household Income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baseline="0" dirty="0">
                          <a:solidFill>
                            <a:srgbClr val="AC145A"/>
                          </a:solidFill>
                          <a:latin typeface="FF Meta Hebrew Bold"/>
                          <a:cs typeface="FF Meta Hebrew Bold"/>
                        </a:rPr>
                        <a:t>Home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baseline="0" dirty="0">
                          <a:solidFill>
                            <a:srgbClr val="AC145A"/>
                          </a:solidFill>
                          <a:latin typeface="FF Meta Hebrew Bold"/>
                          <a:cs typeface="FF Meta Hebrew Bold"/>
                        </a:rPr>
                        <a:t>Elsewhere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rgbClr val="AC145A"/>
                          </a:solidFill>
                          <a:latin typeface="FF Meta Hebrew Bold"/>
                          <a:cs typeface="FF Meta Hebrew Bold"/>
                        </a:rPr>
                        <a:t>London</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extLst>
                  <a:ext uri="{0D108BD9-81ED-4DB2-BD59-A6C34878D82A}">
                    <a16:rowId xmlns:a16="http://schemas.microsoft.com/office/drawing/2014/main" val="10000"/>
                  </a:ext>
                </a:extLst>
              </a:tr>
              <a:tr h="1012448">
                <a:tc>
                  <a:txBody>
                    <a:bodyPr/>
                    <a:lstStyle/>
                    <a:p>
                      <a:pPr algn="ctr"/>
                      <a:r>
                        <a:rPr lang="en-GB" sz="2800" b="0" dirty="0">
                          <a:solidFill>
                            <a:schemeClr val="tx1"/>
                          </a:solidFill>
                          <a:latin typeface="Arial"/>
                          <a:cs typeface="Arial"/>
                        </a:rPr>
                        <a:t>£25,000 &amp; under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£8,877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£10,544</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£13,762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extLst>
                  <a:ext uri="{0D108BD9-81ED-4DB2-BD59-A6C34878D82A}">
                    <a16:rowId xmlns:a16="http://schemas.microsoft.com/office/drawing/2014/main" val="10001"/>
                  </a:ext>
                </a:extLst>
              </a:tr>
              <a:tr h="1012448">
                <a:tc>
                  <a:txBody>
                    <a:bodyPr/>
                    <a:lstStyle/>
                    <a:p>
                      <a:pPr algn="ctr"/>
                      <a:r>
                        <a:rPr lang="en-GB" sz="2800" b="0" dirty="0">
                          <a:solidFill>
                            <a:schemeClr val="tx1"/>
                          </a:solidFill>
                          <a:latin typeface="Arial"/>
                          <a:cs typeface="Arial"/>
                        </a:rPr>
                        <a:t>£35,000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£7,387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£9,038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£12,231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extLst>
                  <a:ext uri="{0D108BD9-81ED-4DB2-BD59-A6C34878D82A}">
                    <a16:rowId xmlns:a16="http://schemas.microsoft.com/office/drawing/2014/main" val="10002"/>
                  </a:ext>
                </a:extLst>
              </a:tr>
              <a:tr h="1012448">
                <a:tc>
                  <a:txBody>
                    <a:bodyPr/>
                    <a:lstStyle/>
                    <a:p>
                      <a:pPr algn="ctr"/>
                      <a:r>
                        <a:rPr lang="en-GB" sz="2800" b="0" dirty="0">
                          <a:solidFill>
                            <a:schemeClr val="tx1"/>
                          </a:solidFill>
                          <a:latin typeface="Arial"/>
                          <a:cs typeface="Arial"/>
                        </a:rPr>
                        <a:t>£45,000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£5,897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£7,532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£10,700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extLst>
                  <a:ext uri="{0D108BD9-81ED-4DB2-BD59-A6C34878D82A}">
                    <a16:rowId xmlns:a16="http://schemas.microsoft.com/office/drawing/2014/main" val="10003"/>
                  </a:ext>
                </a:extLst>
              </a:tr>
              <a:tr h="1012448">
                <a:tc>
                  <a:txBody>
                    <a:bodyPr/>
                    <a:lstStyle/>
                    <a:p>
                      <a:pPr algn="ctr"/>
                      <a:r>
                        <a:rPr lang="en-GB" sz="2800" b="0" dirty="0">
                          <a:solidFill>
                            <a:schemeClr val="tx1"/>
                          </a:solidFill>
                          <a:latin typeface="Arial"/>
                          <a:cs typeface="Arial"/>
                        </a:rPr>
                        <a:t>£55,000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£4,407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£6,026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£9,168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extLst>
                  <a:ext uri="{0D108BD9-81ED-4DB2-BD59-A6C34878D82A}">
                    <a16:rowId xmlns:a16="http://schemas.microsoft.com/office/drawing/2014/main" val="10004"/>
                  </a:ext>
                </a:extLst>
              </a:tr>
              <a:tr h="1012448">
                <a:tc>
                  <a:txBody>
                    <a:bodyPr/>
                    <a:lstStyle/>
                    <a:p>
                      <a:pPr algn="ctr"/>
                      <a:r>
                        <a:rPr lang="en-GB" sz="2800" b="0" dirty="0">
                          <a:solidFill>
                            <a:schemeClr val="tx1"/>
                          </a:solidFill>
                          <a:latin typeface="Arial"/>
                          <a:cs typeface="Arial"/>
                        </a:rPr>
                        <a:t>£65,000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£3,907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£4,915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£7,637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extLst>
                  <a:ext uri="{0D108BD9-81ED-4DB2-BD59-A6C34878D82A}">
                    <a16:rowId xmlns:a16="http://schemas.microsoft.com/office/drawing/2014/main" val="10005"/>
                  </a:ext>
                </a:extLst>
              </a:tr>
              <a:tr h="1012448">
                <a:tc>
                  <a:txBody>
                    <a:bodyPr/>
                    <a:lstStyle/>
                    <a:p>
                      <a:pPr algn="ctr"/>
                      <a:r>
                        <a:rPr lang="en-GB" sz="2800" b="0" dirty="0">
                          <a:solidFill>
                            <a:schemeClr val="tx1"/>
                          </a:solidFill>
                          <a:latin typeface="Arial"/>
                          <a:cs typeface="Arial"/>
                        </a:rPr>
                        <a:t>£75,000+</a:t>
                      </a:r>
                      <a:endParaRPr lang="en-GB" sz="2800" b="0" dirty="0">
                        <a:solidFill>
                          <a:schemeClr val="tx1"/>
                        </a:solidFill>
                        <a:latin typeface="Arial" pitchFamily="34" charset="0"/>
                        <a:cs typeface="Arial" pitchFamily="34" charset="0"/>
                      </a:endParaRP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£3,907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£4,915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tc>
                  <a:txBody>
                    <a:bodyPr/>
                    <a:lstStyle/>
                    <a:p>
                      <a:pPr algn="ctr"/>
                      <a:r>
                        <a:rPr lang="en-GB" sz="3200" b="0" dirty="0">
                          <a:solidFill>
                            <a:schemeClr val="tx1"/>
                          </a:solidFill>
                          <a:latin typeface="Arial"/>
                          <a:cs typeface="Arial"/>
                        </a:rPr>
                        <a:t>£6,853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4CDD4"/>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E4A19422-D61E-EFE3-9595-8A4D7EB85F09}"/>
              </a:ext>
            </a:extLst>
          </p:cNvPr>
          <p:cNvSpPr txBox="1"/>
          <p:nvPr/>
        </p:nvSpPr>
        <p:spPr>
          <a:xfrm>
            <a:off x="399283" y="9580403"/>
            <a:ext cx="6904053" cy="369332"/>
          </a:xfrm>
          <a:prstGeom prst="rect">
            <a:avLst/>
          </a:prstGeom>
          <a:noFill/>
        </p:spPr>
        <p:txBody>
          <a:bodyPr wrap="square" rtlCol="0">
            <a:spAutoFit/>
          </a:bodyPr>
          <a:lstStyle/>
          <a:p>
            <a:r>
              <a:rPr lang="en-GB" dirty="0">
                <a:solidFill>
                  <a:schemeClr val="bg1"/>
                </a:solidFill>
              </a:rPr>
              <a:t>Maintenance Loan is subject to means testing </a:t>
            </a:r>
          </a:p>
        </p:txBody>
      </p:sp>
      <p:sp>
        <p:nvSpPr>
          <p:cNvPr id="4" name="TextBox 23">
            <a:extLst>
              <a:ext uri="{FF2B5EF4-FFF2-40B4-BE49-F238E27FC236}">
                <a16:creationId xmlns:a16="http://schemas.microsoft.com/office/drawing/2014/main" id="{168E0331-64F1-4903-605A-3AC84EC9C37A}"/>
              </a:ext>
            </a:extLst>
          </p:cNvPr>
          <p:cNvSpPr txBox="1"/>
          <p:nvPr/>
        </p:nvSpPr>
        <p:spPr>
          <a:xfrm>
            <a:off x="2171700" y="519011"/>
            <a:ext cx="13944600" cy="738664"/>
          </a:xfrm>
          <a:prstGeom prst="rect">
            <a:avLst/>
          </a:prstGeom>
        </p:spPr>
        <p:txBody>
          <a:bodyPr wrap="square" lIns="0" tIns="0" rIns="0" bIns="0" rtlCol="0" anchor="t">
            <a:spAutoFit/>
          </a:bodyPr>
          <a:lstStyle/>
          <a:p>
            <a:pPr algn="ctr">
              <a:spcBef>
                <a:spcPct val="0"/>
              </a:spcBef>
            </a:pPr>
            <a:r>
              <a:rPr lang="en-US" sz="4800" dirty="0">
                <a:solidFill>
                  <a:srgbClr val="F4CDD4"/>
                </a:solidFill>
                <a:latin typeface="FF Meta Hebrew Bold"/>
                <a:ea typeface="FF Meta Hebrew Bold"/>
                <a:cs typeface="FF Meta Hebrew Bold"/>
                <a:sym typeface="FF Meta Hebrew Bold"/>
              </a:rPr>
              <a:t>Maintenance Loan: what funding could you access?</a:t>
            </a:r>
          </a:p>
        </p:txBody>
      </p:sp>
      <p:sp>
        <p:nvSpPr>
          <p:cNvPr id="6" name="Freeform 5">
            <a:extLst>
              <a:ext uri="{FF2B5EF4-FFF2-40B4-BE49-F238E27FC236}">
                <a16:creationId xmlns:a16="http://schemas.microsoft.com/office/drawing/2014/main" id="{45B36406-1B64-9382-62C2-5010A415C1E7}"/>
              </a:ext>
            </a:extLst>
          </p:cNvPr>
          <p:cNvSpPr/>
          <p:nvPr/>
        </p:nvSpPr>
        <p:spPr>
          <a:xfrm>
            <a:off x="399283" y="282453"/>
            <a:ext cx="1234645" cy="842232"/>
          </a:xfrm>
          <a:custGeom>
            <a:avLst/>
            <a:gdLst/>
            <a:ahLst/>
            <a:cxnLst/>
            <a:rect l="l" t="t" r="r" b="b"/>
            <a:pathLst>
              <a:path w="2236312" h="1489723">
                <a:moveTo>
                  <a:pt x="0" y="0"/>
                </a:moveTo>
                <a:lnTo>
                  <a:pt x="2236312" y="0"/>
                </a:lnTo>
                <a:lnTo>
                  <a:pt x="2236312" y="1489723"/>
                </a:lnTo>
                <a:lnTo>
                  <a:pt x="0" y="1489723"/>
                </a:lnTo>
                <a:lnTo>
                  <a:pt x="0" y="0"/>
                </a:lnTo>
                <a:close/>
              </a:path>
            </a:pathLst>
          </a:custGeom>
          <a:blipFill>
            <a:blip r:embed="rId2" cstate="email">
              <a:extLst>
                <a:ext uri="{28A0092B-C50C-407E-A947-70E740481C1C}">
                  <a14:useLocalDpi xmlns:a14="http://schemas.microsoft.com/office/drawing/2010/main" val="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a:t>
            </a:r>
          </a:p>
        </p:txBody>
      </p:sp>
    </p:spTree>
    <p:extLst>
      <p:ext uri="{BB962C8B-B14F-4D97-AF65-F5344CB8AC3E}">
        <p14:creationId xmlns:p14="http://schemas.microsoft.com/office/powerpoint/2010/main" val="30832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B6770"/>
        </a:solidFill>
        <a:effectLst/>
      </p:bgPr>
    </p:bg>
    <p:spTree>
      <p:nvGrpSpPr>
        <p:cNvPr id="1" name=""/>
        <p:cNvGrpSpPr/>
        <p:nvPr/>
      </p:nvGrpSpPr>
      <p:grpSpPr>
        <a:xfrm>
          <a:off x="0" y="0"/>
          <a:ext cx="0" cy="0"/>
          <a:chOff x="0" y="0"/>
          <a:chExt cx="0" cy="0"/>
        </a:xfrm>
      </p:grpSpPr>
      <p:grpSp>
        <p:nvGrpSpPr>
          <p:cNvPr id="2" name="Group 2"/>
          <p:cNvGrpSpPr/>
          <p:nvPr/>
        </p:nvGrpSpPr>
        <p:grpSpPr>
          <a:xfrm>
            <a:off x="266803" y="188989"/>
            <a:ext cx="26720898" cy="9459711"/>
            <a:chOff x="-2403811" y="-38100"/>
            <a:chExt cx="7098868" cy="2491447"/>
          </a:xfrm>
        </p:grpSpPr>
        <p:sp>
          <p:nvSpPr>
            <p:cNvPr id="3" name="Freeform 3"/>
            <p:cNvSpPr/>
            <p:nvPr/>
          </p:nvSpPr>
          <p:spPr>
            <a:xfrm>
              <a:off x="-2403811" y="94311"/>
              <a:ext cx="4695057" cy="2359036"/>
            </a:xfrm>
            <a:custGeom>
              <a:avLst/>
              <a:gdLst/>
              <a:ahLst/>
              <a:cxnLst/>
              <a:rect l="l" t="t" r="r" b="b"/>
              <a:pathLst>
                <a:path w="4695057" h="2359036">
                  <a:moveTo>
                    <a:pt x="20846" y="0"/>
                  </a:moveTo>
                  <a:lnTo>
                    <a:pt x="4674211" y="0"/>
                  </a:lnTo>
                  <a:cubicBezTo>
                    <a:pt x="4679740" y="0"/>
                    <a:pt x="4685042" y="2196"/>
                    <a:pt x="4688951" y="6106"/>
                  </a:cubicBezTo>
                  <a:cubicBezTo>
                    <a:pt x="4692861" y="10015"/>
                    <a:pt x="4695057" y="15317"/>
                    <a:pt x="4695057" y="20846"/>
                  </a:cubicBezTo>
                  <a:lnTo>
                    <a:pt x="4695057" y="2338190"/>
                  </a:lnTo>
                  <a:cubicBezTo>
                    <a:pt x="4695057" y="2343718"/>
                    <a:pt x="4692861" y="2349021"/>
                    <a:pt x="4688951" y="2352930"/>
                  </a:cubicBezTo>
                  <a:cubicBezTo>
                    <a:pt x="4685042" y="2356839"/>
                    <a:pt x="4679740" y="2359036"/>
                    <a:pt x="4674211" y="2359036"/>
                  </a:cubicBezTo>
                  <a:lnTo>
                    <a:pt x="20846" y="2359036"/>
                  </a:lnTo>
                  <a:cubicBezTo>
                    <a:pt x="15317" y="2359036"/>
                    <a:pt x="10015" y="2356839"/>
                    <a:pt x="6106" y="2352930"/>
                  </a:cubicBezTo>
                  <a:cubicBezTo>
                    <a:pt x="2196" y="2349021"/>
                    <a:pt x="0" y="2343718"/>
                    <a:pt x="0" y="2338190"/>
                  </a:cubicBezTo>
                  <a:lnTo>
                    <a:pt x="0" y="20846"/>
                  </a:lnTo>
                  <a:cubicBezTo>
                    <a:pt x="0" y="15317"/>
                    <a:pt x="2196" y="10015"/>
                    <a:pt x="6106" y="6106"/>
                  </a:cubicBezTo>
                  <a:cubicBezTo>
                    <a:pt x="10015" y="2196"/>
                    <a:pt x="15317" y="0"/>
                    <a:pt x="20846" y="0"/>
                  </a:cubicBezTo>
                  <a:close/>
                </a:path>
              </a:pathLst>
            </a:custGeom>
            <a:solidFill>
              <a:srgbClr val="F4CDD4"/>
            </a:solidFill>
          </p:spPr>
          <p:txBody>
            <a:bodyPr/>
            <a:lstStyle/>
            <a:p>
              <a:endParaRPr lang="en-GB"/>
            </a:p>
          </p:txBody>
        </p:sp>
        <p:sp>
          <p:nvSpPr>
            <p:cNvPr id="4" name="TextBox 4"/>
            <p:cNvSpPr txBox="1"/>
            <p:nvPr/>
          </p:nvSpPr>
          <p:spPr>
            <a:xfrm>
              <a:off x="0" y="-38100"/>
              <a:ext cx="4695057" cy="2397136"/>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284220" y="1287708"/>
            <a:ext cx="15719559" cy="1378711"/>
          </a:xfrm>
          <a:prstGeom prst="rect">
            <a:avLst/>
          </a:prstGeom>
        </p:spPr>
        <p:txBody>
          <a:bodyPr wrap="square" lIns="0" tIns="0" rIns="0" bIns="0" rtlCol="0" anchor="t">
            <a:spAutoFit/>
          </a:bodyPr>
          <a:lstStyle/>
          <a:p>
            <a:pPr algn="ctr">
              <a:lnSpc>
                <a:spcPts val="11200"/>
              </a:lnSpc>
            </a:pPr>
            <a:r>
              <a:rPr lang="en-US" sz="8400">
                <a:solidFill>
                  <a:srgbClr val="AC145A"/>
                </a:solidFill>
                <a:latin typeface="FF Meta Hebrew Bold"/>
                <a:ea typeface="FF Meta Hebrew Bold"/>
                <a:cs typeface="FF Meta Hebrew Bold"/>
                <a:sym typeface="FF Meta Hebrew Bold"/>
              </a:rPr>
              <a:t>Student Finance: How Do I Apply?</a:t>
            </a:r>
          </a:p>
        </p:txBody>
      </p:sp>
      <p:grpSp>
        <p:nvGrpSpPr>
          <p:cNvPr id="23" name="Group 22">
            <a:extLst>
              <a:ext uri="{FF2B5EF4-FFF2-40B4-BE49-F238E27FC236}">
                <a16:creationId xmlns:a16="http://schemas.microsoft.com/office/drawing/2014/main" id="{3DAE934D-F6C6-9C12-CAC8-65CAD5DF5676}"/>
              </a:ext>
            </a:extLst>
          </p:cNvPr>
          <p:cNvGrpSpPr/>
          <p:nvPr/>
        </p:nvGrpSpPr>
        <p:grpSpPr>
          <a:xfrm>
            <a:off x="1081653" y="3220377"/>
            <a:ext cx="16155830" cy="6103452"/>
            <a:chOff x="-3567446" y="4062858"/>
            <a:chExt cx="14199394" cy="5375795"/>
          </a:xfrm>
        </p:grpSpPr>
        <p:grpSp>
          <p:nvGrpSpPr>
            <p:cNvPr id="6" name="Group 6"/>
            <p:cNvGrpSpPr/>
            <p:nvPr/>
          </p:nvGrpSpPr>
          <p:grpSpPr>
            <a:xfrm>
              <a:off x="-3567446" y="4062858"/>
              <a:ext cx="6591856" cy="5375795"/>
              <a:chOff x="-1070783" y="128902"/>
              <a:chExt cx="1736126" cy="1415847"/>
            </a:xfrm>
          </p:grpSpPr>
          <p:sp>
            <p:nvSpPr>
              <p:cNvPr id="7" name="Freeform 7"/>
              <p:cNvSpPr/>
              <p:nvPr/>
            </p:nvSpPr>
            <p:spPr>
              <a:xfrm>
                <a:off x="-1070783" y="182997"/>
                <a:ext cx="1736126" cy="1315770"/>
              </a:xfrm>
              <a:custGeom>
                <a:avLst/>
                <a:gdLst/>
                <a:ahLst/>
                <a:cxnLst/>
                <a:rect l="l" t="t" r="r" b="b"/>
                <a:pathLst>
                  <a:path w="1442689" h="647173">
                    <a:moveTo>
                      <a:pt x="72081" y="0"/>
                    </a:moveTo>
                    <a:lnTo>
                      <a:pt x="1370609" y="0"/>
                    </a:lnTo>
                    <a:cubicBezTo>
                      <a:pt x="1389726" y="0"/>
                      <a:pt x="1408060" y="7594"/>
                      <a:pt x="1421577" y="21112"/>
                    </a:cubicBezTo>
                    <a:cubicBezTo>
                      <a:pt x="1435095" y="34630"/>
                      <a:pt x="1442689" y="52964"/>
                      <a:pt x="1442689" y="72081"/>
                    </a:cubicBezTo>
                    <a:lnTo>
                      <a:pt x="1442689" y="575092"/>
                    </a:lnTo>
                    <a:cubicBezTo>
                      <a:pt x="1442689" y="594209"/>
                      <a:pt x="1435095" y="612543"/>
                      <a:pt x="1421577" y="626061"/>
                    </a:cubicBezTo>
                    <a:cubicBezTo>
                      <a:pt x="1408060" y="639579"/>
                      <a:pt x="1389726" y="647173"/>
                      <a:pt x="1370609" y="647173"/>
                    </a:cubicBezTo>
                    <a:lnTo>
                      <a:pt x="72081" y="647173"/>
                    </a:lnTo>
                    <a:cubicBezTo>
                      <a:pt x="52964" y="647173"/>
                      <a:pt x="34630" y="639579"/>
                      <a:pt x="21112" y="626061"/>
                    </a:cubicBezTo>
                    <a:cubicBezTo>
                      <a:pt x="7594" y="612543"/>
                      <a:pt x="0" y="594209"/>
                      <a:pt x="0" y="575092"/>
                    </a:cubicBezTo>
                    <a:lnTo>
                      <a:pt x="0" y="72081"/>
                    </a:lnTo>
                    <a:cubicBezTo>
                      <a:pt x="0" y="52964"/>
                      <a:pt x="7594" y="34630"/>
                      <a:pt x="21112" y="21112"/>
                    </a:cubicBezTo>
                    <a:cubicBezTo>
                      <a:pt x="34630" y="7594"/>
                      <a:pt x="52964" y="0"/>
                      <a:pt x="72081" y="0"/>
                    </a:cubicBezTo>
                    <a:close/>
                  </a:path>
                </a:pathLst>
              </a:custGeom>
              <a:solidFill>
                <a:srgbClr val="672146"/>
              </a:solidFill>
            </p:spPr>
            <p:txBody>
              <a:bodyPr/>
              <a:lstStyle/>
              <a:p>
                <a:endParaRPr lang="en-GB"/>
              </a:p>
            </p:txBody>
          </p:sp>
          <p:sp>
            <p:nvSpPr>
              <p:cNvPr id="8" name="TextBox 8"/>
              <p:cNvSpPr txBox="1"/>
              <p:nvPr/>
            </p:nvSpPr>
            <p:spPr>
              <a:xfrm>
                <a:off x="-1041601" y="128902"/>
                <a:ext cx="1687793" cy="1415847"/>
              </a:xfrm>
              <a:prstGeom prst="rect">
                <a:avLst/>
              </a:prstGeom>
            </p:spPr>
            <p:txBody>
              <a:bodyPr lIns="50800" tIns="50800" rIns="50800" bIns="50800" rtlCol="0" anchor="ctr"/>
              <a:lstStyle/>
              <a:p>
                <a:pPr algn="ctr"/>
                <a:r>
                  <a:rPr lang="en-US" sz="2800">
                    <a:solidFill>
                      <a:srgbClr val="F4CDD4"/>
                    </a:solidFill>
                    <a:latin typeface="FF Meta Hebrew Bold"/>
                    <a:ea typeface="FF Meta Hebrew Bold"/>
                    <a:cs typeface="FF Meta Hebrew Bold"/>
                    <a:sym typeface="FF Meta Hebrew Bold"/>
                  </a:rPr>
                  <a:t>  </a:t>
                </a:r>
                <a:r>
                  <a:rPr lang="en-GB" sz="4100">
                    <a:solidFill>
                      <a:srgbClr val="F4CDD4"/>
                    </a:solidFill>
                    <a:latin typeface="FF Meta Hebrew Bold" panose="020B0604020202020204" charset="-79"/>
                    <a:cs typeface="FF Meta Hebrew Bold" panose="020B0604020202020204" charset="-79"/>
                  </a:rPr>
                  <a:t>Apply online for funding from </a:t>
                </a:r>
                <a:r>
                  <a:rPr lang="en-GB" sz="8000" b="1">
                    <a:solidFill>
                      <a:srgbClr val="F4CDD4"/>
                    </a:solidFill>
                    <a:latin typeface="FF Meta Hebrew Bold" panose="020B0604020202020204" charset="-79"/>
                    <a:cs typeface="FF Meta Hebrew Bold" panose="020B0604020202020204" charset="-79"/>
                  </a:rPr>
                  <a:t>Student Finance England:  </a:t>
                </a:r>
                <a:r>
                  <a:rPr lang="en-GB" sz="4100" b="1" i="0">
                    <a:solidFill>
                      <a:srgbClr val="F4CDD4"/>
                    </a:solidFill>
                    <a:effectLst/>
                    <a:latin typeface="FF Meta Hebrew Bold" panose="020B0604020202020204" charset="-79"/>
                    <a:cs typeface="FF Meta Hebrew Bold" panose="020B0604020202020204" charset="-79"/>
                  </a:rPr>
                  <a:t>www.gov.uk/studentfinance</a:t>
                </a:r>
                <a:endParaRPr lang="en-GB" sz="4100">
                  <a:solidFill>
                    <a:srgbClr val="F4CDD4"/>
                  </a:solidFill>
                  <a:latin typeface="FF Meta Hebrew Bold" panose="020B0604020202020204" charset="-79"/>
                  <a:cs typeface="FF Meta Hebrew Bold" panose="020B0604020202020204" charset="-79"/>
                </a:endParaRPr>
              </a:p>
              <a:p>
                <a:pPr algn="ctr">
                  <a:lnSpc>
                    <a:spcPts val="4199"/>
                  </a:lnSpc>
                </a:pPr>
                <a:endParaRPr lang="en-US" sz="2999">
                  <a:solidFill>
                    <a:srgbClr val="F4CDD4"/>
                  </a:solidFill>
                  <a:latin typeface="FF Meta Hebrew Bold"/>
                  <a:ea typeface="FF Meta Hebrew Bold"/>
                  <a:cs typeface="FF Meta Hebrew Bold"/>
                  <a:sym typeface="FF Meta Hebrew Bold"/>
                </a:endParaRPr>
              </a:p>
            </p:txBody>
          </p:sp>
        </p:grpSp>
        <p:pic>
          <p:nvPicPr>
            <p:cNvPr id="1028" name="Picture 4" descr="Student Finance England - Disabled Students Allowance (DSA) | West  Northamptonshire Council">
              <a:extLst>
                <a:ext uri="{FF2B5EF4-FFF2-40B4-BE49-F238E27FC236}">
                  <a16:creationId xmlns:a16="http://schemas.microsoft.com/office/drawing/2014/main" id="{EEDD55C4-0008-DBEC-D2CA-AFDD9C8C4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329"/>
            <a:stretch/>
          </p:blipFill>
          <p:spPr bwMode="auto">
            <a:xfrm>
              <a:off x="4427840" y="4268250"/>
              <a:ext cx="6204108" cy="2713012"/>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030" name="Picture 6" descr="25 Scan Me SVG Bundle Frame QR Code Svg Cricut Icon Cut Files Border QR  Code Silhouette Tag Clipart Pay Digital Download Svg Png Dxf Eps Jpg">
              <a:extLst>
                <a:ext uri="{FF2B5EF4-FFF2-40B4-BE49-F238E27FC236}">
                  <a16:creationId xmlns:a16="http://schemas.microsoft.com/office/drawing/2014/main" id="{CF185F8F-21DE-3F61-FD0B-17DDACE62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051" y="5375054"/>
              <a:ext cx="3889009" cy="38890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Qr code&#10;&#10;Description automatically generated">
              <a:extLst>
                <a:ext uri="{FF2B5EF4-FFF2-40B4-BE49-F238E27FC236}">
                  <a16:creationId xmlns:a16="http://schemas.microsoft.com/office/drawing/2014/main" id="{E0ACB446-A683-294F-77F1-D0EECDB62923}"/>
                </a:ext>
              </a:extLst>
            </p:cNvPr>
            <p:cNvPicPr>
              <a:picLocks noChangeAspect="1"/>
            </p:cNvPicPr>
            <p:nvPr/>
          </p:nvPicPr>
          <p:blipFill>
            <a:blip r:embed="rId4"/>
            <a:stretch>
              <a:fillRect/>
            </a:stretch>
          </p:blipFill>
          <p:spPr>
            <a:xfrm>
              <a:off x="6475057" y="6654776"/>
              <a:ext cx="2205290" cy="2205290"/>
            </a:xfrm>
            <a:prstGeom prst="rect">
              <a:avLst/>
            </a:prstGeom>
          </p:spPr>
        </p:pic>
      </p:grpSp>
    </p:spTree>
    <p:extLst>
      <p:ext uri="{BB962C8B-B14F-4D97-AF65-F5344CB8AC3E}">
        <p14:creationId xmlns:p14="http://schemas.microsoft.com/office/powerpoint/2010/main" val="257379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grpSp>
        <p:nvGrpSpPr>
          <p:cNvPr id="13" name="Group 6">
            <a:extLst>
              <a:ext uri="{FF2B5EF4-FFF2-40B4-BE49-F238E27FC236}">
                <a16:creationId xmlns:a16="http://schemas.microsoft.com/office/drawing/2014/main" id="{6A3B8C5F-33CA-C6E3-89FB-C2C97631D141}"/>
              </a:ext>
            </a:extLst>
          </p:cNvPr>
          <p:cNvGrpSpPr/>
          <p:nvPr/>
        </p:nvGrpSpPr>
        <p:grpSpPr>
          <a:xfrm>
            <a:off x="946074" y="4291215"/>
            <a:ext cx="24112377" cy="3072989"/>
            <a:chOff x="150058" y="-191358"/>
            <a:chExt cx="4601145" cy="809347"/>
          </a:xfrm>
        </p:grpSpPr>
        <p:sp>
          <p:nvSpPr>
            <p:cNvPr id="14" name="TextBox 8">
              <a:extLst>
                <a:ext uri="{FF2B5EF4-FFF2-40B4-BE49-F238E27FC236}">
                  <a16:creationId xmlns:a16="http://schemas.microsoft.com/office/drawing/2014/main" id="{D8B8D5AB-0947-A6E3-1433-D249A7072A94}"/>
                </a:ext>
              </a:extLst>
            </p:cNvPr>
            <p:cNvSpPr txBox="1"/>
            <p:nvPr/>
          </p:nvSpPr>
          <p:spPr>
            <a:xfrm>
              <a:off x="2646647" y="-191358"/>
              <a:ext cx="2104556" cy="809347"/>
            </a:xfrm>
            <a:prstGeom prst="rect">
              <a:avLst/>
            </a:prstGeom>
          </p:spPr>
          <p:txBody>
            <a:bodyPr lIns="50800" tIns="50800" rIns="50800" bIns="50800" rtlCol="0" anchor="ctr"/>
            <a:lstStyle/>
            <a:p>
              <a:pPr algn="ctr">
                <a:lnSpc>
                  <a:spcPts val="6019"/>
                </a:lnSpc>
              </a:pPr>
              <a:endParaRPr lang="en-US" sz="6000">
                <a:solidFill>
                  <a:srgbClr val="FFFFFF"/>
                </a:solidFill>
                <a:latin typeface="FF Meta Hebrew Bold"/>
                <a:ea typeface="FF Meta Hebrew Bold"/>
                <a:cs typeface="FF Meta Hebrew Bold"/>
                <a:sym typeface="FF Meta Hebrew Bold"/>
              </a:endParaRPr>
            </a:p>
          </p:txBody>
        </p:sp>
        <p:sp>
          <p:nvSpPr>
            <p:cNvPr id="15" name="Freeform 7">
              <a:extLst>
                <a:ext uri="{FF2B5EF4-FFF2-40B4-BE49-F238E27FC236}">
                  <a16:creationId xmlns:a16="http://schemas.microsoft.com/office/drawing/2014/main" id="{DE9B1FE2-02E7-0AD1-C17D-D3445F1F3E20}"/>
                </a:ext>
              </a:extLst>
            </p:cNvPr>
            <p:cNvSpPr/>
            <p:nvPr/>
          </p:nvSpPr>
          <p:spPr>
            <a:xfrm>
              <a:off x="150058" y="26814"/>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grpSp>
      <p:grpSp>
        <p:nvGrpSpPr>
          <p:cNvPr id="10" name="Group 6">
            <a:extLst>
              <a:ext uri="{FF2B5EF4-FFF2-40B4-BE49-F238E27FC236}">
                <a16:creationId xmlns:a16="http://schemas.microsoft.com/office/drawing/2014/main" id="{8E5797C2-2DF9-6503-0F77-8B295F28935D}"/>
              </a:ext>
            </a:extLst>
          </p:cNvPr>
          <p:cNvGrpSpPr/>
          <p:nvPr/>
        </p:nvGrpSpPr>
        <p:grpSpPr>
          <a:xfrm>
            <a:off x="946074" y="2140183"/>
            <a:ext cx="24112377" cy="3072989"/>
            <a:chOff x="150058" y="-191358"/>
            <a:chExt cx="4601145" cy="809347"/>
          </a:xfrm>
        </p:grpSpPr>
        <p:sp>
          <p:nvSpPr>
            <p:cNvPr id="12" name="TextBox 8">
              <a:extLst>
                <a:ext uri="{FF2B5EF4-FFF2-40B4-BE49-F238E27FC236}">
                  <a16:creationId xmlns:a16="http://schemas.microsoft.com/office/drawing/2014/main" id="{D1A93AFD-C12B-1A75-0A39-B4E70374907F}"/>
                </a:ext>
              </a:extLst>
            </p:cNvPr>
            <p:cNvSpPr txBox="1"/>
            <p:nvPr/>
          </p:nvSpPr>
          <p:spPr>
            <a:xfrm>
              <a:off x="2646647" y="-191358"/>
              <a:ext cx="2104556" cy="809347"/>
            </a:xfrm>
            <a:prstGeom prst="rect">
              <a:avLst/>
            </a:prstGeom>
          </p:spPr>
          <p:txBody>
            <a:bodyPr lIns="50800" tIns="50800" rIns="50800" bIns="50800" rtlCol="0" anchor="ctr"/>
            <a:lstStyle/>
            <a:p>
              <a:pPr algn="ctr">
                <a:lnSpc>
                  <a:spcPts val="6019"/>
                </a:lnSpc>
              </a:pPr>
              <a:endParaRPr lang="en-US" sz="6000">
                <a:solidFill>
                  <a:srgbClr val="FFFFFF"/>
                </a:solidFill>
                <a:latin typeface="FF Meta Hebrew Bold"/>
                <a:ea typeface="FF Meta Hebrew Bold"/>
                <a:cs typeface="FF Meta Hebrew Bold"/>
                <a:sym typeface="FF Meta Hebrew Bold"/>
              </a:endParaRPr>
            </a:p>
          </p:txBody>
        </p:sp>
        <p:sp>
          <p:nvSpPr>
            <p:cNvPr id="11" name="Freeform 7">
              <a:extLst>
                <a:ext uri="{FF2B5EF4-FFF2-40B4-BE49-F238E27FC236}">
                  <a16:creationId xmlns:a16="http://schemas.microsoft.com/office/drawing/2014/main" id="{0F554DBF-EA38-544A-A4DC-78DE61DE4758}"/>
                </a:ext>
              </a:extLst>
            </p:cNvPr>
            <p:cNvSpPr/>
            <p:nvPr/>
          </p:nvSpPr>
          <p:spPr>
            <a:xfrm>
              <a:off x="150058" y="26814"/>
              <a:ext cx="2104556" cy="523597"/>
            </a:xfrm>
            <a:custGeom>
              <a:avLst/>
              <a:gdLst/>
              <a:ahLst/>
              <a:cxnLst/>
              <a:rect l="l" t="t" r="r" b="b"/>
              <a:pathLst>
                <a:path w="2104556" h="523597">
                  <a:moveTo>
                    <a:pt x="1901356" y="0"/>
                  </a:moveTo>
                  <a:cubicBezTo>
                    <a:pt x="2013580" y="0"/>
                    <a:pt x="2104556" y="117211"/>
                    <a:pt x="2104556" y="261798"/>
                  </a:cubicBezTo>
                  <a:cubicBezTo>
                    <a:pt x="2104556" y="406386"/>
                    <a:pt x="2013580" y="523597"/>
                    <a:pt x="1901356" y="523597"/>
                  </a:cubicBezTo>
                  <a:lnTo>
                    <a:pt x="203200" y="523597"/>
                  </a:lnTo>
                  <a:cubicBezTo>
                    <a:pt x="90976" y="523597"/>
                    <a:pt x="0" y="406386"/>
                    <a:pt x="0" y="261798"/>
                  </a:cubicBezTo>
                  <a:cubicBezTo>
                    <a:pt x="0" y="117211"/>
                    <a:pt x="90976" y="0"/>
                    <a:pt x="203200" y="0"/>
                  </a:cubicBezTo>
                  <a:close/>
                </a:path>
              </a:pathLst>
            </a:custGeom>
            <a:solidFill>
              <a:srgbClr val="AC145A"/>
            </a:solidFill>
            <a:ln cap="sq">
              <a:noFill/>
              <a:prstDash val="solid"/>
              <a:miter/>
            </a:ln>
          </p:spPr>
          <p:txBody>
            <a:bodyPr/>
            <a:lstStyle/>
            <a:p>
              <a:endParaRPr lang="en-GB"/>
            </a:p>
          </p:txBody>
        </p:sp>
      </p:grpSp>
      <p:sp>
        <p:nvSpPr>
          <p:cNvPr id="2" name="Freeform 2"/>
          <p:cNvSpPr/>
          <p:nvPr/>
        </p:nvSpPr>
        <p:spPr>
          <a:xfrm rot="5400000">
            <a:off x="15095886" y="7112787"/>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0" y="908389"/>
            <a:ext cx="18288000" cy="1189043"/>
          </a:xfrm>
          <a:prstGeom prst="rect">
            <a:avLst/>
          </a:prstGeom>
        </p:spPr>
        <p:txBody>
          <a:bodyPr lIns="0" tIns="0" rIns="0" bIns="0" rtlCol="0" anchor="t">
            <a:spAutoFit/>
          </a:bodyPr>
          <a:lstStyle/>
          <a:p>
            <a:pPr algn="ctr">
              <a:lnSpc>
                <a:spcPts val="9900"/>
              </a:lnSpc>
            </a:pPr>
            <a:r>
              <a:rPr lang="en-US" sz="6600">
                <a:solidFill>
                  <a:srgbClr val="FFFFFF"/>
                </a:solidFill>
                <a:latin typeface="FF Meta Hebrew Bold"/>
                <a:ea typeface="FF Meta Hebrew Bold"/>
                <a:cs typeface="FF Meta Hebrew Bold"/>
                <a:sym typeface="FF Meta Hebrew Bold"/>
              </a:rPr>
              <a:t>Student Finance England: What Can I Apply For?</a:t>
            </a:r>
          </a:p>
        </p:txBody>
      </p:sp>
      <p:grpSp>
        <p:nvGrpSpPr>
          <p:cNvPr id="3" name="Group 2">
            <a:extLst>
              <a:ext uri="{FF2B5EF4-FFF2-40B4-BE49-F238E27FC236}">
                <a16:creationId xmlns:a16="http://schemas.microsoft.com/office/drawing/2014/main" id="{C3BA7029-7CF0-B60B-C024-1CF93DA8A154}"/>
              </a:ext>
            </a:extLst>
          </p:cNvPr>
          <p:cNvGrpSpPr/>
          <p:nvPr/>
        </p:nvGrpSpPr>
        <p:grpSpPr>
          <a:xfrm>
            <a:off x="1140625" y="2586369"/>
            <a:ext cx="16699903" cy="4136389"/>
            <a:chOff x="1140625" y="2586369"/>
            <a:chExt cx="16699903" cy="4136389"/>
          </a:xfrm>
        </p:grpSpPr>
        <p:sp>
          <p:nvSpPr>
            <p:cNvPr id="7" name="TextBox 7"/>
            <p:cNvSpPr txBox="1"/>
            <p:nvPr/>
          </p:nvSpPr>
          <p:spPr>
            <a:xfrm>
              <a:off x="1140625" y="2586369"/>
              <a:ext cx="16699903" cy="4136389"/>
            </a:xfrm>
            <a:prstGeom prst="rect">
              <a:avLst/>
            </a:prstGeom>
          </p:spPr>
          <p:txBody>
            <a:bodyPr wrap="square" lIns="0" tIns="0" rIns="0" bIns="0" rtlCol="0" anchor="t">
              <a:spAutoFit/>
            </a:bodyPr>
            <a:lstStyle/>
            <a:p>
              <a:pPr marL="914400" indent="-914400">
                <a:lnSpc>
                  <a:spcPct val="200000"/>
                </a:lnSpc>
                <a:buAutoNum type="arabicPeriod"/>
              </a:pPr>
              <a:r>
                <a:rPr lang="en-US" sz="7200">
                  <a:solidFill>
                    <a:srgbClr val="FFFFFF"/>
                  </a:solidFill>
                  <a:latin typeface="FF Meta Hebrew Bold" panose="020B0604020202020204" charset="-79"/>
                  <a:ea typeface="FF Meta Hebrew"/>
                  <a:cs typeface="FF Meta Hebrew Bold" panose="020B0604020202020204" charset="-79"/>
                  <a:sym typeface="FF Meta Hebrew"/>
                </a:rPr>
                <a:t>Tuition Fee Loan </a:t>
              </a:r>
            </a:p>
            <a:p>
              <a:pPr marL="914400" indent="-914400">
                <a:lnSpc>
                  <a:spcPct val="200000"/>
                </a:lnSpc>
                <a:buAutoNum type="arabicPeriod"/>
              </a:pPr>
              <a:r>
                <a:rPr lang="en-US" sz="7200">
                  <a:solidFill>
                    <a:srgbClr val="FFFFFF"/>
                  </a:solidFill>
                  <a:latin typeface="FF Meta Hebrew Bold" panose="020B0604020202020204" charset="-79"/>
                  <a:ea typeface="FF Meta Hebrew"/>
                  <a:cs typeface="FF Meta Hebrew Bold" panose="020B0604020202020204" charset="-79"/>
                  <a:sym typeface="FF Meta Hebrew"/>
                </a:rPr>
                <a:t>Maintenance Loan</a:t>
              </a:r>
            </a:p>
          </p:txBody>
        </p:sp>
        <p:pic>
          <p:nvPicPr>
            <p:cNvPr id="8" name="Graphic 7" descr="Badge Tick with solid fill">
              <a:extLst>
                <a:ext uri="{FF2B5EF4-FFF2-40B4-BE49-F238E27FC236}">
                  <a16:creationId xmlns:a16="http://schemas.microsoft.com/office/drawing/2014/main" id="{AB75AC74-A7DD-4A7C-B9B3-7800BF7D33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5180" y="2754232"/>
              <a:ext cx="2283855" cy="2283855"/>
            </a:xfrm>
            <a:prstGeom prst="rect">
              <a:avLst/>
            </a:prstGeom>
          </p:spPr>
        </p:pic>
      </p:grpSp>
      <p:pic>
        <p:nvPicPr>
          <p:cNvPr id="9" name="Graphic 8" descr="Badge Tick with solid fill">
            <a:extLst>
              <a:ext uri="{FF2B5EF4-FFF2-40B4-BE49-F238E27FC236}">
                <a16:creationId xmlns:a16="http://schemas.microsoft.com/office/drawing/2014/main" id="{F2C825A9-02DF-7B7F-49C5-5839E8E169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9181" y="4956587"/>
            <a:ext cx="2283855" cy="2283855"/>
          </a:xfrm>
          <a:prstGeom prst="rect">
            <a:avLst/>
          </a:prstGeom>
        </p:spPr>
      </p:pic>
      <p:sp>
        <p:nvSpPr>
          <p:cNvPr id="16" name="TextBox 15">
            <a:extLst>
              <a:ext uri="{FF2B5EF4-FFF2-40B4-BE49-F238E27FC236}">
                <a16:creationId xmlns:a16="http://schemas.microsoft.com/office/drawing/2014/main" id="{A911E410-A6FC-DAC3-1D4E-325803CFC695}"/>
              </a:ext>
            </a:extLst>
          </p:cNvPr>
          <p:cNvSpPr txBox="1"/>
          <p:nvPr/>
        </p:nvSpPr>
        <p:spPr>
          <a:xfrm>
            <a:off x="1140625" y="7768223"/>
            <a:ext cx="13044397" cy="1723549"/>
          </a:xfrm>
          <a:prstGeom prst="rect">
            <a:avLst/>
          </a:prstGeom>
          <a:noFill/>
        </p:spPr>
        <p:txBody>
          <a:bodyPr wrap="square" rtlCol="0">
            <a:spAutoFit/>
          </a:bodyPr>
          <a:lstStyle/>
          <a:p>
            <a:r>
              <a:rPr lang="en-GB" sz="4400">
                <a:solidFill>
                  <a:srgbClr val="FFFFFF"/>
                </a:solidFill>
                <a:latin typeface="FF Meta Hebrew Bold" panose="020B0604020202020204" charset="-79"/>
                <a:ea typeface="FF Meta Hebrew"/>
                <a:cs typeface="FF Meta Hebrew Bold" panose="020B0604020202020204" charset="-79"/>
                <a:sym typeface="FF Meta Hebrew"/>
              </a:rPr>
              <a:t>Applications for both loans can be made on the Student Finance England website.</a:t>
            </a:r>
            <a:endParaRPr lang="en-US" sz="4400">
              <a:solidFill>
                <a:srgbClr val="FFFFFF"/>
              </a:solidFill>
              <a:latin typeface="FF Meta Hebrew Bold" panose="020B0604020202020204" charset="-79"/>
              <a:ea typeface="FF Meta Hebrew"/>
              <a:cs typeface="FF Meta Hebrew Bold" panose="020B0604020202020204" charset="-79"/>
              <a:sym typeface="FF Meta Hebrew"/>
            </a:endParaRPr>
          </a:p>
          <a:p>
            <a:endParaRPr lang="en-GB"/>
          </a:p>
        </p:txBody>
      </p:sp>
    </p:spTree>
    <p:extLst>
      <p:ext uri="{BB962C8B-B14F-4D97-AF65-F5344CB8AC3E}">
        <p14:creationId xmlns:p14="http://schemas.microsoft.com/office/powerpoint/2010/main" val="199511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04ca33-cab9-47dd-a85b-4a62bda88deb">
      <Terms xmlns="http://schemas.microsoft.com/office/infopath/2007/PartnerControls"/>
    </lcf76f155ced4ddcb4097134ff3c332f>
    <TaxCatchAll xmlns="1c9dd794-ecc3-4585-a395-8c88837217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50EFDA12D1494EA5BF9B0A63DDC7DD" ma:contentTypeVersion="17" ma:contentTypeDescription="Create a new document." ma:contentTypeScope="" ma:versionID="bd51d8151f3df0961bf78a06aa8075dd">
  <xsd:schema xmlns:xsd="http://www.w3.org/2001/XMLSchema" xmlns:xs="http://www.w3.org/2001/XMLSchema" xmlns:p="http://schemas.microsoft.com/office/2006/metadata/properties" xmlns:ns2="1c9dd794-ecc3-4585-a395-8c88837217b0" xmlns:ns3="9b04ca33-cab9-47dd-a85b-4a62bda88deb" targetNamespace="http://schemas.microsoft.com/office/2006/metadata/properties" ma:root="true" ma:fieldsID="5e9664cd8b5040140c31e1471214ef3b" ns2:_="" ns3:_="">
    <xsd:import namespace="1c9dd794-ecc3-4585-a395-8c88837217b0"/>
    <xsd:import namespace="9b04ca33-cab9-47dd-a85b-4a62bda88d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dd794-ecc3-4585-a395-8c88837217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bb9eafb-7767-4c46-a150-3e59c0992fd4}" ma:internalName="TaxCatchAll" ma:showField="CatchAllData" ma:web="1c9dd794-ecc3-4585-a395-8c88837217b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04ca33-cab9-47dd-a85b-4a62bda88d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BD1359-08B4-4F12-A28D-86064BB9CC7E}">
  <ds:schemaRefs>
    <ds:schemaRef ds:uri="http://schemas.microsoft.com/sharepoint/v3/contenttype/forms"/>
  </ds:schemaRefs>
</ds:datastoreItem>
</file>

<file path=customXml/itemProps2.xml><?xml version="1.0" encoding="utf-8"?>
<ds:datastoreItem xmlns:ds="http://schemas.openxmlformats.org/officeDocument/2006/customXml" ds:itemID="{23682133-7B2E-4B73-AA39-DED6C26C6E18}">
  <ds:schemaRefs>
    <ds:schemaRef ds:uri="http://purl.org/dc/elements/1.1/"/>
    <ds:schemaRef ds:uri="http://schemas.microsoft.com/office/2006/metadata/properties"/>
    <ds:schemaRef ds:uri="9b04ca33-cab9-47dd-a85b-4a62bda88deb"/>
    <ds:schemaRef ds:uri="http://purl.org/dc/terms/"/>
    <ds:schemaRef ds:uri="http://schemas.openxmlformats.org/package/2006/metadata/core-properties"/>
    <ds:schemaRef ds:uri="http://schemas.microsoft.com/office/2006/documentManagement/types"/>
    <ds:schemaRef ds:uri="1c9dd794-ecc3-4585-a395-8c88837217b0"/>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1EF48CB-A8AF-4878-A34B-85644094E0C8}">
  <ds:schemaRefs>
    <ds:schemaRef ds:uri="1c9dd794-ecc3-4585-a395-8c88837217b0"/>
    <ds:schemaRef ds:uri="9b04ca33-cab9-47dd-a85b-4a62bda88d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219</TotalTime>
  <Words>1303</Words>
  <Application>Microsoft Office PowerPoint</Application>
  <PresentationFormat>Custom</PresentationFormat>
  <Paragraphs>247</Paragraphs>
  <Slides>22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FF Meta Hebrew Bold</vt:lpstr>
      <vt:lpstr>Arial</vt:lpstr>
      <vt:lpstr>FF Meta Hebrew Italics</vt:lpstr>
      <vt:lpstr>Aptos</vt:lpstr>
      <vt:lpstr>Calibri</vt:lpstr>
      <vt:lpstr>Mulish Medium</vt:lpstr>
      <vt:lpstr>FF Meta Hebrew</vt:lpstr>
      <vt:lpstr>Mulish</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university</dc:title>
  <dc:creator>Kyte, Alexandra</dc:creator>
  <cp:lastModifiedBy>Chris Whittaker</cp:lastModifiedBy>
  <cp:revision>24</cp:revision>
  <dcterms:created xsi:type="dcterms:W3CDTF">2006-08-16T00:00:00Z</dcterms:created>
  <dcterms:modified xsi:type="dcterms:W3CDTF">2025-03-26T08:52:25Z</dcterms:modified>
  <dc:identifier>DAGMtlCUnyc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0x0101004750EFDA12D1494EA5BF9B0A63DDC7DD</vt:lpwstr>
  </property>
  <property fmtid="{D5CDD505-2E9C-101B-9397-08002B2CF9AE}" pid="3" name="MediaServiceImageTags">
    <vt:lpwstr/>
  </property>
</Properties>
</file>