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0" r:id="rId1"/>
    <p:sldMasterId id="2147483702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9" r:id="rId4"/>
    <p:sldId id="260" r:id="rId5"/>
    <p:sldId id="261" r:id="rId6"/>
    <p:sldId id="323" r:id="rId7"/>
    <p:sldId id="262" r:id="rId8"/>
    <p:sldId id="266" r:id="rId9"/>
    <p:sldId id="267" r:id="rId10"/>
    <p:sldId id="306" r:id="rId11"/>
    <p:sldId id="264" r:id="rId12"/>
    <p:sldId id="265" r:id="rId13"/>
    <p:sldId id="311" r:id="rId14"/>
    <p:sldId id="312" r:id="rId15"/>
    <p:sldId id="270" r:id="rId16"/>
    <p:sldId id="271" r:id="rId17"/>
    <p:sldId id="272" r:id="rId18"/>
    <p:sldId id="273" r:id="rId19"/>
    <p:sldId id="274" r:id="rId20"/>
    <p:sldId id="313" r:id="rId21"/>
    <p:sldId id="322" r:id="rId22"/>
  </p:sldIdLst>
  <p:sldSz cx="12192000" cy="6858000"/>
  <p:notesSz cx="6797675" cy="9926638"/>
  <p:embeddedFontLst>
    <p:embeddedFont>
      <p:font typeface="Poppins" panose="00000500000000000000" pitchFamily="2" charset="0"/>
      <p:regular r:id="rId25"/>
      <p:bold r:id="rId26"/>
      <p:italic r:id="rId27"/>
      <p:boldItalic r:id="rId28"/>
    </p:embeddedFont>
    <p:embeddedFont>
      <p:font typeface="Poppins Medium" panose="00000600000000000000" pitchFamily="2" charset="0"/>
      <p:regular r:id="rId29"/>
      <p:italic r:id="rId30"/>
    </p:embeddedFont>
    <p:embeddedFont>
      <p:font typeface="Poppins SemiBold" panose="00000700000000000000" pitchFamily="2" charset="0"/>
      <p:bold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53835A3-EB4B-B346-91F8-345EF2CF572C}">
          <p14:sldIdLst>
            <p14:sldId id="256"/>
            <p14:sldId id="259"/>
            <p14:sldId id="260"/>
            <p14:sldId id="261"/>
            <p14:sldId id="323"/>
            <p14:sldId id="262"/>
            <p14:sldId id="266"/>
            <p14:sldId id="267"/>
            <p14:sldId id="306"/>
            <p14:sldId id="264"/>
            <p14:sldId id="265"/>
            <p14:sldId id="311"/>
            <p14:sldId id="312"/>
            <p14:sldId id="270"/>
            <p14:sldId id="271"/>
            <p14:sldId id="272"/>
            <p14:sldId id="273"/>
            <p14:sldId id="274"/>
            <p14:sldId id="313"/>
            <p14:sldId id="32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 O'Brien" initials="KO" lastIdx="2" clrIdx="0">
    <p:extLst>
      <p:ext uri="{19B8F6BF-5375-455C-9EA6-DF929625EA0E}">
        <p15:presenceInfo xmlns:p15="http://schemas.microsoft.com/office/powerpoint/2012/main" userId="S::k.obrien@hull.ac.uk::7548147f-7cbd-42b4-b4d8-9f0cf56465a2" providerId="AD"/>
      </p:ext>
    </p:extLst>
  </p:cmAuthor>
  <p:cmAuthor id="2" name="Emma Cutts" initials="EC" lastIdx="2" clrIdx="1">
    <p:extLst>
      <p:ext uri="{19B8F6BF-5375-455C-9EA6-DF929625EA0E}">
        <p15:presenceInfo xmlns:p15="http://schemas.microsoft.com/office/powerpoint/2012/main" userId="S::e.cutts@hull.ac.uk::05bdc728-ff7c-498d-aeee-6b20f972b5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B365D"/>
    <a:srgbClr val="19B1BC"/>
    <a:srgbClr val="008C95"/>
    <a:srgbClr val="3C1053"/>
    <a:srgbClr val="991E66"/>
    <a:srgbClr val="E6E6E6"/>
    <a:srgbClr val="CE0058"/>
    <a:srgbClr val="54585A"/>
    <a:srgbClr val="009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–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88249" autoAdjust="0"/>
  </p:normalViewPr>
  <p:slideViewPr>
    <p:cSldViewPr snapToGrid="0">
      <p:cViewPr varScale="1">
        <p:scale>
          <a:sx n="97" d="100"/>
          <a:sy n="97" d="100"/>
        </p:scale>
        <p:origin x="10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CC6081-02EA-4E1C-BBC7-64377022D44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562A4DF-D0AF-4263-BC25-2D8A898BBA1B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b="0" i="0" u="none" dirty="0"/>
            <a:t>Question 1: Why do you want to study this course or subject?</a:t>
          </a:r>
          <a:endParaRPr lang="en-GB" dirty="0"/>
        </a:p>
      </dgm:t>
    </dgm:pt>
    <dgm:pt modelId="{B56A77A8-01E5-41D0-B261-EADD36310826}" type="parTrans" cxnId="{01B65B64-443A-404F-BD95-08242447AE98}">
      <dgm:prSet/>
      <dgm:spPr/>
      <dgm:t>
        <a:bodyPr/>
        <a:lstStyle/>
        <a:p>
          <a:endParaRPr lang="en-GB"/>
        </a:p>
      </dgm:t>
    </dgm:pt>
    <dgm:pt modelId="{DFB8E67D-14A0-43DE-BB50-13E372CDCD7E}" type="sibTrans" cxnId="{01B65B64-443A-404F-BD95-08242447AE98}">
      <dgm:prSet/>
      <dgm:spPr/>
      <dgm:t>
        <a:bodyPr/>
        <a:lstStyle/>
        <a:p>
          <a:endParaRPr lang="en-GB"/>
        </a:p>
      </dgm:t>
    </dgm:pt>
    <dgm:pt modelId="{574E5F6F-9CEC-4884-8087-26CDC528CEAB}">
      <dgm:prSet phldrT="[Text]"/>
      <dgm:spPr/>
      <dgm:t>
        <a:bodyPr/>
        <a:lstStyle/>
        <a:p>
          <a:r>
            <a:rPr lang="en-GB" b="1" i="0" dirty="0"/>
            <a:t>Your motivations for studying this course(s)</a:t>
          </a:r>
          <a:endParaRPr lang="en-GB" dirty="0"/>
        </a:p>
      </dgm:t>
    </dgm:pt>
    <dgm:pt modelId="{96342991-3CFE-4644-BB3B-4AA537961816}" type="parTrans" cxnId="{7C950360-7E5F-480A-A73C-FEF03DAD19C8}">
      <dgm:prSet/>
      <dgm:spPr/>
      <dgm:t>
        <a:bodyPr/>
        <a:lstStyle/>
        <a:p>
          <a:endParaRPr lang="en-GB"/>
        </a:p>
      </dgm:t>
    </dgm:pt>
    <dgm:pt modelId="{7569E741-1686-4E13-A9F1-AE95E6844EBC}" type="sibTrans" cxnId="{7C950360-7E5F-480A-A73C-FEF03DAD19C8}">
      <dgm:prSet/>
      <dgm:spPr/>
      <dgm:t>
        <a:bodyPr/>
        <a:lstStyle/>
        <a:p>
          <a:endParaRPr lang="en-GB"/>
        </a:p>
      </dgm:t>
    </dgm:pt>
    <dgm:pt modelId="{2C5A19B1-2BD7-4ABB-9DD9-690DFAABBA8E}">
      <dgm:prSet phldrT="[Text]"/>
      <dgm:spPr/>
      <dgm:t>
        <a:bodyPr/>
        <a:lstStyle/>
        <a:p>
          <a:r>
            <a:rPr lang="en-GB" b="1" i="0" dirty="0"/>
            <a:t>Your knowledge of this subject area and interests</a:t>
          </a:r>
          <a:endParaRPr lang="en-GB" dirty="0"/>
        </a:p>
      </dgm:t>
    </dgm:pt>
    <dgm:pt modelId="{3EF62876-B748-4A24-A87E-A8FC8549BB4B}" type="parTrans" cxnId="{DC42AA30-E7F1-4074-9EC4-0007A029B280}">
      <dgm:prSet/>
      <dgm:spPr/>
      <dgm:t>
        <a:bodyPr/>
        <a:lstStyle/>
        <a:p>
          <a:endParaRPr lang="en-GB"/>
        </a:p>
      </dgm:t>
    </dgm:pt>
    <dgm:pt modelId="{EA46A9E8-1C8A-418B-9DEB-E5F57AD6D2D5}" type="sibTrans" cxnId="{DC42AA30-E7F1-4074-9EC4-0007A029B280}">
      <dgm:prSet/>
      <dgm:spPr/>
      <dgm:t>
        <a:bodyPr/>
        <a:lstStyle/>
        <a:p>
          <a:endParaRPr lang="en-GB"/>
        </a:p>
      </dgm:t>
    </dgm:pt>
    <dgm:pt modelId="{F2805488-6537-49BA-8FAD-24340A773AA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b="0" i="0" u="none" dirty="0"/>
            <a:t>Question 2: How have your qualifications and studies helped you to prepare for this course or subject?</a:t>
          </a:r>
          <a:endParaRPr lang="en-GB" dirty="0"/>
        </a:p>
      </dgm:t>
    </dgm:pt>
    <dgm:pt modelId="{947CD1EB-D317-4A0B-B3BD-EFF8579C8997}" type="parTrans" cxnId="{6B0C5DB8-4B42-4009-91A8-8F73EFBC0889}">
      <dgm:prSet/>
      <dgm:spPr/>
      <dgm:t>
        <a:bodyPr/>
        <a:lstStyle/>
        <a:p>
          <a:endParaRPr lang="en-GB"/>
        </a:p>
      </dgm:t>
    </dgm:pt>
    <dgm:pt modelId="{370B14BF-E9CE-405E-ABBE-7C1ACC8AC7B4}" type="sibTrans" cxnId="{6B0C5DB8-4B42-4009-91A8-8F73EFBC0889}">
      <dgm:prSet/>
      <dgm:spPr/>
      <dgm:t>
        <a:bodyPr/>
        <a:lstStyle/>
        <a:p>
          <a:endParaRPr lang="en-GB"/>
        </a:p>
      </dgm:t>
    </dgm:pt>
    <dgm:pt modelId="{6C4C8F52-3823-4C8D-9DFD-F9316C7C5E77}">
      <dgm:prSet phldrT="[Text]"/>
      <dgm:spPr/>
      <dgm:t>
        <a:bodyPr/>
        <a:lstStyle/>
        <a:p>
          <a:r>
            <a:rPr lang="en-GB" b="1" i="0" dirty="0"/>
            <a:t>How your studies or training relate to your chosen course(s) or subject area</a:t>
          </a:r>
          <a:endParaRPr lang="en-GB" dirty="0"/>
        </a:p>
      </dgm:t>
    </dgm:pt>
    <dgm:pt modelId="{6CBFC576-A70E-45F1-94B0-3935D1E32295}" type="parTrans" cxnId="{3B0A61D2-047D-4397-A61E-B8D5CB178C25}">
      <dgm:prSet/>
      <dgm:spPr/>
      <dgm:t>
        <a:bodyPr/>
        <a:lstStyle/>
        <a:p>
          <a:endParaRPr lang="en-GB"/>
        </a:p>
      </dgm:t>
    </dgm:pt>
    <dgm:pt modelId="{FF9B8436-B590-46E7-A8B3-2FD032129333}" type="sibTrans" cxnId="{3B0A61D2-047D-4397-A61E-B8D5CB178C25}">
      <dgm:prSet/>
      <dgm:spPr/>
      <dgm:t>
        <a:bodyPr/>
        <a:lstStyle/>
        <a:p>
          <a:endParaRPr lang="en-GB"/>
        </a:p>
      </dgm:t>
    </dgm:pt>
    <dgm:pt modelId="{C43F26C9-8B0B-434B-9C39-3381FD6165A6}">
      <dgm:prSet phldrT="[Text]"/>
      <dgm:spPr/>
      <dgm:t>
        <a:bodyPr/>
        <a:lstStyle/>
        <a:p>
          <a:r>
            <a:rPr lang="en-GB" b="1" i="0" dirty="0"/>
            <a:t>What relevant or transferable skills you have that make you a great candidate</a:t>
          </a:r>
          <a:endParaRPr lang="en-GB" dirty="0"/>
        </a:p>
      </dgm:t>
    </dgm:pt>
    <dgm:pt modelId="{323360E2-5B57-4CF1-A811-504F1404B886}" type="parTrans" cxnId="{DE5685BF-6D89-42C9-8C94-2066315A35F8}">
      <dgm:prSet/>
      <dgm:spPr/>
      <dgm:t>
        <a:bodyPr/>
        <a:lstStyle/>
        <a:p>
          <a:endParaRPr lang="en-GB"/>
        </a:p>
      </dgm:t>
    </dgm:pt>
    <dgm:pt modelId="{372117C4-963C-48B4-BD66-DE65ED343CDA}" type="sibTrans" cxnId="{DE5685BF-6D89-42C9-8C94-2066315A35F8}">
      <dgm:prSet/>
      <dgm:spPr/>
      <dgm:t>
        <a:bodyPr/>
        <a:lstStyle/>
        <a:p>
          <a:endParaRPr lang="en-GB"/>
        </a:p>
      </dgm:t>
    </dgm:pt>
    <dgm:pt modelId="{79736667-190C-48B0-8976-19D7F7A379A2}">
      <dgm:prSet phldrT="[Text]"/>
      <dgm:spPr/>
      <dgm:t>
        <a:bodyPr/>
        <a:lstStyle/>
        <a:p>
          <a:r>
            <a:rPr lang="en-GB" b="0" i="0" dirty="0"/>
            <a:t>Question 3: What else have you done to prepare outside of education, and why are these experiences useful?</a:t>
          </a:r>
          <a:endParaRPr lang="en-GB" dirty="0"/>
        </a:p>
      </dgm:t>
    </dgm:pt>
    <dgm:pt modelId="{0B466C27-6C26-4AEC-9622-2C575CE2690D}" type="parTrans" cxnId="{4D8C53F2-4D61-4BCC-B188-EF6A29D4CA8C}">
      <dgm:prSet/>
      <dgm:spPr/>
      <dgm:t>
        <a:bodyPr/>
        <a:lstStyle/>
        <a:p>
          <a:endParaRPr lang="en-GB"/>
        </a:p>
      </dgm:t>
    </dgm:pt>
    <dgm:pt modelId="{71A024F7-69D9-48AC-BFD8-DC98738A8E7B}" type="sibTrans" cxnId="{4D8C53F2-4D61-4BCC-B188-EF6A29D4CA8C}">
      <dgm:prSet/>
      <dgm:spPr/>
      <dgm:t>
        <a:bodyPr/>
        <a:lstStyle/>
        <a:p>
          <a:endParaRPr lang="en-GB"/>
        </a:p>
      </dgm:t>
    </dgm:pt>
    <dgm:pt modelId="{FDC01834-54BA-4333-B5CB-89D5A009F755}">
      <dgm:prSet phldrT="[Text]"/>
      <dgm:spPr/>
      <dgm:t>
        <a:bodyPr/>
        <a:lstStyle/>
        <a:p>
          <a:r>
            <a:rPr lang="en-GB" b="1" i="0" dirty="0"/>
            <a:t>Work experience, employment, or volunteering</a:t>
          </a:r>
          <a:endParaRPr lang="en-GB" dirty="0"/>
        </a:p>
      </dgm:t>
    </dgm:pt>
    <dgm:pt modelId="{ABCDB4F2-F1EF-48B4-84EC-11CC28327C2C}" type="parTrans" cxnId="{D209C85B-376A-4181-939C-16605FFA0D03}">
      <dgm:prSet/>
      <dgm:spPr/>
      <dgm:t>
        <a:bodyPr/>
        <a:lstStyle/>
        <a:p>
          <a:endParaRPr lang="en-GB"/>
        </a:p>
      </dgm:t>
    </dgm:pt>
    <dgm:pt modelId="{41B76795-8605-46C6-B37A-58033C994F3E}" type="sibTrans" cxnId="{D209C85B-376A-4181-939C-16605FFA0D03}">
      <dgm:prSet/>
      <dgm:spPr/>
      <dgm:t>
        <a:bodyPr/>
        <a:lstStyle/>
        <a:p>
          <a:endParaRPr lang="en-GB"/>
        </a:p>
      </dgm:t>
    </dgm:pt>
    <dgm:pt modelId="{CC5813F6-821C-484E-9A9E-525F856BA872}">
      <dgm:prSet phldrT="[Text]"/>
      <dgm:spPr/>
      <dgm:t>
        <a:bodyPr/>
        <a:lstStyle/>
        <a:p>
          <a:r>
            <a:rPr lang="en-GB" b="1" i="0" dirty="0"/>
            <a:t>Personal life experiences or responsibilities</a:t>
          </a:r>
          <a:endParaRPr lang="en-GB" dirty="0"/>
        </a:p>
      </dgm:t>
    </dgm:pt>
    <dgm:pt modelId="{ADF9C936-7473-4DB1-9254-35476E3D6ADC}" type="parTrans" cxnId="{BB201E37-3E76-45E9-9B9E-4B8BCAABD0F9}">
      <dgm:prSet/>
      <dgm:spPr/>
      <dgm:t>
        <a:bodyPr/>
        <a:lstStyle/>
        <a:p>
          <a:endParaRPr lang="en-GB"/>
        </a:p>
      </dgm:t>
    </dgm:pt>
    <dgm:pt modelId="{613970D7-68A1-4259-9C13-60E54C21A458}" type="sibTrans" cxnId="{BB201E37-3E76-45E9-9B9E-4B8BCAABD0F9}">
      <dgm:prSet/>
      <dgm:spPr/>
      <dgm:t>
        <a:bodyPr/>
        <a:lstStyle/>
        <a:p>
          <a:endParaRPr lang="en-GB"/>
        </a:p>
      </dgm:t>
    </dgm:pt>
    <dgm:pt modelId="{72E00794-D4FE-4D0B-81AA-A5C1CC71D6E3}">
      <dgm:prSet phldrT="[Text]"/>
      <dgm:spPr/>
      <dgm:t>
        <a:bodyPr/>
        <a:lstStyle/>
        <a:p>
          <a:r>
            <a:rPr lang="en-GB" b="1" i="0" dirty="0"/>
            <a:t>Your future plans and why this is a good fit for you</a:t>
          </a:r>
          <a:endParaRPr lang="en-GB" dirty="0"/>
        </a:p>
      </dgm:t>
    </dgm:pt>
    <dgm:pt modelId="{B0D2640D-207F-47A6-9B4F-355E2BB6641D}" type="parTrans" cxnId="{FDBD5D98-B62F-42F0-AB9D-4A6E5EB6558A}">
      <dgm:prSet/>
      <dgm:spPr/>
      <dgm:t>
        <a:bodyPr/>
        <a:lstStyle/>
        <a:p>
          <a:endParaRPr lang="en-GB"/>
        </a:p>
      </dgm:t>
    </dgm:pt>
    <dgm:pt modelId="{10333E07-CAED-4A49-A5CD-25C19CCBC827}" type="sibTrans" cxnId="{FDBD5D98-B62F-42F0-AB9D-4A6E5EB6558A}">
      <dgm:prSet/>
      <dgm:spPr/>
      <dgm:t>
        <a:bodyPr/>
        <a:lstStyle/>
        <a:p>
          <a:endParaRPr lang="en-GB"/>
        </a:p>
      </dgm:t>
    </dgm:pt>
    <dgm:pt modelId="{7949F53E-7ACE-462B-90FA-31B7E07527BB}">
      <dgm:prSet phldrT="[Text]"/>
      <dgm:spPr/>
      <dgm:t>
        <a:bodyPr/>
        <a:lstStyle/>
        <a:p>
          <a:endParaRPr lang="en-GB" dirty="0"/>
        </a:p>
      </dgm:t>
    </dgm:pt>
    <dgm:pt modelId="{C94557F6-E9C1-4C7C-85DB-739A52E6B9F1}" type="parTrans" cxnId="{880D76CC-F763-4233-97EC-AC86D0ECF828}">
      <dgm:prSet/>
      <dgm:spPr/>
      <dgm:t>
        <a:bodyPr/>
        <a:lstStyle/>
        <a:p>
          <a:endParaRPr lang="en-GB"/>
        </a:p>
      </dgm:t>
    </dgm:pt>
    <dgm:pt modelId="{37611719-71FF-406B-A765-E3A49ABED08F}" type="sibTrans" cxnId="{880D76CC-F763-4233-97EC-AC86D0ECF828}">
      <dgm:prSet/>
      <dgm:spPr/>
      <dgm:t>
        <a:bodyPr/>
        <a:lstStyle/>
        <a:p>
          <a:endParaRPr lang="en-GB"/>
        </a:p>
      </dgm:t>
    </dgm:pt>
    <dgm:pt modelId="{0336309E-B641-4405-B5EE-33DD09F75B48}">
      <dgm:prSet phldrT="[Text]"/>
      <dgm:spPr/>
      <dgm:t>
        <a:bodyPr/>
        <a:lstStyle/>
        <a:p>
          <a:r>
            <a:rPr lang="en-GB" b="1" i="0" dirty="0"/>
            <a:t>Any relevant educational achievements</a:t>
          </a:r>
          <a:endParaRPr lang="en-GB" dirty="0"/>
        </a:p>
      </dgm:t>
    </dgm:pt>
    <dgm:pt modelId="{A217780E-70D7-4203-9522-2C509016C41D}" type="parTrans" cxnId="{D2F7A612-6950-4127-9AE1-5EE971B1F76C}">
      <dgm:prSet/>
      <dgm:spPr/>
      <dgm:t>
        <a:bodyPr/>
        <a:lstStyle/>
        <a:p>
          <a:endParaRPr lang="en-GB"/>
        </a:p>
      </dgm:t>
    </dgm:pt>
    <dgm:pt modelId="{2E8702D4-DDE2-4016-97AE-4A8D97C20155}" type="sibTrans" cxnId="{D2F7A612-6950-4127-9AE1-5EE971B1F76C}">
      <dgm:prSet/>
      <dgm:spPr/>
      <dgm:t>
        <a:bodyPr/>
        <a:lstStyle/>
        <a:p>
          <a:endParaRPr lang="en-GB"/>
        </a:p>
      </dgm:t>
    </dgm:pt>
    <dgm:pt modelId="{29769723-AD75-423A-A9C6-8E5E42B3A0C7}">
      <dgm:prSet phldrT="[Text]"/>
      <dgm:spPr/>
      <dgm:t>
        <a:bodyPr/>
        <a:lstStyle/>
        <a:p>
          <a:r>
            <a:rPr lang="en-GB" b="1" i="0" dirty="0"/>
            <a:t>Hobbies and any extracurricular or outreach activities</a:t>
          </a:r>
          <a:endParaRPr lang="en-GB" dirty="0"/>
        </a:p>
      </dgm:t>
    </dgm:pt>
    <dgm:pt modelId="{36B0AAD0-5A30-4728-9498-A45E92DB6D1B}" type="parTrans" cxnId="{DE0736B4-C1F5-4222-8CF0-5B39D36FF669}">
      <dgm:prSet/>
      <dgm:spPr/>
      <dgm:t>
        <a:bodyPr/>
        <a:lstStyle/>
        <a:p>
          <a:endParaRPr lang="en-GB"/>
        </a:p>
      </dgm:t>
    </dgm:pt>
    <dgm:pt modelId="{1E9DCD64-893C-4287-9E66-85D880CF94C5}" type="sibTrans" cxnId="{DE0736B4-C1F5-4222-8CF0-5B39D36FF669}">
      <dgm:prSet/>
      <dgm:spPr/>
      <dgm:t>
        <a:bodyPr/>
        <a:lstStyle/>
        <a:p>
          <a:endParaRPr lang="en-GB"/>
        </a:p>
      </dgm:t>
    </dgm:pt>
    <dgm:pt modelId="{354DA543-22A4-435F-90D6-70A4FEA6C9C4}">
      <dgm:prSet phldrT="[Text]"/>
      <dgm:spPr/>
      <dgm:t>
        <a:bodyPr/>
        <a:lstStyle/>
        <a:p>
          <a:r>
            <a:rPr lang="en-GB" b="1" i="0" dirty="0"/>
            <a:t>Achievements outside of school or college</a:t>
          </a:r>
          <a:endParaRPr lang="en-GB" dirty="0"/>
        </a:p>
      </dgm:t>
    </dgm:pt>
    <dgm:pt modelId="{B6C8BB56-A612-44B2-8450-D074E1471418}" type="parTrans" cxnId="{9C613B14-760B-4D7B-A010-7427158801EB}">
      <dgm:prSet/>
      <dgm:spPr/>
      <dgm:t>
        <a:bodyPr/>
        <a:lstStyle/>
        <a:p>
          <a:endParaRPr lang="en-GB"/>
        </a:p>
      </dgm:t>
    </dgm:pt>
    <dgm:pt modelId="{00514FBF-3060-4794-B0EB-1299E31C3D8B}" type="sibTrans" cxnId="{9C613B14-760B-4D7B-A010-7427158801EB}">
      <dgm:prSet/>
      <dgm:spPr/>
      <dgm:t>
        <a:bodyPr/>
        <a:lstStyle/>
        <a:p>
          <a:endParaRPr lang="en-GB"/>
        </a:p>
      </dgm:t>
    </dgm:pt>
    <dgm:pt modelId="{BED96639-6D42-44BF-8C78-F4F2D75CA384}" type="pres">
      <dgm:prSet presAssocID="{95CC6081-02EA-4E1C-BBC7-64377022D44F}" presName="Name0" presStyleCnt="0">
        <dgm:presLayoutVars>
          <dgm:dir/>
          <dgm:animLvl val="lvl"/>
          <dgm:resizeHandles val="exact"/>
        </dgm:presLayoutVars>
      </dgm:prSet>
      <dgm:spPr/>
    </dgm:pt>
    <dgm:pt modelId="{EB239D74-3B02-4D76-BD85-9FB686A59284}" type="pres">
      <dgm:prSet presAssocID="{D562A4DF-D0AF-4263-BC25-2D8A898BBA1B}" presName="linNode" presStyleCnt="0"/>
      <dgm:spPr/>
    </dgm:pt>
    <dgm:pt modelId="{95A7BC18-0E38-452E-9363-CA6C3AC0C266}" type="pres">
      <dgm:prSet presAssocID="{D562A4DF-D0AF-4263-BC25-2D8A898BBA1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96201AA-F040-43BE-8AEE-E326F49952D1}" type="pres">
      <dgm:prSet presAssocID="{D562A4DF-D0AF-4263-BC25-2D8A898BBA1B}" presName="descendantText" presStyleLbl="alignAccFollowNode1" presStyleIdx="0" presStyleCnt="3" custLinFactNeighborX="-977" custLinFactNeighborY="-682">
        <dgm:presLayoutVars>
          <dgm:bulletEnabled val="1"/>
        </dgm:presLayoutVars>
      </dgm:prSet>
      <dgm:spPr/>
    </dgm:pt>
    <dgm:pt modelId="{98C07F1B-EF6A-4B47-9E2A-CBA7FC449AEE}" type="pres">
      <dgm:prSet presAssocID="{DFB8E67D-14A0-43DE-BB50-13E372CDCD7E}" presName="sp" presStyleCnt="0"/>
      <dgm:spPr/>
    </dgm:pt>
    <dgm:pt modelId="{AA3E8AAE-A36A-4BED-9C02-C3F070596C95}" type="pres">
      <dgm:prSet presAssocID="{F2805488-6537-49BA-8FAD-24340A773AAD}" presName="linNode" presStyleCnt="0"/>
      <dgm:spPr/>
    </dgm:pt>
    <dgm:pt modelId="{611A5C21-2837-45C9-AEB0-3513FDC0C9D8}" type="pres">
      <dgm:prSet presAssocID="{F2805488-6537-49BA-8FAD-24340A773AA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A500BD6-8D03-41E6-AFB6-B621C3AB148B}" type="pres">
      <dgm:prSet presAssocID="{F2805488-6537-49BA-8FAD-24340A773AAD}" presName="descendantText" presStyleLbl="alignAccFollowNode1" presStyleIdx="1" presStyleCnt="3">
        <dgm:presLayoutVars>
          <dgm:bulletEnabled val="1"/>
        </dgm:presLayoutVars>
      </dgm:prSet>
      <dgm:spPr/>
    </dgm:pt>
    <dgm:pt modelId="{46347ED3-782A-4F0A-8B03-FBE5FC58DF16}" type="pres">
      <dgm:prSet presAssocID="{370B14BF-E9CE-405E-ABBE-7C1ACC8AC7B4}" presName="sp" presStyleCnt="0"/>
      <dgm:spPr/>
    </dgm:pt>
    <dgm:pt modelId="{4F35C013-61CD-43BE-8559-6C78522A6591}" type="pres">
      <dgm:prSet presAssocID="{79736667-190C-48B0-8976-19D7F7A379A2}" presName="linNode" presStyleCnt="0"/>
      <dgm:spPr/>
    </dgm:pt>
    <dgm:pt modelId="{905E47FA-52FB-4B3C-90F6-BE2B4C2F8793}" type="pres">
      <dgm:prSet presAssocID="{79736667-190C-48B0-8976-19D7F7A379A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B5BE1E28-658D-4472-AE26-F8B7B70572A3}" type="pres">
      <dgm:prSet presAssocID="{79736667-190C-48B0-8976-19D7F7A379A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2AA710E-41E5-4138-9417-FFC3A403189C}" type="presOf" srcId="{FDC01834-54BA-4333-B5CB-89D5A009F755}" destId="{B5BE1E28-658D-4472-AE26-F8B7B70572A3}" srcOrd="0" destOrd="0" presId="urn:microsoft.com/office/officeart/2005/8/layout/vList5"/>
    <dgm:cxn modelId="{D2F7A612-6950-4127-9AE1-5EE971B1F76C}" srcId="{F2805488-6537-49BA-8FAD-24340A773AAD}" destId="{0336309E-B641-4405-B5EE-33DD09F75B48}" srcOrd="2" destOrd="0" parTransId="{A217780E-70D7-4203-9522-2C509016C41D}" sibTransId="{2E8702D4-DDE2-4016-97AE-4A8D97C20155}"/>
    <dgm:cxn modelId="{9C613B14-760B-4D7B-A010-7427158801EB}" srcId="{79736667-190C-48B0-8976-19D7F7A379A2}" destId="{354DA543-22A4-435F-90D6-70A4FEA6C9C4}" srcOrd="3" destOrd="0" parTransId="{B6C8BB56-A612-44B2-8450-D074E1471418}" sibTransId="{00514FBF-3060-4794-B0EB-1299E31C3D8B}"/>
    <dgm:cxn modelId="{D5050C27-0FED-473A-821A-4A4C477D49FC}" type="presOf" srcId="{95CC6081-02EA-4E1C-BBC7-64377022D44F}" destId="{BED96639-6D42-44BF-8C78-F4F2D75CA384}" srcOrd="0" destOrd="0" presId="urn:microsoft.com/office/officeart/2005/8/layout/vList5"/>
    <dgm:cxn modelId="{DC42AA30-E7F1-4074-9EC4-0007A029B280}" srcId="{D562A4DF-D0AF-4263-BC25-2D8A898BBA1B}" destId="{2C5A19B1-2BD7-4ABB-9DD9-690DFAABBA8E}" srcOrd="1" destOrd="0" parTransId="{3EF62876-B748-4A24-A87E-A8FC8549BB4B}" sibTransId="{EA46A9E8-1C8A-418B-9DEB-E5F57AD6D2D5}"/>
    <dgm:cxn modelId="{BB201E37-3E76-45E9-9B9E-4B8BCAABD0F9}" srcId="{79736667-190C-48B0-8976-19D7F7A379A2}" destId="{CC5813F6-821C-484E-9A9E-525F856BA872}" srcOrd="1" destOrd="0" parTransId="{ADF9C936-7473-4DB1-9254-35476E3D6ADC}" sibTransId="{613970D7-68A1-4259-9C13-60E54C21A458}"/>
    <dgm:cxn modelId="{D209C85B-376A-4181-939C-16605FFA0D03}" srcId="{79736667-190C-48B0-8976-19D7F7A379A2}" destId="{FDC01834-54BA-4333-B5CB-89D5A009F755}" srcOrd="0" destOrd="0" parTransId="{ABCDB4F2-F1EF-48B4-84EC-11CC28327C2C}" sibTransId="{41B76795-8605-46C6-B37A-58033C994F3E}"/>
    <dgm:cxn modelId="{7C950360-7E5F-480A-A73C-FEF03DAD19C8}" srcId="{D562A4DF-D0AF-4263-BC25-2D8A898BBA1B}" destId="{574E5F6F-9CEC-4884-8087-26CDC528CEAB}" srcOrd="0" destOrd="0" parTransId="{96342991-3CFE-4644-BB3B-4AA537961816}" sibTransId="{7569E741-1686-4E13-A9F1-AE95E6844EBC}"/>
    <dgm:cxn modelId="{8BD27242-7D58-4241-9A57-70EB1BC6DFCE}" type="presOf" srcId="{29769723-AD75-423A-A9C6-8E5E42B3A0C7}" destId="{B5BE1E28-658D-4472-AE26-F8B7B70572A3}" srcOrd="0" destOrd="2" presId="urn:microsoft.com/office/officeart/2005/8/layout/vList5"/>
    <dgm:cxn modelId="{01B65B64-443A-404F-BD95-08242447AE98}" srcId="{95CC6081-02EA-4E1C-BBC7-64377022D44F}" destId="{D562A4DF-D0AF-4263-BC25-2D8A898BBA1B}" srcOrd="0" destOrd="0" parTransId="{B56A77A8-01E5-41D0-B261-EADD36310826}" sibTransId="{DFB8E67D-14A0-43DE-BB50-13E372CDCD7E}"/>
    <dgm:cxn modelId="{0C656848-4967-4DBB-B408-F46FDB9FEAC6}" type="presOf" srcId="{72E00794-D4FE-4D0B-81AA-A5C1CC71D6E3}" destId="{696201AA-F040-43BE-8AEE-E326F49952D1}" srcOrd="0" destOrd="2" presId="urn:microsoft.com/office/officeart/2005/8/layout/vList5"/>
    <dgm:cxn modelId="{785D626B-3560-4B80-B806-21660382512E}" type="presOf" srcId="{354DA543-22A4-435F-90D6-70A4FEA6C9C4}" destId="{B5BE1E28-658D-4472-AE26-F8B7B70572A3}" srcOrd="0" destOrd="3" presId="urn:microsoft.com/office/officeart/2005/8/layout/vList5"/>
    <dgm:cxn modelId="{A54A746B-C8B8-4ACC-9D36-76F7AF26BCD5}" type="presOf" srcId="{0336309E-B641-4405-B5EE-33DD09F75B48}" destId="{6A500BD6-8D03-41E6-AFB6-B621C3AB148B}" srcOrd="0" destOrd="2" presId="urn:microsoft.com/office/officeart/2005/8/layout/vList5"/>
    <dgm:cxn modelId="{7517FC6B-954F-420F-B279-3E9FEF32A52B}" type="presOf" srcId="{574E5F6F-9CEC-4884-8087-26CDC528CEAB}" destId="{696201AA-F040-43BE-8AEE-E326F49952D1}" srcOrd="0" destOrd="0" presId="urn:microsoft.com/office/officeart/2005/8/layout/vList5"/>
    <dgm:cxn modelId="{6022A36C-663D-4D38-B408-6D693D571018}" type="presOf" srcId="{CC5813F6-821C-484E-9A9E-525F856BA872}" destId="{B5BE1E28-658D-4472-AE26-F8B7B70572A3}" srcOrd="0" destOrd="1" presId="urn:microsoft.com/office/officeart/2005/8/layout/vList5"/>
    <dgm:cxn modelId="{43496571-C87D-431F-A3CF-8C2AC10E0251}" type="presOf" srcId="{79736667-190C-48B0-8976-19D7F7A379A2}" destId="{905E47FA-52FB-4B3C-90F6-BE2B4C2F8793}" srcOrd="0" destOrd="0" presId="urn:microsoft.com/office/officeart/2005/8/layout/vList5"/>
    <dgm:cxn modelId="{D6D3EF96-0A42-44D7-BCDC-DDDBA8A56D02}" type="presOf" srcId="{F2805488-6537-49BA-8FAD-24340A773AAD}" destId="{611A5C21-2837-45C9-AEB0-3513FDC0C9D8}" srcOrd="0" destOrd="0" presId="urn:microsoft.com/office/officeart/2005/8/layout/vList5"/>
    <dgm:cxn modelId="{FDBD5D98-B62F-42F0-AB9D-4A6E5EB6558A}" srcId="{D562A4DF-D0AF-4263-BC25-2D8A898BBA1B}" destId="{72E00794-D4FE-4D0B-81AA-A5C1CC71D6E3}" srcOrd="2" destOrd="0" parTransId="{B0D2640D-207F-47A6-9B4F-355E2BB6641D}" sibTransId="{10333E07-CAED-4A49-A5CD-25C19CCBC827}"/>
    <dgm:cxn modelId="{1FA4D29E-D8D5-40FB-8B58-F89A3B40BD38}" type="presOf" srcId="{2C5A19B1-2BD7-4ABB-9DD9-690DFAABBA8E}" destId="{696201AA-F040-43BE-8AEE-E326F49952D1}" srcOrd="0" destOrd="1" presId="urn:microsoft.com/office/officeart/2005/8/layout/vList5"/>
    <dgm:cxn modelId="{66EE5AA1-891B-4FFE-AE62-D00D69A13302}" type="presOf" srcId="{D562A4DF-D0AF-4263-BC25-2D8A898BBA1B}" destId="{95A7BC18-0E38-452E-9363-CA6C3AC0C266}" srcOrd="0" destOrd="0" presId="urn:microsoft.com/office/officeart/2005/8/layout/vList5"/>
    <dgm:cxn modelId="{DE0736B4-C1F5-4222-8CF0-5B39D36FF669}" srcId="{79736667-190C-48B0-8976-19D7F7A379A2}" destId="{29769723-AD75-423A-A9C6-8E5E42B3A0C7}" srcOrd="2" destOrd="0" parTransId="{36B0AAD0-5A30-4728-9498-A45E92DB6D1B}" sibTransId="{1E9DCD64-893C-4287-9E66-85D880CF94C5}"/>
    <dgm:cxn modelId="{6B0C5DB8-4B42-4009-91A8-8F73EFBC0889}" srcId="{95CC6081-02EA-4E1C-BBC7-64377022D44F}" destId="{F2805488-6537-49BA-8FAD-24340A773AAD}" srcOrd="1" destOrd="0" parTransId="{947CD1EB-D317-4A0B-B3BD-EFF8579C8997}" sibTransId="{370B14BF-E9CE-405E-ABBE-7C1ACC8AC7B4}"/>
    <dgm:cxn modelId="{63446EB9-B1F1-4542-8238-794B0A658852}" type="presOf" srcId="{6C4C8F52-3823-4C8D-9DFD-F9316C7C5E77}" destId="{6A500BD6-8D03-41E6-AFB6-B621C3AB148B}" srcOrd="0" destOrd="0" presId="urn:microsoft.com/office/officeart/2005/8/layout/vList5"/>
    <dgm:cxn modelId="{DE5685BF-6D89-42C9-8C94-2066315A35F8}" srcId="{F2805488-6537-49BA-8FAD-24340A773AAD}" destId="{C43F26C9-8B0B-434B-9C39-3381FD6165A6}" srcOrd="1" destOrd="0" parTransId="{323360E2-5B57-4CF1-A811-504F1404B886}" sibTransId="{372117C4-963C-48B4-BD66-DE65ED343CDA}"/>
    <dgm:cxn modelId="{880D76CC-F763-4233-97EC-AC86D0ECF828}" srcId="{F2805488-6537-49BA-8FAD-24340A773AAD}" destId="{7949F53E-7ACE-462B-90FA-31B7E07527BB}" srcOrd="3" destOrd="0" parTransId="{C94557F6-E9C1-4C7C-85DB-739A52E6B9F1}" sibTransId="{37611719-71FF-406B-A765-E3A49ABED08F}"/>
    <dgm:cxn modelId="{3B0A61D2-047D-4397-A61E-B8D5CB178C25}" srcId="{F2805488-6537-49BA-8FAD-24340A773AAD}" destId="{6C4C8F52-3823-4C8D-9DFD-F9316C7C5E77}" srcOrd="0" destOrd="0" parTransId="{6CBFC576-A70E-45F1-94B0-3935D1E32295}" sibTransId="{FF9B8436-B590-46E7-A8B3-2FD032129333}"/>
    <dgm:cxn modelId="{1E090EE4-3F26-48E3-A0A6-A7B70AE3AED9}" type="presOf" srcId="{7949F53E-7ACE-462B-90FA-31B7E07527BB}" destId="{6A500BD6-8D03-41E6-AFB6-B621C3AB148B}" srcOrd="0" destOrd="3" presId="urn:microsoft.com/office/officeart/2005/8/layout/vList5"/>
    <dgm:cxn modelId="{7A68C0E8-18A1-48CC-9FAA-892EA1ED5685}" type="presOf" srcId="{C43F26C9-8B0B-434B-9C39-3381FD6165A6}" destId="{6A500BD6-8D03-41E6-AFB6-B621C3AB148B}" srcOrd="0" destOrd="1" presId="urn:microsoft.com/office/officeart/2005/8/layout/vList5"/>
    <dgm:cxn modelId="{4D8C53F2-4D61-4BCC-B188-EF6A29D4CA8C}" srcId="{95CC6081-02EA-4E1C-BBC7-64377022D44F}" destId="{79736667-190C-48B0-8976-19D7F7A379A2}" srcOrd="2" destOrd="0" parTransId="{0B466C27-6C26-4AEC-9622-2C575CE2690D}" sibTransId="{71A024F7-69D9-48AC-BFD8-DC98738A8E7B}"/>
    <dgm:cxn modelId="{B64FDD5F-85F5-4A90-8941-EB21F6D49938}" type="presParOf" srcId="{BED96639-6D42-44BF-8C78-F4F2D75CA384}" destId="{EB239D74-3B02-4D76-BD85-9FB686A59284}" srcOrd="0" destOrd="0" presId="urn:microsoft.com/office/officeart/2005/8/layout/vList5"/>
    <dgm:cxn modelId="{5C5F0C2A-40FF-4098-BAB6-37EB04832C7B}" type="presParOf" srcId="{EB239D74-3B02-4D76-BD85-9FB686A59284}" destId="{95A7BC18-0E38-452E-9363-CA6C3AC0C266}" srcOrd="0" destOrd="0" presId="urn:microsoft.com/office/officeart/2005/8/layout/vList5"/>
    <dgm:cxn modelId="{49FE048C-92C7-4B9B-A1D0-B38C2013A585}" type="presParOf" srcId="{EB239D74-3B02-4D76-BD85-9FB686A59284}" destId="{696201AA-F040-43BE-8AEE-E326F49952D1}" srcOrd="1" destOrd="0" presId="urn:microsoft.com/office/officeart/2005/8/layout/vList5"/>
    <dgm:cxn modelId="{22C9CF58-B4DA-44F3-A62C-5462B80E0E6D}" type="presParOf" srcId="{BED96639-6D42-44BF-8C78-F4F2D75CA384}" destId="{98C07F1B-EF6A-4B47-9E2A-CBA7FC449AEE}" srcOrd="1" destOrd="0" presId="urn:microsoft.com/office/officeart/2005/8/layout/vList5"/>
    <dgm:cxn modelId="{0F54B732-142B-48DE-8D84-ACEE66032B61}" type="presParOf" srcId="{BED96639-6D42-44BF-8C78-F4F2D75CA384}" destId="{AA3E8AAE-A36A-4BED-9C02-C3F070596C95}" srcOrd="2" destOrd="0" presId="urn:microsoft.com/office/officeart/2005/8/layout/vList5"/>
    <dgm:cxn modelId="{EA3F0C4B-1126-435E-8121-181FD002A4F6}" type="presParOf" srcId="{AA3E8AAE-A36A-4BED-9C02-C3F070596C95}" destId="{611A5C21-2837-45C9-AEB0-3513FDC0C9D8}" srcOrd="0" destOrd="0" presId="urn:microsoft.com/office/officeart/2005/8/layout/vList5"/>
    <dgm:cxn modelId="{D28D94BF-E209-43FD-925F-2F50A2D93107}" type="presParOf" srcId="{AA3E8AAE-A36A-4BED-9C02-C3F070596C95}" destId="{6A500BD6-8D03-41E6-AFB6-B621C3AB148B}" srcOrd="1" destOrd="0" presId="urn:microsoft.com/office/officeart/2005/8/layout/vList5"/>
    <dgm:cxn modelId="{4F10DA3C-C253-4350-B062-EE3F16A2C6E5}" type="presParOf" srcId="{BED96639-6D42-44BF-8C78-F4F2D75CA384}" destId="{46347ED3-782A-4F0A-8B03-FBE5FC58DF16}" srcOrd="3" destOrd="0" presId="urn:microsoft.com/office/officeart/2005/8/layout/vList5"/>
    <dgm:cxn modelId="{F7035FF3-76C7-4F32-94D9-DB1AEA8ACD11}" type="presParOf" srcId="{BED96639-6D42-44BF-8C78-F4F2D75CA384}" destId="{4F35C013-61CD-43BE-8559-6C78522A6591}" srcOrd="4" destOrd="0" presId="urn:microsoft.com/office/officeart/2005/8/layout/vList5"/>
    <dgm:cxn modelId="{704DA54F-E2A3-4471-96B7-B03F4478D55B}" type="presParOf" srcId="{4F35C013-61CD-43BE-8559-6C78522A6591}" destId="{905E47FA-52FB-4B3C-90F6-BE2B4C2F8793}" srcOrd="0" destOrd="0" presId="urn:microsoft.com/office/officeart/2005/8/layout/vList5"/>
    <dgm:cxn modelId="{593C7AF9-5BF8-41E5-8E95-62A0C8089070}" type="presParOf" srcId="{4F35C013-61CD-43BE-8559-6C78522A6591}" destId="{B5BE1E28-658D-4472-AE26-F8B7B70572A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201AA-F040-43BE-8AEE-E326F49952D1}">
      <dsp:nvSpPr>
        <dsp:cNvPr id="0" name=""/>
        <dsp:cNvSpPr/>
      </dsp:nvSpPr>
      <dsp:spPr>
        <a:xfrm rot="5400000">
          <a:off x="5313420" y="-1913452"/>
          <a:ext cx="1564257" cy="57668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Your motivations for studying this course(s)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Your knowledge of this subject area and interests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Your future plans and why this is a good fit for you</a:t>
          </a:r>
          <a:endParaRPr lang="en-GB" sz="1400" kern="1200" dirty="0"/>
        </a:p>
      </dsp:txBody>
      <dsp:txXfrm rot="-5400000">
        <a:off x="3212142" y="264187"/>
        <a:ext cx="5690454" cy="1411535"/>
      </dsp:txXfrm>
    </dsp:sp>
    <dsp:sp modelId="{95A7BC18-0E38-452E-9363-CA6C3AC0C266}">
      <dsp:nvSpPr>
        <dsp:cNvPr id="0" name=""/>
        <dsp:cNvSpPr/>
      </dsp:nvSpPr>
      <dsp:spPr>
        <a:xfrm>
          <a:off x="0" y="2962"/>
          <a:ext cx="3243833" cy="19553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100" b="0" i="0" u="none" kern="1200" dirty="0"/>
            <a:t>Question 1: Why do you want to study this course or subject?</a:t>
          </a:r>
          <a:endParaRPr lang="en-GB" sz="2100" kern="1200" dirty="0"/>
        </a:p>
      </dsp:txBody>
      <dsp:txXfrm>
        <a:off x="95451" y="98413"/>
        <a:ext cx="3052931" cy="1764420"/>
      </dsp:txXfrm>
    </dsp:sp>
    <dsp:sp modelId="{6A500BD6-8D03-41E6-AFB6-B621C3AB148B}">
      <dsp:nvSpPr>
        <dsp:cNvPr id="0" name=""/>
        <dsp:cNvSpPr/>
      </dsp:nvSpPr>
      <dsp:spPr>
        <a:xfrm rot="5400000">
          <a:off x="5345112" y="150304"/>
          <a:ext cx="1564257" cy="57668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How your studies or training relate to your chosen course(s) or subject area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What relevant or transferable skills you have that make you a great candidate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Any relevant educational achievements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 dirty="0"/>
        </a:p>
      </dsp:txBody>
      <dsp:txXfrm rot="-5400000">
        <a:off x="3243834" y="2327944"/>
        <a:ext cx="5690454" cy="1411535"/>
      </dsp:txXfrm>
    </dsp:sp>
    <dsp:sp modelId="{611A5C21-2837-45C9-AEB0-3513FDC0C9D8}">
      <dsp:nvSpPr>
        <dsp:cNvPr id="0" name=""/>
        <dsp:cNvSpPr/>
      </dsp:nvSpPr>
      <dsp:spPr>
        <a:xfrm>
          <a:off x="0" y="2056050"/>
          <a:ext cx="3243833" cy="19553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100" b="0" i="0" u="none" kern="1200" dirty="0"/>
            <a:t>Question 2: How have your qualifications and studies helped you to prepare for this course or subject?</a:t>
          </a:r>
          <a:endParaRPr lang="en-GB" sz="2100" kern="1200" dirty="0"/>
        </a:p>
      </dsp:txBody>
      <dsp:txXfrm>
        <a:off x="95451" y="2151501"/>
        <a:ext cx="3052931" cy="1764420"/>
      </dsp:txXfrm>
    </dsp:sp>
    <dsp:sp modelId="{B5BE1E28-658D-4472-AE26-F8B7B70572A3}">
      <dsp:nvSpPr>
        <dsp:cNvPr id="0" name=""/>
        <dsp:cNvSpPr/>
      </dsp:nvSpPr>
      <dsp:spPr>
        <a:xfrm rot="5400000">
          <a:off x="5345112" y="2203392"/>
          <a:ext cx="1564257" cy="57668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Work experience, employment, or volunteering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Personal life experiences or responsibilities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Hobbies and any extracurricular or outreach activities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Achievements outside of school or college</a:t>
          </a:r>
          <a:endParaRPr lang="en-GB" sz="1400" kern="1200" dirty="0"/>
        </a:p>
      </dsp:txBody>
      <dsp:txXfrm rot="-5400000">
        <a:off x="3243834" y="4381032"/>
        <a:ext cx="5690454" cy="1411535"/>
      </dsp:txXfrm>
    </dsp:sp>
    <dsp:sp modelId="{905E47FA-52FB-4B3C-90F6-BE2B4C2F8793}">
      <dsp:nvSpPr>
        <dsp:cNvPr id="0" name=""/>
        <dsp:cNvSpPr/>
      </dsp:nvSpPr>
      <dsp:spPr>
        <a:xfrm>
          <a:off x="0" y="4109139"/>
          <a:ext cx="3243833" cy="19553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dirty="0"/>
            <a:t>Question 3: What else have you done to prepare outside of education, and why are these experiences useful?</a:t>
          </a:r>
          <a:endParaRPr lang="en-GB" sz="2100" kern="1200" dirty="0"/>
        </a:p>
      </dsp:txBody>
      <dsp:txXfrm>
        <a:off x="95451" y="4204590"/>
        <a:ext cx="3052931" cy="1764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D99A6-4425-4035-B293-30F7D1A204B3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6D0E9-4F4A-4052-94C3-2114D7A05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180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8E719-8ED1-4DAD-9332-B2EA1BBE4D44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FE9A2-2C6F-48E2-A72C-4D85CF439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945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149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730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890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808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262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617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866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10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308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671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c3f55e45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g2c3f55e456c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979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428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061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411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225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698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07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012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94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E484-86E7-4162-8C13-D4F166A5A998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A577-90D1-4079-BC40-658352B25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5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E484-86E7-4162-8C13-D4F166A5A998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A577-90D1-4079-BC40-658352B25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65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E484-86E7-4162-8C13-D4F166A5A998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A577-90D1-4079-BC40-658352B25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185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802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849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328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675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223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447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22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90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E484-86E7-4162-8C13-D4F166A5A998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A577-90D1-4079-BC40-658352B25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865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4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135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752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B2B4-FC02-F797-819F-6616EB6F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800B0-959F-2B13-326C-C423908B2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59B05-0CDC-F2B6-29CA-BDC2A104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50390-7AE7-B831-7222-4E34CDF31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95F94-A9CF-CB79-9864-A6EFDAA4A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850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E484-86E7-4162-8C13-D4F166A5A998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A577-90D1-4079-BC40-658352B25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32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E484-86E7-4162-8C13-D4F166A5A998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A577-90D1-4079-BC40-658352B25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410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E484-86E7-4162-8C13-D4F166A5A998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A577-90D1-4079-BC40-658352B25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63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E484-86E7-4162-8C13-D4F166A5A998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A577-90D1-4079-BC40-658352B25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60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E484-86E7-4162-8C13-D4F166A5A998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A577-90D1-4079-BC40-658352B25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952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E484-86E7-4162-8C13-D4F166A5A998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A577-90D1-4079-BC40-658352B25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50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E484-86E7-4162-8C13-D4F166A5A998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A577-90D1-4079-BC40-658352B25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27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AE484-86E7-4162-8C13-D4F166A5A998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4A577-90D1-4079-BC40-658352B25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19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1942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nat.ac.uk/" TargetMode="External"/><Relationship Id="rId4" Type="http://schemas.openxmlformats.org/officeDocument/2006/relationships/hyperlink" Target="http://www.ucat.ac.u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hyperlink" Target="https://www.imperial.ac.uk/study/apply/undergraduate/process/admissions-tests/tmua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dergraduate.study.cam.ac.uk/apply/how/maths-admission-test" TargetMode="External"/><Relationship Id="rId5" Type="http://schemas.openxmlformats.org/officeDocument/2006/relationships/hyperlink" Target="https://www.imperial.ac.uk/study/apply/undergraduate/process/admissions-tests/esat/" TargetMode="External"/><Relationship Id="rId4" Type="http://schemas.openxmlformats.org/officeDocument/2006/relationships/hyperlink" Target="https://www.undergraduate.study.cam.ac.uk/apply/how/science-engineering-admission-tes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cr.org.uk/students/step-mathematic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90680" cy="6858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778" y="2153386"/>
            <a:ext cx="5414884" cy="1071563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Welcome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3777" y="5107175"/>
            <a:ext cx="5676305" cy="1071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How does New College support applicants for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higher education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9102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48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604" y="0"/>
            <a:ext cx="8770257" cy="1325563"/>
          </a:xfrm>
        </p:spPr>
        <p:txBody>
          <a:bodyPr/>
          <a:lstStyle/>
          <a:p>
            <a:r>
              <a:rPr lang="en-GB" b="1" dirty="0"/>
              <a:t>Admissions Tests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9844" y="1421259"/>
            <a:ext cx="83044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The following courses usually involve Admission Tests: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Maths, Economics</a:t>
            </a:r>
            <a:r>
              <a:rPr kumimoji="0" lang="en-GB" alt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Computer Science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at </a:t>
            </a: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Imperial, Cambridge, LSE, UCL, Durham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or Warwick 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(TMUA 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and/or 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STEP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Most</a:t>
            </a:r>
            <a:r>
              <a:rPr kumimoji="0" lang="en-GB" alt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Medicine, Dentistry and Veterinary Medicine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UCAT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Most Law courses at Bristol, Cambridge, Durham, Glasgow, King’s College London, LSE, Oxford, SOAS and UCL (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LNAT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Engineering or Science courses at Cambridge, Imperial College London and UCL (</a:t>
            </a:r>
            <a:r>
              <a:rPr lang="en-GB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ESAT</a:t>
            </a: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Most courses at the Universities of Oxford or Cambridge (</a:t>
            </a:r>
            <a:r>
              <a:rPr lang="en-GB" altLang="en-US" sz="2000" b="1" noProof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college admissions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assessments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UCL Is introducing a new test for various mathematics and social science courses (</a:t>
            </a:r>
            <a:r>
              <a:rPr lang="en-GB" alt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TARA</a:t>
            </a: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entry requirements on the course page of the university website will confirm which admissions tests need to be taken, if any.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8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486"/>
          </a:xfrm>
        </p:spPr>
      </p:pic>
      <p:sp>
        <p:nvSpPr>
          <p:cNvPr id="7" name="TextBox 6"/>
          <p:cNvSpPr txBox="1"/>
          <p:nvPr/>
        </p:nvSpPr>
        <p:spPr>
          <a:xfrm>
            <a:off x="2974428" y="1058255"/>
            <a:ext cx="869505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000" dirty="0">
                <a:solidFill>
                  <a:prstClr val="black"/>
                </a:solidFill>
              </a:rPr>
              <a:t>The UKCAT, LNAT, ESAT and TMUA need to be taken at an external test centre:</a:t>
            </a:r>
          </a:p>
          <a:p>
            <a:pPr lvl="0"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UCAT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Book by 16 September and take test by 24 September 2026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Can register from May 2026, book from June 2026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and take test from </a:t>
            </a:r>
            <a:r>
              <a:rPr kumimoji="0" lang="en-US" sz="2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July 2026.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£70 fee.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Bursary available for eligible students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www.ucat.ac.uk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Please be aware there are different deadlines for:</a:t>
            </a: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		Cambridge and Oxford</a:t>
            </a: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		King’s/LSE/UCL</a:t>
            </a: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		Bristol/Durham.</a:t>
            </a: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		Dates still to be confirmed on their website</a:t>
            </a: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		£75 fee. Bursary available for eligible students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www.lnat.ac.uk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58604" y="0"/>
            <a:ext cx="8770257" cy="1325563"/>
          </a:xfrm>
        </p:spPr>
        <p:txBody>
          <a:bodyPr/>
          <a:lstStyle/>
          <a:p>
            <a:r>
              <a:rPr lang="en-GB" b="1" dirty="0"/>
              <a:t>Admissions Tests</a:t>
            </a:r>
          </a:p>
        </p:txBody>
      </p:sp>
    </p:spTree>
    <p:extLst>
      <p:ext uri="{BB962C8B-B14F-4D97-AF65-F5344CB8AC3E}">
        <p14:creationId xmlns:p14="http://schemas.microsoft.com/office/powerpoint/2010/main" val="753395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486"/>
          </a:xfrm>
        </p:spPr>
      </p:pic>
      <p:sp>
        <p:nvSpPr>
          <p:cNvPr id="7" name="TextBox 6"/>
          <p:cNvSpPr txBox="1"/>
          <p:nvPr/>
        </p:nvSpPr>
        <p:spPr>
          <a:xfrm>
            <a:off x="2974428" y="1047744"/>
            <a:ext cx="877025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UKCAT,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LNAT, ESAT and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TMUA need to be taken at an external test centre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: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Register from June.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		Test will be available to take in October 2026 and in January 2027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i="1" dirty="0">
                <a:solidFill>
                  <a:prstClr val="black"/>
                </a:solidFill>
                <a:latin typeface="Calibri" panose="020F0502020204030204"/>
              </a:rPr>
              <a:t>		Oxbridge applicants must register for October tests.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		£78 fee. Bursary available for eligible students.</a:t>
            </a:r>
          </a:p>
          <a:p>
            <a:pPr lvl="1">
              <a:defRPr/>
            </a:pPr>
            <a:r>
              <a:rPr lang="en-US" sz="1600" dirty="0">
                <a:solidFill>
                  <a:prstClr val="black"/>
                </a:solidFill>
                <a:hlinkClick r:id="rId4"/>
              </a:rPr>
              <a:t>https://www.undergraduate.study.cam.ac.uk/apply/how/science-engineering-admission-test</a:t>
            </a:r>
            <a:endParaRPr lang="en-US" sz="1600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en-US" sz="1600" dirty="0">
                <a:solidFill>
                  <a:prstClr val="black"/>
                </a:solidFill>
              </a:rPr>
              <a:t>or </a:t>
            </a:r>
            <a:r>
              <a:rPr lang="en-US" sz="1600" dirty="0">
                <a:solidFill>
                  <a:prstClr val="black"/>
                </a:solidFill>
                <a:hlinkClick r:id="rId5"/>
              </a:rPr>
              <a:t>https://www.imperial.ac.uk/study/apply/undergraduate/process/admissions-tests/esat/</a:t>
            </a:r>
            <a:endParaRPr lang="en-US" sz="1600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en-US" sz="1600" i="1" dirty="0">
                <a:solidFill>
                  <a:prstClr val="black"/>
                </a:solidFill>
              </a:rPr>
              <a:t>The information on these links is also relevant for students who need ESAT for other universities</a:t>
            </a:r>
            <a:endParaRPr lang="en-US" sz="2000" i="1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000" dirty="0">
              <a:solidFill>
                <a:prstClr val="black"/>
              </a:solidFill>
              <a:highlight>
                <a:srgbClr val="FFFF00"/>
              </a:highlight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>
              <a:solidFill>
                <a:prstClr val="black"/>
              </a:solidFill>
              <a:highlight>
                <a:srgbClr val="FFFF00"/>
              </a:highlight>
              <a:latin typeface="Calibri" panose="020F0502020204030204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</a:rPr>
              <a:t>TMUA</a:t>
            </a:r>
            <a:r>
              <a:rPr lang="en-US" sz="2000" dirty="0">
                <a:solidFill>
                  <a:prstClr val="black"/>
                </a:solidFill>
              </a:rPr>
              <a:t>	Register from July.</a:t>
            </a:r>
          </a:p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</a:rPr>
              <a:t>		Test will be available to take in October 2026.</a:t>
            </a:r>
          </a:p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</a:rPr>
              <a:t>		£78 fee. Bursary available for eligible students.</a:t>
            </a:r>
          </a:p>
          <a:p>
            <a:pPr lvl="1">
              <a:defRPr/>
            </a:pPr>
            <a:r>
              <a:rPr lang="en-US" sz="1600" dirty="0">
                <a:solidFill>
                  <a:prstClr val="black"/>
                </a:solidFill>
                <a:hlinkClick r:id="rId6"/>
              </a:rPr>
              <a:t>https://www.undergraduate.study.cam.ac.uk/apply/how/maths-admission-test</a:t>
            </a:r>
            <a:endParaRPr lang="en-US" sz="1600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en-US" sz="1600" dirty="0">
                <a:solidFill>
                  <a:prstClr val="black"/>
                </a:solidFill>
              </a:rPr>
              <a:t>or </a:t>
            </a:r>
            <a:r>
              <a:rPr lang="en-US" sz="1600" dirty="0">
                <a:solidFill>
                  <a:prstClr val="black"/>
                </a:solidFill>
                <a:hlinkClick r:id="rId7"/>
              </a:rPr>
              <a:t>https://www.imperial.ac.uk/study/apply/undergraduate/process/admissions-tests/tmua/</a:t>
            </a:r>
            <a:endParaRPr lang="en-US" sz="1600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en-US" sz="1600" i="1" dirty="0">
                <a:solidFill>
                  <a:prstClr val="black"/>
                </a:solidFill>
              </a:rPr>
              <a:t>The information on these links is also relevant for students who need TMUA for other universities</a:t>
            </a:r>
            <a:endParaRPr lang="en-US" sz="2000" i="1" dirty="0">
              <a:solidFill>
                <a:prstClr val="black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i="1" dirty="0">
              <a:solidFill>
                <a:prstClr val="black"/>
              </a:solidFill>
              <a:highlight>
                <a:srgbClr val="FFFF00"/>
              </a:highlight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58604" y="0"/>
            <a:ext cx="8770257" cy="1325563"/>
          </a:xfrm>
        </p:spPr>
        <p:txBody>
          <a:bodyPr/>
          <a:lstStyle/>
          <a:p>
            <a:r>
              <a:rPr lang="en-GB" b="1" dirty="0"/>
              <a:t>Admissions Tests</a:t>
            </a:r>
          </a:p>
        </p:txBody>
      </p:sp>
    </p:spTree>
    <p:extLst>
      <p:ext uri="{BB962C8B-B14F-4D97-AF65-F5344CB8AC3E}">
        <p14:creationId xmlns:p14="http://schemas.microsoft.com/office/powerpoint/2010/main" val="3264510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486"/>
          </a:xfrm>
        </p:spPr>
      </p:pic>
      <p:sp>
        <p:nvSpPr>
          <p:cNvPr id="7" name="TextBox 6"/>
          <p:cNvSpPr txBox="1"/>
          <p:nvPr/>
        </p:nvSpPr>
        <p:spPr>
          <a:xfrm>
            <a:off x="3310758" y="1299991"/>
            <a:ext cx="843392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STEP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STEP papers can be sat in college in June of Year 13</a:t>
            </a:r>
          </a:p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  <a:hlinkClick r:id="rId4"/>
              </a:rPr>
              <a:t>https://www.ocr.org.uk/students/step-mathematics/</a:t>
            </a:r>
            <a:endParaRPr lang="en-US" sz="20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000" b="1" dirty="0">
              <a:solidFill>
                <a:prstClr val="black"/>
              </a:solidFill>
              <a:highlight>
                <a:srgbClr val="FFFF00"/>
              </a:highlight>
            </a:endParaRPr>
          </a:p>
          <a:p>
            <a:pPr lvl="0">
              <a:defRPr/>
            </a:pPr>
            <a:endParaRPr lang="en-US" sz="2000" b="1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000" b="1" dirty="0">
                <a:solidFill>
                  <a:prstClr val="black"/>
                </a:solidFill>
              </a:rPr>
              <a:t>At-interview assessments</a:t>
            </a:r>
          </a:p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</a:rPr>
              <a:t>At-interview assessments are facilitated by the relevant university if students are selected for interview.</a:t>
            </a:r>
          </a:p>
          <a:p>
            <a:pPr lvl="0"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GB" sz="2000" dirty="0">
                <a:solidFill>
                  <a:prstClr val="black"/>
                </a:solidFill>
              </a:rPr>
              <a:t>We’ll send regular reminders on Teams to students regarding deadlines for registering for admissions tests and will provide information on how best to prepare.</a:t>
            </a:r>
          </a:p>
          <a:p>
            <a:pPr lvl="0"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000" i="1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58604" y="0"/>
            <a:ext cx="8770257" cy="1325563"/>
          </a:xfrm>
        </p:spPr>
        <p:txBody>
          <a:bodyPr/>
          <a:lstStyle/>
          <a:p>
            <a:r>
              <a:rPr lang="en-GB" b="1" dirty="0"/>
              <a:t>Admissions Tests</a:t>
            </a:r>
          </a:p>
        </p:txBody>
      </p:sp>
    </p:spTree>
    <p:extLst>
      <p:ext uri="{BB962C8B-B14F-4D97-AF65-F5344CB8AC3E}">
        <p14:creationId xmlns:p14="http://schemas.microsoft.com/office/powerpoint/2010/main" val="345002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90680" cy="685874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600167" y="-5108"/>
            <a:ext cx="87702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Application Support in Year 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41964" y="1690688"/>
            <a:ext cx="84275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Focused support for university applicants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Autumn Term tutorials support students with: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Further shortlisting and narrowing down options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Amending and finalising personal statements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Checking and submitting the UCAS form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will also be a tutorial in the Spring Term for students to support their applications for Student Finance and an email will be sent to parents/carers when applications open.</a:t>
            </a:r>
          </a:p>
        </p:txBody>
      </p:sp>
    </p:spTree>
    <p:extLst>
      <p:ext uri="{BB962C8B-B14F-4D97-AF65-F5344CB8AC3E}">
        <p14:creationId xmlns:p14="http://schemas.microsoft.com/office/powerpoint/2010/main" val="2135437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6"/>
            <a:ext cx="12192000" cy="6859486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583542" y="10031"/>
            <a:ext cx="87702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Application Support in Year 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41964" y="1690688"/>
            <a:ext cx="84275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 applying for the following courses will also benefit from interview practice and support: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Medicine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Dentistry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Veterinary Science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Healthcare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courses e.g.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Nursing, Paramedic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Science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Primary Education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Courses at the University of Oxford and Cambridge</a:t>
            </a:r>
          </a:p>
        </p:txBody>
      </p:sp>
    </p:spTree>
    <p:extLst>
      <p:ext uri="{BB962C8B-B14F-4D97-AF65-F5344CB8AC3E}">
        <p14:creationId xmlns:p14="http://schemas.microsoft.com/office/powerpoint/2010/main" val="2279318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" y="0"/>
            <a:ext cx="1218936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603" y="0"/>
            <a:ext cx="8770257" cy="1325563"/>
          </a:xfrm>
        </p:spPr>
        <p:txBody>
          <a:bodyPr/>
          <a:lstStyle/>
          <a:p>
            <a:r>
              <a:rPr lang="en-GB" b="1" dirty="0"/>
              <a:t>Key Dates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498511"/>
              </p:ext>
            </p:extLst>
          </p:nvPr>
        </p:nvGraphicFramePr>
        <p:xfrm>
          <a:off x="3486727" y="1110364"/>
          <a:ext cx="7910022" cy="4480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65928">
                  <a:extLst>
                    <a:ext uri="{9D8B030D-6E8A-4147-A177-3AD203B41FA5}">
                      <a16:colId xmlns:a16="http://schemas.microsoft.com/office/drawing/2014/main" val="2824674883"/>
                    </a:ext>
                  </a:extLst>
                </a:gridCol>
                <a:gridCol w="5744094">
                  <a:extLst>
                    <a:ext uri="{9D8B030D-6E8A-4147-A177-3AD203B41FA5}">
                      <a16:colId xmlns:a16="http://schemas.microsoft.com/office/drawing/2014/main" val="706437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September return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Students submit first draft of Personal Statement to their Progress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Tutor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8997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  <a:r>
                        <a:rPr lang="en-GB" baseline="30000" dirty="0"/>
                        <a:t>st</a:t>
                      </a:r>
                      <a:r>
                        <a:rPr lang="en-GB" dirty="0"/>
                        <a:t> October 2026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Official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UCAS deadline for students applying to Conservatoires (Music)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069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15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October</a:t>
                      </a:r>
                      <a:r>
                        <a:rPr lang="en-GB" baseline="0" dirty="0"/>
                        <a:t> 2026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Official UCAS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Deadline for students applying for Medicine, Dentistry, Veterinary Science or courses at Oxbridge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334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27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November</a:t>
                      </a:r>
                      <a:r>
                        <a:rPr lang="en-GB" baseline="0" dirty="0"/>
                        <a:t> 2026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Internal deadline for submission of UCAS application to Progress Tutor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4878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13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January 2026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Official UCAS Deadline for equal consideration</a:t>
                      </a:r>
                    </a:p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229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March 2026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Student Finance Applications open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911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May 2027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Deadline for students to reply to offers on UCAS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174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088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90680" cy="6858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3542" y="-635"/>
            <a:ext cx="8770257" cy="1325563"/>
          </a:xfrm>
        </p:spPr>
        <p:txBody>
          <a:bodyPr/>
          <a:lstStyle/>
          <a:p>
            <a:r>
              <a:rPr lang="en-GB" b="1" dirty="0"/>
              <a:t>After the Application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83280" y="1125417"/>
            <a:ext cx="82862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Universities respond to applications as follows: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Conditional Offer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would need to achieve particular grades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Unconditional Offer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does not need to achieve particular grades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‘Conditional Unconditional’ Offer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does not need to get particular grades if chosen as firm choice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Rejection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offer made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Invite to Interview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become one of the above following the interview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873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" y="0"/>
            <a:ext cx="1218936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3542" y="-637"/>
            <a:ext cx="8770257" cy="1325563"/>
          </a:xfrm>
        </p:spPr>
        <p:txBody>
          <a:bodyPr/>
          <a:lstStyle/>
          <a:p>
            <a:r>
              <a:rPr lang="en-GB" b="1" dirty="0"/>
              <a:t>After the Application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83280" y="1125418"/>
            <a:ext cx="82862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students have heard back from all of their choices, they are then asked to make a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firm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insurance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choice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Firm choice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 will study this course if they meet the conditions of this offer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Insurance choice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 will study this course if they do not meet the conditions of their firm choice, but do meet the conditions of their insurance choice.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 will receive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detailed guidance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about confirming these choices following the submission of their UCAS form.</a:t>
            </a:r>
          </a:p>
        </p:txBody>
      </p:sp>
    </p:spTree>
    <p:extLst>
      <p:ext uri="{BB962C8B-B14F-4D97-AF65-F5344CB8AC3E}">
        <p14:creationId xmlns:p14="http://schemas.microsoft.com/office/powerpoint/2010/main" val="2938678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73C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3"/>
          <p:cNvCxnSpPr/>
          <p:nvPr/>
        </p:nvCxnSpPr>
        <p:spPr>
          <a:xfrm>
            <a:off x="414933" y="419933"/>
            <a:ext cx="536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" name="Google Shape;55;p13"/>
          <p:cNvSpPr txBox="1"/>
          <p:nvPr/>
        </p:nvSpPr>
        <p:spPr>
          <a:xfrm>
            <a:off x="243433" y="523700"/>
            <a:ext cx="7367600" cy="1887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  <a:buSzPts val="3000"/>
            </a:pPr>
            <a:r>
              <a:rPr lang="en-GB" sz="3333" kern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New College Doncaster x</a:t>
            </a:r>
            <a:br>
              <a:rPr lang="en-GB" sz="3333" kern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-GB" sz="3333" kern="0">
                <a:solidFill>
                  <a:srgbClr val="00FAD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Zero Gravity</a:t>
            </a:r>
            <a:endParaRPr sz="4000" kern="0">
              <a:solidFill>
                <a:srgbClr val="00FAD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defTabSz="1219170">
              <a:buClr>
                <a:srgbClr val="000000"/>
              </a:buClr>
              <a:buSzPts val="3000"/>
            </a:pPr>
            <a:endParaRPr sz="4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36067" y="2136601"/>
            <a:ext cx="5681200" cy="90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n-GB" sz="1867" kern="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Unleashing NCD’s student potential through Zero Gravity’s free membership 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93767" y="3429000"/>
            <a:ext cx="5078800" cy="2889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defTabSz="1219170">
              <a:lnSpc>
                <a:spcPct val="115000"/>
              </a:lnSpc>
              <a:buClr>
                <a:srgbClr val="000000"/>
              </a:buClr>
              <a:buSzPts val="1000"/>
            </a:pPr>
            <a:r>
              <a:rPr lang="en-GB" sz="2000" kern="0">
                <a:solidFill>
                  <a:srgbClr val="00FAD7"/>
                </a:solidFill>
                <a:latin typeface="Poppins"/>
                <a:ea typeface="Poppins"/>
                <a:cs typeface="Poppins"/>
                <a:sym typeface="Poppins"/>
              </a:rPr>
              <a:t>1-2-1 mentor</a:t>
            </a:r>
            <a:r>
              <a:rPr lang="en-GB" sz="2000" ker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studying their desired subject at their desired uni</a:t>
            </a:r>
            <a:endParaRPr sz="2000" kern="0">
              <a:solidFill>
                <a:srgbClr val="00FAD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09585" defTabSz="1219170">
              <a:lnSpc>
                <a:spcPct val="115000"/>
              </a:lnSpc>
              <a:buClr>
                <a:srgbClr val="000000"/>
              </a:buClr>
              <a:buSzPts val="1000"/>
            </a:pPr>
            <a:endParaRPr sz="1467" kern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09585" defTabSz="1219170">
              <a:lnSpc>
                <a:spcPct val="115000"/>
              </a:lnSpc>
              <a:buClr>
                <a:srgbClr val="000000"/>
              </a:buClr>
              <a:buSzPts val="1100"/>
            </a:pPr>
            <a:br>
              <a:rPr lang="en-GB" sz="1467" ker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GB" sz="2000" ker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Access to a busy schedule of </a:t>
            </a:r>
            <a:r>
              <a:rPr lang="en-GB" sz="2000" kern="0">
                <a:solidFill>
                  <a:srgbClr val="00FAD7"/>
                </a:solidFill>
                <a:latin typeface="Poppins"/>
                <a:ea typeface="Poppins"/>
                <a:cs typeface="Poppins"/>
                <a:sym typeface="Poppins"/>
              </a:rPr>
              <a:t>live masterclasses</a:t>
            </a:r>
            <a:r>
              <a:rPr lang="en-GB" sz="2000" ker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led by experts in their field</a:t>
            </a:r>
            <a:endParaRPr sz="2000" kern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9329" y="1194775"/>
            <a:ext cx="4988676" cy="3741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13"/>
          <p:cNvCxnSpPr/>
          <p:nvPr/>
        </p:nvCxnSpPr>
        <p:spPr>
          <a:xfrm>
            <a:off x="915500" y="3562900"/>
            <a:ext cx="0" cy="868800"/>
          </a:xfrm>
          <a:prstGeom prst="straightConnector1">
            <a:avLst/>
          </a:prstGeom>
          <a:noFill/>
          <a:ln w="19050" cap="flat" cmpd="sng">
            <a:solidFill>
              <a:srgbClr val="00FAD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" name="Google Shape;60;p13"/>
          <p:cNvCxnSpPr/>
          <p:nvPr/>
        </p:nvCxnSpPr>
        <p:spPr>
          <a:xfrm>
            <a:off x="6409100" y="4955467"/>
            <a:ext cx="10800" cy="1154800"/>
          </a:xfrm>
          <a:prstGeom prst="straightConnector1">
            <a:avLst/>
          </a:prstGeom>
          <a:noFill/>
          <a:ln w="19050" cap="flat" cmpd="sng">
            <a:solidFill>
              <a:srgbClr val="00FAD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" name="Google Shape;61;p13"/>
          <p:cNvCxnSpPr/>
          <p:nvPr/>
        </p:nvCxnSpPr>
        <p:spPr>
          <a:xfrm>
            <a:off x="915484" y="5070067"/>
            <a:ext cx="0" cy="925600"/>
          </a:xfrm>
          <a:prstGeom prst="straightConnector1">
            <a:avLst/>
          </a:prstGeom>
          <a:noFill/>
          <a:ln w="19050" cap="flat" cmpd="sng">
            <a:solidFill>
              <a:srgbClr val="00FAD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13"/>
          <p:cNvSpPr txBox="1"/>
          <p:nvPr/>
        </p:nvSpPr>
        <p:spPr>
          <a:xfrm>
            <a:off x="6637667" y="4839001"/>
            <a:ext cx="4000000" cy="1472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  <a:buSzPts val="1000"/>
            </a:pPr>
            <a:r>
              <a:rPr lang="en-GB" sz="1733" ker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Membership in their 20,000+ strong </a:t>
            </a:r>
            <a:r>
              <a:rPr lang="en-GB" sz="1733" kern="0">
                <a:solidFill>
                  <a:srgbClr val="00FAD7"/>
                </a:solidFill>
                <a:latin typeface="Poppins"/>
                <a:ea typeface="Poppins"/>
                <a:cs typeface="Poppins"/>
                <a:sym typeface="Poppins"/>
              </a:rPr>
              <a:t>Community</a:t>
            </a:r>
            <a:r>
              <a:rPr lang="en-GB" sz="1733" ker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where like-minded students support each other to defy the odds </a:t>
            </a:r>
            <a:endParaRPr sz="22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13" descr="ZeroGravity_Icon_RGB_Colou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55433" y="5616302"/>
            <a:ext cx="987931" cy="987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4DF431-0221-99BA-E0BB-F8DB1D9E3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3306" y="253769"/>
            <a:ext cx="2563761" cy="25637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" y="0"/>
            <a:ext cx="1218936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603" y="0"/>
            <a:ext cx="8770257" cy="1325563"/>
          </a:xfrm>
        </p:spPr>
        <p:txBody>
          <a:bodyPr/>
          <a:lstStyle/>
          <a:p>
            <a:r>
              <a:rPr lang="en-GB" b="1" dirty="0"/>
              <a:t>Support so far…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3884" y="1090960"/>
            <a:ext cx="86214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Tutorial programme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Advantages and disadvantages of university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Types of universities and types of courses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Searching for universities and for courses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How to strengthen applications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Subject-specific encounters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Trips and visits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Visiting speakers (virtual and face-to-face) in lessons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prstClr val="black"/>
                </a:solidFill>
                <a:latin typeface="Calibri" panose="020F0502020204030204"/>
              </a:rPr>
              <a:t>Careers and HE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a range of universities about a range of subjects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61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97" y="-1486"/>
            <a:ext cx="12192000" cy="6859486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6E5371A-B89B-499C-4989-72A113D7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542" y="167528"/>
            <a:ext cx="8770257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Thank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BD097E-11CC-E41D-1A70-E855AAAA4382}"/>
              </a:ext>
            </a:extLst>
          </p:cNvPr>
          <p:cNvSpPr txBox="1"/>
          <p:nvPr/>
        </p:nvSpPr>
        <p:spPr>
          <a:xfrm>
            <a:off x="3170583" y="1125417"/>
            <a:ext cx="84989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The slides from</a:t>
            </a:r>
            <a:r>
              <a:rPr kumimoji="0" lang="en-GB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this talk will be posted 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on our college website – we’ll text out a link when they’re available to 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prstClr val="black"/>
                </a:solidFill>
                <a:latin typeface="Calibri" panose="020F0502020204030204"/>
              </a:rPr>
              <a:t>Other talks available this evening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prstClr val="black"/>
                </a:solidFill>
                <a:latin typeface="Calibri" panose="020F0502020204030204"/>
              </a:rPr>
              <a:t>Don’t forget to visit out university and employer fair in the Sports Hall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Our visitors are available until 7.30 pm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8B4B2E-F2D2-EF92-642E-37A8F96B2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14" y="2506856"/>
            <a:ext cx="11336594" cy="2006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F9F0AD-509E-4E8F-A4C7-588030731B55}"/>
              </a:ext>
            </a:extLst>
          </p:cNvPr>
          <p:cNvSpPr txBox="1"/>
          <p:nvPr/>
        </p:nvSpPr>
        <p:spPr>
          <a:xfrm>
            <a:off x="737419" y="3352799"/>
            <a:ext cx="648930" cy="106933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1730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1800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1830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1900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BEC755-BBFE-2E4A-D7FD-395562FD3DA5}"/>
              </a:ext>
            </a:extLst>
          </p:cNvPr>
          <p:cNvSpPr txBox="1"/>
          <p:nvPr/>
        </p:nvSpPr>
        <p:spPr>
          <a:xfrm>
            <a:off x="10744199" y="4145137"/>
            <a:ext cx="925287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1830 only</a:t>
            </a:r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0B44C7A1-4350-E634-662E-AF5B7E0533A3}"/>
              </a:ext>
            </a:extLst>
          </p:cNvPr>
          <p:cNvSpPr/>
          <p:nvPr/>
        </p:nvSpPr>
        <p:spPr>
          <a:xfrm rot="2697449" flipH="1">
            <a:off x="4741234" y="3414842"/>
            <a:ext cx="300813" cy="818754"/>
          </a:xfrm>
          <a:prstGeom prst="corner">
            <a:avLst>
              <a:gd name="adj1" fmla="val 41924"/>
              <a:gd name="adj2" fmla="val 3586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61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90680" cy="6858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3542" y="-190933"/>
            <a:ext cx="8770257" cy="1325563"/>
          </a:xfrm>
        </p:spPr>
        <p:txBody>
          <a:bodyPr/>
          <a:lstStyle/>
          <a:p>
            <a:r>
              <a:rPr lang="en-GB" b="1" dirty="0"/>
              <a:t>Next steps…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420226" y="1493415"/>
          <a:ext cx="812800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2050499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33394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4808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526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435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551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47228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78159" y="900791"/>
            <a:ext cx="86214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Tutorial programme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application process and the UCAS Hub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latin typeface="Calibri" panose="020F0502020204030204"/>
            </a:endParaRPr>
          </a:p>
          <a:p>
            <a:pPr lvl="0">
              <a:defRPr/>
            </a:pPr>
            <a:r>
              <a:rPr lang="en-GB" sz="2400" b="1" dirty="0">
                <a:solidFill>
                  <a:prstClr val="black"/>
                </a:solidFill>
              </a:rPr>
              <a:t>Individual Guidance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Progress Tutor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1-to-1 Careers Appointments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srgbClr val="00B05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noProof="0" dirty="0">
                <a:solidFill>
                  <a:prstClr val="black"/>
                </a:solidFill>
                <a:latin typeface="Calibri" panose="020F0502020204030204"/>
              </a:rPr>
              <a:t>Towards the end of this year and over summer, we’ll be asking students to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Write the first draft of Personal Statement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Attend university open days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Narrow down their course choices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relevant, prepare for and practise admissions tests</a:t>
            </a:r>
          </a:p>
        </p:txBody>
      </p:sp>
    </p:spTree>
    <p:extLst>
      <p:ext uri="{BB962C8B-B14F-4D97-AF65-F5344CB8AC3E}">
        <p14:creationId xmlns:p14="http://schemas.microsoft.com/office/powerpoint/2010/main" val="1044213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" y="0"/>
            <a:ext cx="1218936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3542" y="7674"/>
            <a:ext cx="8770257" cy="1325563"/>
          </a:xfrm>
        </p:spPr>
        <p:txBody>
          <a:bodyPr/>
          <a:lstStyle/>
          <a:p>
            <a:r>
              <a:rPr lang="en-GB" b="1" dirty="0"/>
              <a:t>Personal Statement – </a:t>
            </a:r>
            <a:br>
              <a:rPr lang="en-GB" b="1" dirty="0"/>
            </a:br>
            <a:r>
              <a:rPr lang="en-GB" b="1" dirty="0"/>
              <a:t>Changes from 2026 entry onwards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8988" y="1636661"/>
            <a:ext cx="86214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Personal Statements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have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been scrapped, however the format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changed recently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structured sections.</a:t>
            </a:r>
          </a:p>
          <a:p>
            <a:pPr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4000 characters (about 500 words) in total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Minimum of 350 characters in each section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984A8F-8CA0-44C6-8386-FDF87D5D7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137" y="3871658"/>
            <a:ext cx="63531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0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" y="0"/>
            <a:ext cx="1218936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821" y="-315914"/>
            <a:ext cx="8770257" cy="1325563"/>
          </a:xfrm>
        </p:spPr>
        <p:txBody>
          <a:bodyPr/>
          <a:lstStyle/>
          <a:p>
            <a:pPr algn="r"/>
            <a:r>
              <a:rPr lang="en-GB" b="1" dirty="0"/>
              <a:t>Personal Statement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328D8EC-B34A-41E8-A317-A624490798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3154169"/>
              </p:ext>
            </p:extLst>
          </p:nvPr>
        </p:nvGraphicFramePr>
        <p:xfrm>
          <a:off x="3076575" y="485776"/>
          <a:ext cx="9010649" cy="6067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555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90680" cy="6858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3542" y="7673"/>
            <a:ext cx="8770257" cy="1325563"/>
          </a:xfrm>
        </p:spPr>
        <p:txBody>
          <a:bodyPr/>
          <a:lstStyle/>
          <a:p>
            <a:r>
              <a:rPr lang="en-GB" b="1" dirty="0"/>
              <a:t>Open Days</a:t>
            </a:r>
          </a:p>
        </p:txBody>
      </p:sp>
      <p:pic>
        <p:nvPicPr>
          <p:cNvPr id="1030" name="Picture 6" descr="Useful Websites | Birkenhead Sixth Form Colle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" r="8067"/>
          <a:stretch/>
        </p:blipFill>
        <p:spPr bwMode="auto">
          <a:xfrm>
            <a:off x="3092824" y="1340909"/>
            <a:ext cx="4343465" cy="155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6289" y="3709065"/>
            <a:ext cx="3934258" cy="136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4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" y="0"/>
            <a:ext cx="1218936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928" y="-266135"/>
            <a:ext cx="8770257" cy="1325563"/>
          </a:xfrm>
        </p:spPr>
        <p:txBody>
          <a:bodyPr/>
          <a:lstStyle/>
          <a:p>
            <a:r>
              <a:rPr lang="en-GB" b="1" dirty="0"/>
              <a:t>Shortlisting courses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4359" y="793292"/>
            <a:ext cx="862148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can apply for up to 5 courses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cost is £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34.50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(total not per course)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Waiver for students who have been eligible for Free School meals in Secondary School or College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and/or Care Leavers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recommend that students consider the grades they realistically expect to achieve at the end of Year 13 and narrow down their courses to include: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or 2 aspirational choices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entry requirements are slightly higher than expected performance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or 3 solid choices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entry requirements are roughly in line with expected performance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or 2 safe choices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entry requirements below expected performance</a:t>
            </a:r>
          </a:p>
        </p:txBody>
      </p:sp>
    </p:spTree>
    <p:extLst>
      <p:ext uri="{BB962C8B-B14F-4D97-AF65-F5344CB8AC3E}">
        <p14:creationId xmlns:p14="http://schemas.microsoft.com/office/powerpoint/2010/main" val="1148689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90680" cy="6858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8480" y="7680"/>
            <a:ext cx="8770257" cy="1325563"/>
          </a:xfrm>
        </p:spPr>
        <p:txBody>
          <a:bodyPr/>
          <a:lstStyle/>
          <a:p>
            <a:r>
              <a:rPr lang="en-GB" b="1" dirty="0"/>
              <a:t>Entry Requirements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3280" y="1333243"/>
            <a:ext cx="8286206" cy="611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courses require specific grades in specific subjects</a:t>
            </a:r>
          </a:p>
          <a:p>
            <a:pPr marL="457200" marR="0" lvl="1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eg.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BBC with a B in Sociology or BTEC DDM in a Health-related subject</a:t>
            </a:r>
          </a:p>
          <a:p>
            <a:pPr marL="457200" marR="0" lvl="1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courses require a specific number of UCAS points</a:t>
            </a:r>
          </a:p>
          <a:p>
            <a:pPr marL="457200" marR="0" lvl="1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eg.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112 UCAS points</a:t>
            </a:r>
          </a:p>
          <a:p>
            <a:pPr marL="457200" marR="0" lvl="1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courses state their requirements in terms of both</a:t>
            </a:r>
          </a:p>
          <a:p>
            <a:pPr marL="457200" marR="0" lvl="1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eg.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112 UCAS points including a C in Chemistry</a:t>
            </a:r>
          </a:p>
          <a:p>
            <a:pPr marL="457200" marR="0" lvl="1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number of UCAS points available for each grade is known as the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UCAS Tariff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Teachers will provide students with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UCAS Predicted Grades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September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582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90680" cy="6858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8480" y="7680"/>
            <a:ext cx="8770257" cy="1325563"/>
          </a:xfrm>
        </p:spPr>
        <p:txBody>
          <a:bodyPr/>
          <a:lstStyle/>
          <a:p>
            <a:r>
              <a:rPr lang="en-GB" b="1" dirty="0"/>
              <a:t>Contextual Offers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3279" y="1106740"/>
            <a:ext cx="826218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are typically one or two grades lower than the stated requirements and are offered to students who meet particular criteria.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Details of the contextual offers that universities may give can be found on the in the entry requirements section of the course page on their website.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 universities use information that students give on their UCAS form to determine who is eligible for a contextual offer.</a:t>
            </a:r>
          </a:p>
          <a:p>
            <a:pPr marL="457200" marR="0" lvl="0" indent="-4572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universities run ‘access schemes’ that students need to complete before being eligible for the contextual offer.</a:t>
            </a:r>
          </a:p>
          <a:p>
            <a:pPr marL="457200" marR="0" lvl="0" indent="-4572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universities require students to complete an additional application form to be considered for the contextual offer.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can change year-on-year, so you should check the detail.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Don’t be put off by the headline entry requirements in the first instance.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429163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20104</TotalTime>
  <Words>1676</Words>
  <Application>Microsoft Office PowerPoint</Application>
  <PresentationFormat>Widescreen</PresentationFormat>
  <Paragraphs>254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Poppins SemiBold</vt:lpstr>
      <vt:lpstr>Poppins</vt:lpstr>
      <vt:lpstr>Poppins Medium</vt:lpstr>
      <vt:lpstr>Calibri Light</vt:lpstr>
      <vt:lpstr>Times New Roman</vt:lpstr>
      <vt:lpstr>Calibri</vt:lpstr>
      <vt:lpstr>3_Office Theme</vt:lpstr>
      <vt:lpstr>Simple Light</vt:lpstr>
      <vt:lpstr>Welcome</vt:lpstr>
      <vt:lpstr>Support so far…</vt:lpstr>
      <vt:lpstr>Next steps…</vt:lpstr>
      <vt:lpstr>Personal Statement –  Changes from 2026 entry onwards</vt:lpstr>
      <vt:lpstr>Personal Statement</vt:lpstr>
      <vt:lpstr>Open Days</vt:lpstr>
      <vt:lpstr>Shortlisting courses</vt:lpstr>
      <vt:lpstr>Entry Requirements</vt:lpstr>
      <vt:lpstr>Contextual Offers</vt:lpstr>
      <vt:lpstr>Admissions Tests</vt:lpstr>
      <vt:lpstr>Admissions Tests</vt:lpstr>
      <vt:lpstr>Admissions Tests</vt:lpstr>
      <vt:lpstr>Admissions Tests</vt:lpstr>
      <vt:lpstr>PowerPoint Presentation</vt:lpstr>
      <vt:lpstr>PowerPoint Presentation</vt:lpstr>
      <vt:lpstr>Key Dates</vt:lpstr>
      <vt:lpstr>After the Application</vt:lpstr>
      <vt:lpstr>After the Application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Simpson</dc:creator>
  <cp:lastModifiedBy>Chris Whittaker</cp:lastModifiedBy>
  <cp:revision>234</cp:revision>
  <cp:lastPrinted>2024-04-25T10:14:34Z</cp:lastPrinted>
  <dcterms:created xsi:type="dcterms:W3CDTF">2020-02-17T16:06:16Z</dcterms:created>
  <dcterms:modified xsi:type="dcterms:W3CDTF">2026-04-15T15:04:45Z</dcterms:modified>
</cp:coreProperties>
</file>