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3" r:id="rId5"/>
  </p:sldMasterIdLst>
  <p:notesMasterIdLst>
    <p:notesMasterId r:id="rId23"/>
  </p:notesMasterIdLst>
  <p:sldIdLst>
    <p:sldId id="570" r:id="rId6"/>
    <p:sldId id="588" r:id="rId7"/>
    <p:sldId id="634" r:id="rId8"/>
    <p:sldId id="573" r:id="rId9"/>
    <p:sldId id="635" r:id="rId10"/>
    <p:sldId id="636" r:id="rId11"/>
    <p:sldId id="261" r:id="rId12"/>
    <p:sldId id="579" r:id="rId13"/>
    <p:sldId id="581" r:id="rId14"/>
    <p:sldId id="582" r:id="rId15"/>
    <p:sldId id="583" r:id="rId16"/>
    <p:sldId id="281" r:id="rId17"/>
    <p:sldId id="584" r:id="rId18"/>
    <p:sldId id="263" r:id="rId19"/>
    <p:sldId id="293" r:id="rId20"/>
    <p:sldId id="2684" r:id="rId21"/>
    <p:sldId id="322"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38BEB1E-9E78-4E25-A237-1A83042307B9}">
          <p14:sldIdLst>
            <p14:sldId id="570"/>
            <p14:sldId id="588"/>
            <p14:sldId id="634"/>
            <p14:sldId id="573"/>
            <p14:sldId id="635"/>
            <p14:sldId id="636"/>
            <p14:sldId id="261"/>
            <p14:sldId id="579"/>
            <p14:sldId id="581"/>
            <p14:sldId id="582"/>
            <p14:sldId id="583"/>
            <p14:sldId id="281"/>
            <p14:sldId id="584"/>
            <p14:sldId id="263"/>
            <p14:sldId id="293"/>
            <p14:sldId id="2684"/>
            <p14:sldId id="32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2249"/>
    <a:srgbClr val="F8A3E7"/>
    <a:srgbClr val="B01E61"/>
    <a:srgbClr val="652748"/>
    <a:srgbClr val="F4CDD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2F7A83-BB08-4CD2-8563-5CF21F95CBD9}" v="10" dt="2025-10-16T10:18:21.18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A8E5C4-A744-4DBA-AF14-F1E894C277F0}" type="datetimeFigureOut">
              <a:rPr lang="en-GB" smtClean="0"/>
              <a:t>13/04/2026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926893-510C-4FC7-A24F-1282EC770F8E}" type="slidenum">
              <a:rPr lang="en-GB" smtClean="0"/>
              <a:t>‹#›</a:t>
            </a:fld>
            <a:endParaRPr lang="en-GB"/>
          </a:p>
        </p:txBody>
      </p:sp>
    </p:spTree>
    <p:extLst>
      <p:ext uri="{BB962C8B-B14F-4D97-AF65-F5344CB8AC3E}">
        <p14:creationId xmlns:p14="http://schemas.microsoft.com/office/powerpoint/2010/main" val="2646625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 let's talk about the main costs of university. </a:t>
            </a:r>
          </a:p>
          <a:p>
            <a:endParaRPr lang="en-US">
              <a:latin typeface="Calibri"/>
              <a:ea typeface="Calibri"/>
              <a:cs typeface="Calibri"/>
            </a:endParaRPr>
          </a:p>
          <a:p>
            <a:r>
              <a:rPr lang="en-US">
                <a:latin typeface="Calibri"/>
                <a:ea typeface="Calibri"/>
                <a:cs typeface="Calibri"/>
              </a:rPr>
              <a:t>These are normally split into two categories.</a:t>
            </a:r>
          </a:p>
          <a:p>
            <a:endParaRPr lang="en-US">
              <a:latin typeface="Calibri"/>
              <a:ea typeface="Calibri"/>
              <a:cs typeface="Calibri"/>
            </a:endParaRPr>
          </a:p>
          <a:p>
            <a:r>
              <a:rPr lang="en-US">
                <a:latin typeface="Calibri"/>
                <a:ea typeface="Calibri"/>
                <a:cs typeface="Calibri"/>
              </a:rPr>
              <a:t>First you have your tuition fees that are covered by your tuition fee loan, then you have your living costs that are covered by your maintenance loan. We'll get more in depth to these separate costs shortly. </a:t>
            </a:r>
          </a:p>
          <a:p>
            <a:endParaRPr lang="en-US">
              <a:latin typeface="Calibri"/>
              <a:ea typeface="Calibri"/>
              <a:cs typeface="Calibri"/>
            </a:endParaRPr>
          </a:p>
          <a:p>
            <a:r>
              <a:rPr lang="en-US">
                <a:latin typeface="Calibri"/>
                <a:ea typeface="Calibri"/>
                <a:cs typeface="Calibri"/>
              </a:rPr>
              <a:t>Now we're not going into too much detail about the application process of student finance today, but here's a brief timeline of how it's normally ran. March is when student finance applications typically open and you apply for this online at the Student Finance England website. Ideally you would apply for this by May when the student finance deadline looms, ready for it to be sent out to you once you </a:t>
            </a:r>
            <a:r>
              <a:rPr lang="en-US" err="1">
                <a:latin typeface="Calibri"/>
                <a:ea typeface="Calibri"/>
                <a:cs typeface="Calibri"/>
              </a:rPr>
              <a:t>enrol</a:t>
            </a:r>
            <a:r>
              <a:rPr lang="en-US">
                <a:latin typeface="Calibri"/>
                <a:ea typeface="Calibri"/>
                <a:cs typeface="Calibri"/>
              </a:rPr>
              <a:t> at your chosen university. If you want to find out more about Student Finance head to the student finance </a:t>
            </a:r>
            <a:r>
              <a:rPr lang="en-US" err="1">
                <a:latin typeface="Calibri"/>
                <a:ea typeface="Calibri"/>
                <a:cs typeface="Calibri"/>
              </a:rPr>
              <a:t>england</a:t>
            </a:r>
            <a:r>
              <a:rPr lang="en-US">
                <a:latin typeface="Calibri"/>
                <a:ea typeface="Calibri"/>
                <a:cs typeface="Calibri"/>
              </a:rPr>
              <a:t> website for more details. </a:t>
            </a:r>
          </a:p>
        </p:txBody>
      </p:sp>
      <p:sp>
        <p:nvSpPr>
          <p:cNvPr id="4" name="Slide Number Placeholder 3"/>
          <p:cNvSpPr>
            <a:spLocks noGrp="1"/>
          </p:cNvSpPr>
          <p:nvPr>
            <p:ph type="sldNum" sz="quarter" idx="5"/>
          </p:nvPr>
        </p:nvSpPr>
        <p:spPr/>
        <p:txBody>
          <a:bodyPr/>
          <a:lstStyle/>
          <a:p>
            <a:fld id="{BF926893-510C-4FC7-A24F-1282EC770F8E}" type="slidenum">
              <a:rPr lang="en-GB" smtClean="0"/>
              <a:t>2</a:t>
            </a:fld>
            <a:endParaRPr lang="en-GB"/>
          </a:p>
        </p:txBody>
      </p:sp>
    </p:spTree>
    <p:extLst>
      <p:ext uri="{BB962C8B-B14F-4D97-AF65-F5344CB8AC3E}">
        <p14:creationId xmlns:p14="http://schemas.microsoft.com/office/powerpoint/2010/main" val="2866160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 let's look at tuition fees, so tuition fee covers the cost off your course and all the services come alongside it to give you the best experience at university.</a:t>
            </a:r>
          </a:p>
        </p:txBody>
      </p:sp>
      <p:sp>
        <p:nvSpPr>
          <p:cNvPr id="4" name="Slide Number Placeholder 3"/>
          <p:cNvSpPr>
            <a:spLocks noGrp="1"/>
          </p:cNvSpPr>
          <p:nvPr>
            <p:ph type="sldNum" sz="quarter" idx="5"/>
          </p:nvPr>
        </p:nvSpPr>
        <p:spPr/>
        <p:txBody>
          <a:bodyPr/>
          <a:lstStyle/>
          <a:p>
            <a:fld id="{BF926893-510C-4FC7-A24F-1282EC770F8E}" type="slidenum">
              <a:rPr lang="en-GB" smtClean="0"/>
              <a:t>3</a:t>
            </a:fld>
            <a:endParaRPr lang="en-GB"/>
          </a:p>
        </p:txBody>
      </p:sp>
    </p:spTree>
    <p:extLst>
      <p:ext uri="{BB962C8B-B14F-4D97-AF65-F5344CB8AC3E}">
        <p14:creationId xmlns:p14="http://schemas.microsoft.com/office/powerpoint/2010/main" val="3338598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Most </a:t>
            </a:r>
            <a:r>
              <a:rPr lang="en-US" err="1">
                <a:latin typeface="Calibri"/>
                <a:ea typeface="Calibri"/>
                <a:cs typeface="Calibri"/>
              </a:rPr>
              <a:t>uni's</a:t>
            </a:r>
            <a:r>
              <a:rPr lang="en-US">
                <a:latin typeface="Calibri"/>
                <a:ea typeface="Calibri"/>
                <a:cs typeface="Calibri"/>
              </a:rPr>
              <a:t> charge a tuition fee currently at £9535, which seems like a lot of money. However don't worry your tuition fee loan is available to cover this loan in its </a:t>
            </a:r>
            <a:r>
              <a:rPr lang="en-US" err="1">
                <a:latin typeface="Calibri"/>
                <a:ea typeface="Calibri"/>
                <a:cs typeface="Calibri"/>
              </a:rPr>
              <a:t>entirity</a:t>
            </a:r>
            <a:r>
              <a:rPr lang="en-US">
                <a:latin typeface="Calibri"/>
                <a:ea typeface="Calibri"/>
                <a:cs typeface="Calibri"/>
              </a:rPr>
              <a:t> and you never actually see this money, your loan gets paid directly to your university, so you don't need to manage any funds towards your tuition, you just have to apply for it each year that you attend uni. </a:t>
            </a:r>
          </a:p>
        </p:txBody>
      </p:sp>
      <p:sp>
        <p:nvSpPr>
          <p:cNvPr id="4" name="Slide Number Placeholder 3"/>
          <p:cNvSpPr>
            <a:spLocks noGrp="1"/>
          </p:cNvSpPr>
          <p:nvPr>
            <p:ph type="sldNum" sz="quarter" idx="5"/>
          </p:nvPr>
        </p:nvSpPr>
        <p:spPr/>
        <p:txBody>
          <a:bodyPr/>
          <a:lstStyle/>
          <a:p>
            <a:fld id="{BF926893-510C-4FC7-A24F-1282EC770F8E}" type="slidenum">
              <a:rPr lang="en-GB" smtClean="0"/>
              <a:t>4</a:t>
            </a:fld>
            <a:endParaRPr lang="en-GB"/>
          </a:p>
        </p:txBody>
      </p:sp>
    </p:spTree>
    <p:extLst>
      <p:ext uri="{BB962C8B-B14F-4D97-AF65-F5344CB8AC3E}">
        <p14:creationId xmlns:p14="http://schemas.microsoft.com/office/powerpoint/2010/main" val="35455233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Now let's look at the living costs. Your living costs refer to all the funds that help support you while you're at university including your housing costs, </a:t>
            </a:r>
            <a:r>
              <a:rPr lang="en-US" err="1">
                <a:latin typeface="Calibri"/>
                <a:ea typeface="Calibri"/>
                <a:cs typeface="Calibri"/>
              </a:rPr>
              <a:t>foodd</a:t>
            </a:r>
            <a:r>
              <a:rPr lang="en-US">
                <a:latin typeface="Calibri"/>
                <a:ea typeface="Calibri"/>
                <a:cs typeface="Calibri"/>
              </a:rPr>
              <a:t>, bills, travel etc. </a:t>
            </a:r>
          </a:p>
        </p:txBody>
      </p:sp>
      <p:sp>
        <p:nvSpPr>
          <p:cNvPr id="4" name="Slide Number Placeholder 3"/>
          <p:cNvSpPr>
            <a:spLocks noGrp="1"/>
          </p:cNvSpPr>
          <p:nvPr>
            <p:ph type="sldNum" sz="quarter" idx="5"/>
          </p:nvPr>
        </p:nvSpPr>
        <p:spPr/>
        <p:txBody>
          <a:bodyPr/>
          <a:lstStyle/>
          <a:p>
            <a:fld id="{BF926893-510C-4FC7-A24F-1282EC770F8E}" type="slidenum">
              <a:rPr lang="en-GB" smtClean="0"/>
              <a:t>5</a:t>
            </a:fld>
            <a:endParaRPr lang="en-GB"/>
          </a:p>
        </p:txBody>
      </p:sp>
    </p:spTree>
    <p:extLst>
      <p:ext uri="{BB962C8B-B14F-4D97-AF65-F5344CB8AC3E}">
        <p14:creationId xmlns:p14="http://schemas.microsoft.com/office/powerpoint/2010/main" val="246822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There is a loan available to help with your living costs known as a maintenance loan. This isn't as straight forward as your tuition fee as there are some aspects that determine how much you will receive to cover your living costs such as the fact they are means tested. We'll go over this in the next couple of slides. This is paid directly into your account that you provide to student finance </a:t>
            </a:r>
            <a:r>
              <a:rPr lang="en-US" err="1">
                <a:latin typeface="Calibri"/>
                <a:ea typeface="Calibri"/>
                <a:cs typeface="Calibri"/>
              </a:rPr>
              <a:t>england</a:t>
            </a:r>
            <a:r>
              <a:rPr lang="en-US">
                <a:latin typeface="Calibri"/>
                <a:ea typeface="Calibri"/>
                <a:cs typeface="Calibri"/>
              </a:rPr>
              <a:t>. Please be aware that your maintenance loan is paid in three instalments of each year you apply for your loan. You will receive roughly around the following:</a:t>
            </a:r>
          </a:p>
          <a:p>
            <a:endParaRPr lang="en-US">
              <a:latin typeface="Calibri"/>
              <a:ea typeface="Calibri"/>
              <a:cs typeface="Calibri"/>
            </a:endParaRPr>
          </a:p>
          <a:p>
            <a:r>
              <a:rPr lang="en-US">
                <a:latin typeface="Calibri"/>
                <a:ea typeface="Calibri"/>
                <a:cs typeface="Calibri"/>
              </a:rPr>
              <a:t>1st instalment – End of September, beginning of October</a:t>
            </a:r>
          </a:p>
          <a:p>
            <a:r>
              <a:rPr lang="en-US">
                <a:latin typeface="Calibri"/>
                <a:ea typeface="Calibri"/>
                <a:cs typeface="Calibri"/>
              </a:rPr>
              <a:t>2nd instalment – start of January</a:t>
            </a:r>
          </a:p>
          <a:p>
            <a:r>
              <a:rPr lang="en-US">
                <a:latin typeface="Calibri"/>
                <a:ea typeface="Calibri"/>
                <a:cs typeface="Calibri"/>
              </a:rPr>
              <a:t>3rdinstalment – start of April</a:t>
            </a:r>
          </a:p>
          <a:p>
            <a:endParaRPr lang="en-US">
              <a:latin typeface="Calibri"/>
              <a:ea typeface="Calibri"/>
              <a:cs typeface="Calibri"/>
            </a:endParaRPr>
          </a:p>
          <a:p>
            <a:r>
              <a:rPr lang="en-US">
                <a:latin typeface="Calibri"/>
                <a:ea typeface="Calibri"/>
                <a:cs typeface="Calibri"/>
              </a:rPr>
              <a:t>So how much maintenance loan will you receive, let's look into this:</a:t>
            </a:r>
          </a:p>
        </p:txBody>
      </p:sp>
      <p:sp>
        <p:nvSpPr>
          <p:cNvPr id="4" name="Slide Number Placeholder 3"/>
          <p:cNvSpPr>
            <a:spLocks noGrp="1"/>
          </p:cNvSpPr>
          <p:nvPr>
            <p:ph type="sldNum" sz="quarter" idx="5"/>
          </p:nvPr>
        </p:nvSpPr>
        <p:spPr/>
        <p:txBody>
          <a:bodyPr/>
          <a:lstStyle/>
          <a:p>
            <a:fld id="{BF926893-510C-4FC7-A24F-1282EC770F8E}" type="slidenum">
              <a:rPr lang="en-GB" smtClean="0"/>
              <a:t>6</a:t>
            </a:fld>
            <a:endParaRPr lang="en-GB"/>
          </a:p>
        </p:txBody>
      </p:sp>
    </p:spTree>
    <p:extLst>
      <p:ext uri="{BB962C8B-B14F-4D97-AF65-F5344CB8AC3E}">
        <p14:creationId xmlns:p14="http://schemas.microsoft.com/office/powerpoint/2010/main" val="37944436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So according to a recent study the average cost for </a:t>
            </a:r>
            <a:r>
              <a:rPr lang="en-US" err="1">
                <a:latin typeface="Calibri"/>
                <a:ea typeface="Calibri"/>
                <a:cs typeface="Calibri"/>
              </a:rPr>
              <a:t>uk</a:t>
            </a:r>
            <a:r>
              <a:rPr lang="en-US">
                <a:latin typeface="Calibri"/>
                <a:ea typeface="Calibri"/>
                <a:cs typeface="Calibri"/>
              </a:rPr>
              <a:t> student accommodation is £166pw. </a:t>
            </a:r>
          </a:p>
          <a:p>
            <a:endParaRPr lang="en-US">
              <a:latin typeface="Calibri"/>
              <a:ea typeface="Calibri"/>
              <a:cs typeface="Calibri"/>
            </a:endParaRPr>
          </a:p>
          <a:p>
            <a:r>
              <a:rPr lang="en-US">
                <a:latin typeface="Calibri"/>
                <a:ea typeface="Calibri"/>
                <a:cs typeface="Calibri"/>
              </a:rPr>
              <a:t>We're quite fortunate in Sheffield to have very affordable accommodation that is well under the average amount with some of our most expensive accommodation starting at £165</a:t>
            </a:r>
          </a:p>
        </p:txBody>
      </p:sp>
      <p:sp>
        <p:nvSpPr>
          <p:cNvPr id="4" name="Slide Number Placeholder 3"/>
          <p:cNvSpPr>
            <a:spLocks noGrp="1"/>
          </p:cNvSpPr>
          <p:nvPr>
            <p:ph type="sldNum" sz="quarter" idx="5"/>
          </p:nvPr>
        </p:nvSpPr>
        <p:spPr/>
        <p:txBody>
          <a:bodyPr/>
          <a:lstStyle/>
          <a:p>
            <a:fld id="{BF926893-510C-4FC7-A24F-1282EC770F8E}" type="slidenum">
              <a:rPr lang="en-GB" smtClean="0"/>
              <a:t>8</a:t>
            </a:fld>
            <a:endParaRPr lang="en-GB"/>
          </a:p>
        </p:txBody>
      </p:sp>
    </p:spTree>
    <p:extLst>
      <p:ext uri="{BB962C8B-B14F-4D97-AF65-F5344CB8AC3E}">
        <p14:creationId xmlns:p14="http://schemas.microsoft.com/office/powerpoint/2010/main" val="3513860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WEBINAR + OPEN DAYS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B964E6-14AC-46C5-8591-173D2BA5DDE0}"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6141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EFE9A2-2C6F-48E2-A72C-4D85CF4399E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4283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1921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406645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78244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Image Slide 2">
    <p:spTree>
      <p:nvGrpSpPr>
        <p:cNvPr id="1" name=""/>
        <p:cNvGrpSpPr/>
        <p:nvPr/>
      </p:nvGrpSpPr>
      <p:grpSpPr>
        <a:xfrm>
          <a:off x="0" y="0"/>
          <a:ext cx="0" cy="0"/>
          <a:chOff x="0" y="0"/>
          <a:chExt cx="0" cy="0"/>
        </a:xfrm>
      </p:grpSpPr>
      <p:sp>
        <p:nvSpPr>
          <p:cNvPr id="13" name="Rectangle 12"/>
          <p:cNvSpPr>
            <a:spLocks/>
          </p:cNvSpPr>
          <p:nvPr userDrawn="1"/>
        </p:nvSpPr>
        <p:spPr>
          <a:xfrm>
            <a:off x="0" y="0"/>
            <a:ext cx="12192000" cy="6858000"/>
          </a:xfrm>
          <a:prstGeom prst="rect">
            <a:avLst/>
          </a:prstGeom>
          <a:solidFill>
            <a:srgbClr val="672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b="0" i="0">
              <a:highlight>
                <a:srgbClr val="AC145A"/>
              </a:highlight>
              <a:latin typeface="Mulish" pitchFamily="2" charset="77"/>
            </a:endParaRPr>
          </a:p>
        </p:txBody>
      </p:sp>
      <p:sp>
        <p:nvSpPr>
          <p:cNvPr id="6" name="Right Triangle 5">
            <a:extLst>
              <a:ext uri="{FF2B5EF4-FFF2-40B4-BE49-F238E27FC236}">
                <a16:creationId xmlns:a16="http://schemas.microsoft.com/office/drawing/2014/main" id="{BBD5B770-0C51-79FE-529E-4604786AD767}"/>
              </a:ext>
            </a:extLst>
          </p:cNvPr>
          <p:cNvSpPr/>
          <p:nvPr userDrawn="1"/>
        </p:nvSpPr>
        <p:spPr>
          <a:xfrm rot="16200000">
            <a:off x="6519114" y="1185114"/>
            <a:ext cx="6855838" cy="4489937"/>
          </a:xfrm>
          <a:prstGeom prst="rtTriangle">
            <a:avLst/>
          </a:prstGeom>
          <a:solidFill>
            <a:srgbClr val="E31C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Picture Placeholder 6"/>
          <p:cNvSpPr>
            <a:spLocks noGrp="1"/>
          </p:cNvSpPr>
          <p:nvPr>
            <p:ph type="pic" sz="quarter" idx="25" hasCustomPrompt="1"/>
          </p:nvPr>
        </p:nvSpPr>
        <p:spPr>
          <a:xfrm>
            <a:off x="6173401" y="838203"/>
            <a:ext cx="5180400" cy="5181601"/>
          </a:xfrm>
          <a:solidFill>
            <a:schemeClr val="accent1"/>
          </a:solidFill>
          <a:ln>
            <a:noFill/>
          </a:ln>
        </p:spPr>
        <p:txBody>
          <a:bodyPr lIns="360000" tIns="360000" rIns="360000" bIns="360000">
            <a:normAutofit/>
          </a:bodyPr>
          <a:lstStyle>
            <a:lvl1pPr algn="ctr">
              <a:defRPr sz="1001" b="0" i="0" cap="none" spc="0" baseline="0">
                <a:solidFill>
                  <a:schemeClr val="accent4"/>
                </a:solidFill>
                <a:latin typeface="Mulish Medium" pitchFamily="2" charset="77"/>
                <a:ea typeface="Mulish Medium" pitchFamily="2" charset="77"/>
                <a:cs typeface="Mulish Medium" pitchFamily="2" charset="77"/>
              </a:defRPr>
            </a:lvl1pPr>
          </a:lstStyle>
          <a:p>
            <a:r>
              <a:rPr lang="en-US"/>
              <a:t>Drag picture to placeholder or click to add</a:t>
            </a:r>
          </a:p>
        </p:txBody>
      </p:sp>
      <p:pic>
        <p:nvPicPr>
          <p:cNvPr id="7" name="Picture 6">
            <a:extLst>
              <a:ext uri="{FF2B5EF4-FFF2-40B4-BE49-F238E27FC236}">
                <a16:creationId xmlns:a16="http://schemas.microsoft.com/office/drawing/2014/main" id="{69D4B7CE-9BFF-ECDF-9B7F-EE0EB1325386}"/>
              </a:ext>
            </a:extLst>
          </p:cNvPr>
          <p:cNvPicPr>
            <a:picLocks noChangeAspect="1"/>
          </p:cNvPicPr>
          <p:nvPr userDrawn="1"/>
        </p:nvPicPr>
        <p:blipFill>
          <a:blip r:embed="rId2"/>
          <a:stretch>
            <a:fillRect/>
          </a:stretch>
        </p:blipFill>
        <p:spPr>
          <a:xfrm>
            <a:off x="837134" y="318316"/>
            <a:ext cx="804676" cy="536450"/>
          </a:xfrm>
          <a:prstGeom prst="rect">
            <a:avLst/>
          </a:prstGeom>
        </p:spPr>
      </p:pic>
    </p:spTree>
    <p:extLst>
      <p:ext uri="{BB962C8B-B14F-4D97-AF65-F5344CB8AC3E}">
        <p14:creationId xmlns:p14="http://schemas.microsoft.com/office/powerpoint/2010/main" val="1040845112"/>
      </p:ext>
    </p:extLst>
  </p:cSld>
  <p:clrMapOvr>
    <a:masterClrMapping/>
  </p:clrMapOvr>
  <p:extLst>
    <p:ext uri="{DCECCB84-F9BA-43D5-87BE-67443E8EF086}">
      <p15:sldGuideLst xmlns:p15="http://schemas.microsoft.com/office/powerpoint/2012/main">
        <p15:guide id="1" orient="horz" pos="3240">
          <p15:clr>
            <a:srgbClr val="FBAE40"/>
          </p15:clr>
        </p15:guide>
        <p15:guide id="2" pos="57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4529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649588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250017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0777073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4353916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1174961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955889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0958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824475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785832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129983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2380724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FB2B4-FC02-F797-819F-6616EB6F4A3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99800B0-959F-2B13-326C-C423908B271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159B05-0CDC-F2B6-29CA-BDC2A1040A3B}"/>
              </a:ext>
            </a:extLst>
          </p:cNvPr>
          <p:cNvSpPr>
            <a:spLocks noGrp="1"/>
          </p:cNvSpPr>
          <p:nvPr>
            <p:ph type="dt" sz="half" idx="10"/>
          </p:nvPr>
        </p:nvSpPr>
        <p:spPr/>
        <p:txBody>
          <a:bodyPr/>
          <a:lstStyle/>
          <a:p>
            <a:fld id="{7A23A38A-483B-49E2-ACFF-D8EAEE596058}" type="datetimeFigureOut">
              <a:rPr lang="en-GB" smtClean="0"/>
              <a:t>13/04/2026</a:t>
            </a:fld>
            <a:endParaRPr lang="en-GB"/>
          </a:p>
        </p:txBody>
      </p:sp>
      <p:sp>
        <p:nvSpPr>
          <p:cNvPr id="5" name="Footer Placeholder 4">
            <a:extLst>
              <a:ext uri="{FF2B5EF4-FFF2-40B4-BE49-F238E27FC236}">
                <a16:creationId xmlns:a16="http://schemas.microsoft.com/office/drawing/2014/main" id="{9DF50390-7AE7-B831-7222-4E34CDF312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295F94-A9CF-CB79-9864-A6EFDAA4A448}"/>
              </a:ext>
            </a:extLst>
          </p:cNvPr>
          <p:cNvSpPr>
            <a:spLocks noGrp="1"/>
          </p:cNvSpPr>
          <p:nvPr>
            <p:ph type="sldNum" sz="quarter" idx="12"/>
          </p:nvPr>
        </p:nvSpPr>
        <p:spPr/>
        <p:txBody>
          <a:bodyPr/>
          <a:lstStyle/>
          <a:p>
            <a:fld id="{3FC9EEC0-419E-4E37-B543-04FE93AB61FB}" type="slidenum">
              <a:rPr lang="en-GB" smtClean="0"/>
              <a:t>‹#›</a:t>
            </a:fld>
            <a:endParaRPr lang="en-GB"/>
          </a:p>
        </p:txBody>
      </p:sp>
    </p:spTree>
    <p:extLst>
      <p:ext uri="{BB962C8B-B14F-4D97-AF65-F5344CB8AC3E}">
        <p14:creationId xmlns:p14="http://schemas.microsoft.com/office/powerpoint/2010/main" val="79016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456143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175249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5167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28427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9931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50716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379874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4/13/2026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2423224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24102585"/>
      </p:ext>
    </p:extLst>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2.svg"/><Relationship Id="rId7" Type="http://schemas.openxmlformats.org/officeDocument/2006/relationships/image" Target="../media/image46.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0.svg"/><Relationship Id="rId5" Type="http://schemas.openxmlformats.org/officeDocument/2006/relationships/image" Target="../media/image49.svg"/><Relationship Id="rId4" Type="http://schemas.openxmlformats.org/officeDocument/2006/relationships/image" Target="../media/image48.svg"/></Relationships>
</file>

<file path=ppt/slides/_rels/slide12.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svg"/><Relationship Id="rId1" Type="http://schemas.openxmlformats.org/officeDocument/2006/relationships/slideLayout" Target="../slideLayouts/slideLayout7.xml"/><Relationship Id="rId4" Type="http://schemas.openxmlformats.org/officeDocument/2006/relationships/image" Target="../media/image53.svg"/></Relationships>
</file>

<file path=ppt/slides/_rels/slide1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image" Target="../media/image63.svg"/><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svg"/><Relationship Id="rId4" Type="http://schemas.openxmlformats.org/officeDocument/2006/relationships/image" Target="../media/image9.sv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sv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4.png"/><Relationship Id="rId7" Type="http://schemas.openxmlformats.org/officeDocument/2006/relationships/image" Target="../media/image19.sv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9.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9.sv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4.png"/><Relationship Id="rId7" Type="http://schemas.openxmlformats.org/officeDocument/2006/relationships/image" Target="../media/image19.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sv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sv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4.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6.xml"/><Relationship Id="rId16"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72146"/>
        </a:solidFill>
        <a:effectLst/>
      </p:bgPr>
    </p:bg>
    <p:spTree>
      <p:nvGrpSpPr>
        <p:cNvPr id="1" name=""/>
        <p:cNvGrpSpPr/>
        <p:nvPr/>
      </p:nvGrpSpPr>
      <p:grpSpPr>
        <a:xfrm>
          <a:off x="0" y="0"/>
          <a:ext cx="0" cy="0"/>
          <a:chOff x="0" y="0"/>
          <a:chExt cx="0" cy="0"/>
        </a:xfrm>
      </p:grpSpPr>
      <p:sp>
        <p:nvSpPr>
          <p:cNvPr id="2" name="Freeform 2"/>
          <p:cNvSpPr/>
          <p:nvPr/>
        </p:nvSpPr>
        <p:spPr>
          <a:xfrm>
            <a:off x="-98531" y="0"/>
            <a:ext cx="8376153" cy="7212431"/>
          </a:xfrm>
          <a:custGeom>
            <a:avLst/>
            <a:gdLst/>
            <a:ahLst/>
            <a:cxnLst/>
            <a:rect l="l" t="t" r="r" b="b"/>
            <a:pathLst>
              <a:path w="12564229" h="10818646">
                <a:moveTo>
                  <a:pt x="0" y="0"/>
                </a:moveTo>
                <a:lnTo>
                  <a:pt x="12564229" y="0"/>
                </a:lnTo>
                <a:lnTo>
                  <a:pt x="12564229" y="10818646"/>
                </a:lnTo>
                <a:lnTo>
                  <a:pt x="0" y="10818646"/>
                </a:lnTo>
                <a:lnTo>
                  <a:pt x="0" y="0"/>
                </a:lnTo>
                <a:close/>
              </a:path>
            </a:pathLst>
          </a:custGeom>
          <a:blipFill>
            <a:blip r:embed="rId2"/>
            <a:stretch>
              <a:fillRect l="-17731" t="-6105" r="-19400"/>
            </a:stretch>
          </a:blipFill>
        </p:spPr>
        <p:txBody>
          <a:bodyPr/>
          <a:lstStyle/>
          <a:p>
            <a:endParaRPr lang="en-GB"/>
          </a:p>
        </p:txBody>
      </p:sp>
      <p:grpSp>
        <p:nvGrpSpPr>
          <p:cNvPr id="3" name="Group 3"/>
          <p:cNvGrpSpPr/>
          <p:nvPr/>
        </p:nvGrpSpPr>
        <p:grpSpPr>
          <a:xfrm>
            <a:off x="-561956" y="-65954"/>
            <a:ext cx="8839577" cy="6923954"/>
            <a:chOff x="0" y="0"/>
            <a:chExt cx="3492179" cy="2735389"/>
          </a:xfrm>
        </p:grpSpPr>
        <p:sp>
          <p:nvSpPr>
            <p:cNvPr id="4" name="Freeform 4"/>
            <p:cNvSpPr/>
            <p:nvPr/>
          </p:nvSpPr>
          <p:spPr>
            <a:xfrm>
              <a:off x="0" y="0"/>
              <a:ext cx="3492179" cy="2735389"/>
            </a:xfrm>
            <a:custGeom>
              <a:avLst/>
              <a:gdLst/>
              <a:ahLst/>
              <a:cxnLst/>
              <a:rect l="l" t="t" r="r" b="b"/>
              <a:pathLst>
                <a:path w="3492179" h="2735389">
                  <a:moveTo>
                    <a:pt x="0" y="0"/>
                  </a:moveTo>
                  <a:lnTo>
                    <a:pt x="3492179" y="0"/>
                  </a:lnTo>
                  <a:lnTo>
                    <a:pt x="3492179" y="2735389"/>
                  </a:lnTo>
                  <a:lnTo>
                    <a:pt x="0" y="2735389"/>
                  </a:lnTo>
                  <a:close/>
                </a:path>
              </a:pathLst>
            </a:custGeom>
            <a:solidFill>
              <a:srgbClr val="672146">
                <a:alpha val="74902"/>
              </a:srgbClr>
            </a:solidFill>
          </p:spPr>
          <p:txBody>
            <a:bodyPr/>
            <a:lstStyle/>
            <a:p>
              <a:endParaRPr lang="en-GB"/>
            </a:p>
          </p:txBody>
        </p:sp>
        <p:sp>
          <p:nvSpPr>
            <p:cNvPr id="5" name="TextBox 5"/>
            <p:cNvSpPr txBox="1"/>
            <p:nvPr/>
          </p:nvSpPr>
          <p:spPr>
            <a:xfrm>
              <a:off x="0" y="-47625"/>
              <a:ext cx="3492179" cy="2783014"/>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286754" y="3382684"/>
            <a:ext cx="5125471" cy="447061"/>
            <a:chOff x="0" y="0"/>
            <a:chExt cx="2024878" cy="176617"/>
          </a:xfrm>
        </p:grpSpPr>
        <p:sp>
          <p:nvSpPr>
            <p:cNvPr id="7" name="Freeform 7"/>
            <p:cNvSpPr/>
            <p:nvPr/>
          </p:nvSpPr>
          <p:spPr>
            <a:xfrm>
              <a:off x="0" y="0"/>
              <a:ext cx="2024878" cy="176617"/>
            </a:xfrm>
            <a:custGeom>
              <a:avLst/>
              <a:gdLst/>
              <a:ahLst/>
              <a:cxnLst/>
              <a:rect l="l" t="t" r="r" b="b"/>
              <a:pathLst>
                <a:path w="2024878" h="176617">
                  <a:moveTo>
                    <a:pt x="51356" y="0"/>
                  </a:moveTo>
                  <a:lnTo>
                    <a:pt x="1973521" y="0"/>
                  </a:lnTo>
                  <a:cubicBezTo>
                    <a:pt x="1987142" y="0"/>
                    <a:pt x="2000204" y="5411"/>
                    <a:pt x="2009836" y="15042"/>
                  </a:cubicBezTo>
                  <a:cubicBezTo>
                    <a:pt x="2019467" y="24673"/>
                    <a:pt x="2024878" y="37736"/>
                    <a:pt x="2024878" y="51356"/>
                  </a:cubicBezTo>
                  <a:lnTo>
                    <a:pt x="2024878" y="125260"/>
                  </a:lnTo>
                  <a:cubicBezTo>
                    <a:pt x="2024878" y="138881"/>
                    <a:pt x="2019467" y="151943"/>
                    <a:pt x="2009836" y="161575"/>
                  </a:cubicBezTo>
                  <a:cubicBezTo>
                    <a:pt x="2000204" y="171206"/>
                    <a:pt x="1987142" y="176617"/>
                    <a:pt x="1973521" y="176617"/>
                  </a:cubicBezTo>
                  <a:lnTo>
                    <a:pt x="51356" y="176617"/>
                  </a:lnTo>
                  <a:cubicBezTo>
                    <a:pt x="22993" y="176617"/>
                    <a:pt x="0" y="153624"/>
                    <a:pt x="0" y="125260"/>
                  </a:cubicBezTo>
                  <a:lnTo>
                    <a:pt x="0" y="51356"/>
                  </a:lnTo>
                  <a:cubicBezTo>
                    <a:pt x="0" y="22993"/>
                    <a:pt x="22993" y="0"/>
                    <a:pt x="51356" y="0"/>
                  </a:cubicBezTo>
                  <a:close/>
                </a:path>
              </a:pathLst>
            </a:custGeom>
            <a:solidFill>
              <a:srgbClr val="F4CDD4"/>
            </a:solidFill>
          </p:spPr>
          <p:txBody>
            <a:bodyPr/>
            <a:lstStyle/>
            <a:p>
              <a:endParaRPr lang="en-GB"/>
            </a:p>
          </p:txBody>
        </p:sp>
        <p:sp>
          <p:nvSpPr>
            <p:cNvPr id="8" name="TextBox 8"/>
            <p:cNvSpPr txBox="1"/>
            <p:nvPr/>
          </p:nvSpPr>
          <p:spPr>
            <a:xfrm>
              <a:off x="0" y="-47625"/>
              <a:ext cx="2024878" cy="22424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2110045" y="1795490"/>
            <a:ext cx="8452480" cy="894121"/>
            <a:chOff x="0" y="0"/>
            <a:chExt cx="3396329" cy="353233"/>
          </a:xfrm>
        </p:grpSpPr>
        <p:sp>
          <p:nvSpPr>
            <p:cNvPr id="10" name="Freeform 10"/>
            <p:cNvSpPr/>
            <p:nvPr/>
          </p:nvSpPr>
          <p:spPr>
            <a:xfrm>
              <a:off x="0" y="0"/>
              <a:ext cx="3396328" cy="353233"/>
            </a:xfrm>
            <a:custGeom>
              <a:avLst/>
              <a:gdLst/>
              <a:ahLst/>
              <a:cxnLst/>
              <a:rect l="l" t="t" r="r" b="b"/>
              <a:pathLst>
                <a:path w="3396328" h="353233">
                  <a:moveTo>
                    <a:pt x="30618" y="0"/>
                  </a:moveTo>
                  <a:lnTo>
                    <a:pt x="3365710" y="0"/>
                  </a:lnTo>
                  <a:cubicBezTo>
                    <a:pt x="3382620" y="0"/>
                    <a:pt x="3396328" y="13708"/>
                    <a:pt x="3396328" y="30618"/>
                  </a:cubicBezTo>
                  <a:lnTo>
                    <a:pt x="3396328" y="322615"/>
                  </a:lnTo>
                  <a:cubicBezTo>
                    <a:pt x="3396328" y="339525"/>
                    <a:pt x="3382620" y="353233"/>
                    <a:pt x="3365710" y="353233"/>
                  </a:cubicBezTo>
                  <a:lnTo>
                    <a:pt x="30618" y="353233"/>
                  </a:lnTo>
                  <a:cubicBezTo>
                    <a:pt x="13708" y="353233"/>
                    <a:pt x="0" y="339525"/>
                    <a:pt x="0" y="322615"/>
                  </a:cubicBezTo>
                  <a:lnTo>
                    <a:pt x="0" y="30618"/>
                  </a:lnTo>
                  <a:cubicBezTo>
                    <a:pt x="0" y="13708"/>
                    <a:pt x="13708" y="0"/>
                    <a:pt x="30618" y="0"/>
                  </a:cubicBezTo>
                  <a:close/>
                </a:path>
              </a:pathLst>
            </a:custGeom>
            <a:solidFill>
              <a:srgbClr val="AC145A"/>
            </a:solidFill>
          </p:spPr>
          <p:txBody>
            <a:bodyPr/>
            <a:lstStyle/>
            <a:p>
              <a:endParaRPr lang="en-GB"/>
            </a:p>
          </p:txBody>
        </p:sp>
        <p:sp>
          <p:nvSpPr>
            <p:cNvPr id="11" name="TextBox 11"/>
            <p:cNvSpPr txBox="1"/>
            <p:nvPr/>
          </p:nvSpPr>
          <p:spPr>
            <a:xfrm>
              <a:off x="0" y="-47625"/>
              <a:ext cx="3396329" cy="40085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2" name="Freeform 12"/>
          <p:cNvSpPr/>
          <p:nvPr/>
        </p:nvSpPr>
        <p:spPr>
          <a:xfrm>
            <a:off x="152600" y="6007858"/>
            <a:ext cx="533200" cy="723628"/>
          </a:xfrm>
          <a:custGeom>
            <a:avLst/>
            <a:gdLst/>
            <a:ahLst/>
            <a:cxnLst/>
            <a:rect l="l" t="t" r="r" b="b"/>
            <a:pathLst>
              <a:path w="799800" h="1085442">
                <a:moveTo>
                  <a:pt x="0" y="0"/>
                </a:moveTo>
                <a:lnTo>
                  <a:pt x="799800" y="0"/>
                </a:lnTo>
                <a:lnTo>
                  <a:pt x="799800" y="1085442"/>
                </a:lnTo>
                <a:lnTo>
                  <a:pt x="0" y="1085442"/>
                </a:lnTo>
                <a:lnTo>
                  <a:pt x="0" y="0"/>
                </a:lnTo>
                <a:close/>
              </a:path>
            </a:pathLst>
          </a:custGeom>
          <a:blipFill>
            <a:blip r:embed="rId3"/>
            <a:stretch>
              <a:fillRect/>
            </a:stretch>
          </a:blipFill>
        </p:spPr>
        <p:txBody>
          <a:bodyPr/>
          <a:lstStyle/>
          <a:p>
            <a:endParaRPr lang="en-GB"/>
          </a:p>
        </p:txBody>
      </p:sp>
      <p:sp>
        <p:nvSpPr>
          <p:cNvPr id="13" name="Freeform 13"/>
          <p:cNvSpPr/>
          <p:nvPr/>
        </p:nvSpPr>
        <p:spPr>
          <a:xfrm>
            <a:off x="152600" y="172962"/>
            <a:ext cx="1227774" cy="658394"/>
          </a:xfrm>
          <a:custGeom>
            <a:avLst/>
            <a:gdLst/>
            <a:ahLst/>
            <a:cxnLst/>
            <a:rect l="l" t="t" r="r" b="b"/>
            <a:pathLst>
              <a:path w="1841661" h="987591">
                <a:moveTo>
                  <a:pt x="0" y="0"/>
                </a:moveTo>
                <a:lnTo>
                  <a:pt x="1841662" y="0"/>
                </a:lnTo>
                <a:lnTo>
                  <a:pt x="1841662" y="987591"/>
                </a:lnTo>
                <a:lnTo>
                  <a:pt x="0" y="987591"/>
                </a:lnTo>
                <a:lnTo>
                  <a:pt x="0" y="0"/>
                </a:lnTo>
                <a:close/>
              </a:path>
            </a:pathLst>
          </a:custGeom>
          <a:blipFill>
            <a:blip r:embed="rId4"/>
            <a:stretch>
              <a:fillRect/>
            </a:stretch>
          </a:blipFill>
        </p:spPr>
        <p:txBody>
          <a:bodyPr/>
          <a:lstStyle/>
          <a:p>
            <a:endParaRPr lang="en-GB"/>
          </a:p>
        </p:txBody>
      </p:sp>
      <p:grpSp>
        <p:nvGrpSpPr>
          <p:cNvPr id="14" name="Group 14"/>
          <p:cNvGrpSpPr/>
          <p:nvPr/>
        </p:nvGrpSpPr>
        <p:grpSpPr>
          <a:xfrm>
            <a:off x="8277621" y="-486480"/>
            <a:ext cx="4061367" cy="7665683"/>
            <a:chOff x="0" y="0"/>
            <a:chExt cx="8122734" cy="15331367"/>
          </a:xfrm>
        </p:grpSpPr>
        <p:sp>
          <p:nvSpPr>
            <p:cNvPr id="15" name="Freeform 15"/>
            <p:cNvSpPr/>
            <p:nvPr/>
          </p:nvSpPr>
          <p:spPr>
            <a:xfrm>
              <a:off x="0" y="3662458"/>
              <a:ext cx="7768313" cy="3672861"/>
            </a:xfrm>
            <a:custGeom>
              <a:avLst/>
              <a:gdLst/>
              <a:ahLst/>
              <a:cxnLst/>
              <a:rect l="l" t="t" r="r" b="b"/>
              <a:pathLst>
                <a:path w="7768313" h="3672861">
                  <a:moveTo>
                    <a:pt x="0" y="0"/>
                  </a:moveTo>
                  <a:lnTo>
                    <a:pt x="7768313" y="0"/>
                  </a:lnTo>
                  <a:lnTo>
                    <a:pt x="7768313" y="3672861"/>
                  </a:lnTo>
                  <a:lnTo>
                    <a:pt x="0" y="3672861"/>
                  </a:lnTo>
                  <a:lnTo>
                    <a:pt x="0" y="0"/>
                  </a:lnTo>
                  <a:close/>
                </a:path>
              </a:pathLst>
            </a:custGeom>
            <a:blipFill>
              <a:blip r:embed="rId5">
                <a:alphaModFix amt="37000"/>
              </a:blip>
              <a:stretch>
                <a:fillRect t="-20457" b="-20457"/>
              </a:stretch>
            </a:blipFill>
            <a:ln w="38100" cap="sq">
              <a:solidFill>
                <a:srgbClr val="672146">
                  <a:alpha val="36863"/>
                </a:srgbClr>
              </a:solidFill>
              <a:prstDash val="solid"/>
              <a:miter/>
            </a:ln>
          </p:spPr>
          <p:txBody>
            <a:bodyPr/>
            <a:lstStyle/>
            <a:p>
              <a:endParaRPr lang="en-GB"/>
            </a:p>
          </p:txBody>
        </p:sp>
        <p:sp>
          <p:nvSpPr>
            <p:cNvPr id="16" name="Freeform 16"/>
            <p:cNvSpPr/>
            <p:nvPr/>
          </p:nvSpPr>
          <p:spPr>
            <a:xfrm>
              <a:off x="0" y="0"/>
              <a:ext cx="7768313" cy="3675158"/>
            </a:xfrm>
            <a:custGeom>
              <a:avLst/>
              <a:gdLst/>
              <a:ahLst/>
              <a:cxnLst/>
              <a:rect l="l" t="t" r="r" b="b"/>
              <a:pathLst>
                <a:path w="7768313" h="3675158">
                  <a:moveTo>
                    <a:pt x="0" y="0"/>
                  </a:moveTo>
                  <a:lnTo>
                    <a:pt x="7768313" y="0"/>
                  </a:lnTo>
                  <a:lnTo>
                    <a:pt x="7768313" y="3675158"/>
                  </a:lnTo>
                  <a:lnTo>
                    <a:pt x="0" y="3675158"/>
                  </a:lnTo>
                  <a:lnTo>
                    <a:pt x="0" y="0"/>
                  </a:lnTo>
                  <a:close/>
                </a:path>
              </a:pathLst>
            </a:custGeom>
            <a:blipFill>
              <a:blip r:embed="rId6">
                <a:alphaModFix amt="51000"/>
              </a:blip>
              <a:stretch>
                <a:fillRect t="-20457" b="-20457"/>
              </a:stretch>
            </a:blipFill>
            <a:ln w="38100" cap="sq">
              <a:solidFill>
                <a:srgbClr val="672146">
                  <a:alpha val="50980"/>
                </a:srgbClr>
              </a:solidFill>
              <a:prstDash val="solid"/>
              <a:miter/>
            </a:ln>
          </p:spPr>
          <p:txBody>
            <a:bodyPr/>
            <a:lstStyle/>
            <a:p>
              <a:endParaRPr lang="en-GB"/>
            </a:p>
          </p:txBody>
        </p:sp>
        <p:sp>
          <p:nvSpPr>
            <p:cNvPr id="17" name="Freeform 17"/>
            <p:cNvSpPr/>
            <p:nvPr/>
          </p:nvSpPr>
          <p:spPr>
            <a:xfrm>
              <a:off x="0" y="7335319"/>
              <a:ext cx="7768313" cy="3672861"/>
            </a:xfrm>
            <a:custGeom>
              <a:avLst/>
              <a:gdLst/>
              <a:ahLst/>
              <a:cxnLst/>
              <a:rect l="l" t="t" r="r" b="b"/>
              <a:pathLst>
                <a:path w="7768313" h="3672861">
                  <a:moveTo>
                    <a:pt x="0" y="0"/>
                  </a:moveTo>
                  <a:lnTo>
                    <a:pt x="7768313" y="0"/>
                  </a:lnTo>
                  <a:lnTo>
                    <a:pt x="7768313" y="3672861"/>
                  </a:lnTo>
                  <a:lnTo>
                    <a:pt x="0" y="3672861"/>
                  </a:lnTo>
                  <a:lnTo>
                    <a:pt x="0" y="0"/>
                  </a:lnTo>
                  <a:close/>
                </a:path>
              </a:pathLst>
            </a:custGeom>
            <a:blipFill>
              <a:blip r:embed="rId7">
                <a:alphaModFix amt="51000"/>
              </a:blip>
              <a:stretch>
                <a:fillRect t="-20457" b="-20457"/>
              </a:stretch>
            </a:blipFill>
            <a:ln w="38100" cap="sq">
              <a:solidFill>
                <a:srgbClr val="672146">
                  <a:alpha val="50980"/>
                </a:srgbClr>
              </a:solidFill>
              <a:prstDash val="solid"/>
              <a:miter/>
            </a:ln>
          </p:spPr>
          <p:txBody>
            <a:bodyPr/>
            <a:lstStyle/>
            <a:p>
              <a:endParaRPr lang="en-GB"/>
            </a:p>
          </p:txBody>
        </p:sp>
        <p:sp>
          <p:nvSpPr>
            <p:cNvPr id="18" name="Freeform 18"/>
            <p:cNvSpPr/>
            <p:nvPr/>
          </p:nvSpPr>
          <p:spPr>
            <a:xfrm>
              <a:off x="0" y="11008180"/>
              <a:ext cx="8122734" cy="4323187"/>
            </a:xfrm>
            <a:custGeom>
              <a:avLst/>
              <a:gdLst/>
              <a:ahLst/>
              <a:cxnLst/>
              <a:rect l="l" t="t" r="r" b="b"/>
              <a:pathLst>
                <a:path w="8122734" h="4323187">
                  <a:moveTo>
                    <a:pt x="0" y="0"/>
                  </a:moveTo>
                  <a:lnTo>
                    <a:pt x="8122734" y="0"/>
                  </a:lnTo>
                  <a:lnTo>
                    <a:pt x="8122734" y="4323187"/>
                  </a:lnTo>
                  <a:lnTo>
                    <a:pt x="0" y="4323187"/>
                  </a:lnTo>
                  <a:lnTo>
                    <a:pt x="0" y="0"/>
                  </a:lnTo>
                  <a:close/>
                </a:path>
              </a:pathLst>
            </a:custGeom>
            <a:blipFill>
              <a:blip r:embed="rId8">
                <a:alphaModFix amt="50000"/>
              </a:blip>
              <a:stretch>
                <a:fillRect t="-20457" b="-20457"/>
              </a:stretch>
            </a:blipFill>
            <a:ln w="38100" cap="sq">
              <a:solidFill>
                <a:srgbClr val="672146">
                  <a:alpha val="49804"/>
                </a:srgbClr>
              </a:solidFill>
              <a:prstDash val="solid"/>
              <a:miter/>
            </a:ln>
          </p:spPr>
          <p:txBody>
            <a:bodyPr/>
            <a:lstStyle/>
            <a:p>
              <a:endParaRPr lang="en-GB"/>
            </a:p>
          </p:txBody>
        </p:sp>
      </p:grpSp>
      <p:sp>
        <p:nvSpPr>
          <p:cNvPr id="19" name="TextBox 19"/>
          <p:cNvSpPr txBox="1"/>
          <p:nvPr/>
        </p:nvSpPr>
        <p:spPr>
          <a:xfrm>
            <a:off x="260436" y="1664981"/>
            <a:ext cx="6653519" cy="2126480"/>
          </a:xfrm>
          <a:prstGeom prst="rect">
            <a:avLst/>
          </a:prstGeom>
        </p:spPr>
        <p:txBody>
          <a:bodyPr lIns="0" tIns="0" rIns="0" bIns="0" rtlCol="0" anchor="t">
            <a:spAutoFit/>
          </a:bodyPr>
          <a:lstStyle/>
          <a:p>
            <a:pPr defTabSz="609630">
              <a:lnSpc>
                <a:spcPts val="8400"/>
              </a:lnSpc>
              <a:spcBef>
                <a:spcPct val="0"/>
              </a:spcBef>
            </a:pPr>
            <a:r>
              <a:rPr lang="en-US" sz="6000">
                <a:solidFill>
                  <a:srgbClr val="FFFFFF"/>
                </a:solidFill>
                <a:latin typeface="Arial MT Pro"/>
                <a:ea typeface="Arial MT Pro"/>
                <a:cs typeface="Arial MT Pro"/>
                <a:sym typeface="Arial MT Pro"/>
              </a:rPr>
              <a:t>Own your budget: </a:t>
            </a:r>
          </a:p>
          <a:p>
            <a:pPr defTabSz="609630">
              <a:lnSpc>
                <a:spcPts val="4760"/>
              </a:lnSpc>
              <a:spcBef>
                <a:spcPct val="0"/>
              </a:spcBef>
            </a:pPr>
            <a:endParaRPr lang="en-US" sz="6000">
              <a:solidFill>
                <a:srgbClr val="FFFFFF"/>
              </a:solidFill>
              <a:latin typeface="Arial MT Pro"/>
              <a:ea typeface="Arial MT Pro"/>
              <a:cs typeface="Arial MT Pro"/>
              <a:sym typeface="Arial MT Pro"/>
            </a:endParaRPr>
          </a:p>
          <a:p>
            <a:pPr defTabSz="609630">
              <a:lnSpc>
                <a:spcPts val="3733"/>
              </a:lnSpc>
              <a:spcBef>
                <a:spcPct val="0"/>
              </a:spcBef>
            </a:pPr>
            <a:r>
              <a:rPr lang="en-US" sz="2666" i="1">
                <a:solidFill>
                  <a:srgbClr val="AC145A"/>
                </a:solidFill>
                <a:latin typeface="Arial MT Pro Italics"/>
                <a:ea typeface="Arial MT Pro Italics"/>
                <a:cs typeface="Arial MT Pro Italics"/>
                <a:sym typeface="Arial MT Pro Italics"/>
              </a:rPr>
              <a:t>Student Finance at University</a:t>
            </a:r>
          </a:p>
        </p:txBody>
      </p:sp>
      <p:sp>
        <p:nvSpPr>
          <p:cNvPr id="20" name="TextBox 8">
            <a:extLst>
              <a:ext uri="{FF2B5EF4-FFF2-40B4-BE49-F238E27FC236}">
                <a16:creationId xmlns:a16="http://schemas.microsoft.com/office/drawing/2014/main" id="{D0262B57-3CD7-E141-BDB5-091DAD659AAF}"/>
              </a:ext>
            </a:extLst>
          </p:cNvPr>
          <p:cNvSpPr txBox="1"/>
          <p:nvPr/>
        </p:nvSpPr>
        <p:spPr>
          <a:xfrm>
            <a:off x="-4348120" y="3605355"/>
            <a:ext cx="6419479" cy="498726"/>
          </a:xfrm>
          <a:prstGeom prst="rect">
            <a:avLst/>
          </a:prstGeom>
        </p:spPr>
        <p:txBody>
          <a:bodyPr lIns="0" tIns="0" rIns="0" bIns="0" rtlCol="0" anchor="t">
            <a:spAutoFit/>
          </a:bodyPr>
          <a:lstStyle/>
          <a:p>
            <a:pPr algn="r" defTabSz="609630">
              <a:lnSpc>
                <a:spcPts val="4667"/>
              </a:lnSpc>
              <a:defRPr/>
            </a:pPr>
            <a:r>
              <a:rPr lang="en-US" sz="1200">
                <a:solidFill>
                  <a:srgbClr val="ECEFF0"/>
                </a:solidFill>
                <a:latin typeface="FF Meta Hebrew Bold"/>
                <a:ea typeface="FF Meta Hebrew Bold"/>
                <a:cs typeface="FF Meta Hebrew Bold"/>
                <a:sym typeface="FF Meta Hebrew Bold"/>
              </a:rPr>
              <a:t>*based on 2025-26 figures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72146"/>
        </a:solidFill>
        <a:effectLst/>
      </p:bgPr>
    </p:bg>
    <p:spTree>
      <p:nvGrpSpPr>
        <p:cNvPr id="1" name=""/>
        <p:cNvGrpSpPr/>
        <p:nvPr/>
      </p:nvGrpSpPr>
      <p:grpSpPr>
        <a:xfrm>
          <a:off x="0" y="0"/>
          <a:ext cx="0" cy="0"/>
          <a:chOff x="0" y="0"/>
          <a:chExt cx="0" cy="0"/>
        </a:xfrm>
      </p:grpSpPr>
      <p:sp>
        <p:nvSpPr>
          <p:cNvPr id="2" name="Freeform 2"/>
          <p:cNvSpPr/>
          <p:nvPr/>
        </p:nvSpPr>
        <p:spPr>
          <a:xfrm>
            <a:off x="152600" y="172962"/>
            <a:ext cx="1227774" cy="658394"/>
          </a:xfrm>
          <a:custGeom>
            <a:avLst/>
            <a:gdLst/>
            <a:ahLst/>
            <a:cxnLst/>
            <a:rect l="l" t="t" r="r" b="b"/>
            <a:pathLst>
              <a:path w="1841661" h="987591">
                <a:moveTo>
                  <a:pt x="0" y="0"/>
                </a:moveTo>
                <a:lnTo>
                  <a:pt x="1841662" y="0"/>
                </a:lnTo>
                <a:lnTo>
                  <a:pt x="1841662" y="987591"/>
                </a:lnTo>
                <a:lnTo>
                  <a:pt x="0" y="987591"/>
                </a:lnTo>
                <a:lnTo>
                  <a:pt x="0" y="0"/>
                </a:lnTo>
                <a:close/>
              </a:path>
            </a:pathLst>
          </a:custGeom>
          <a:blipFill>
            <a:blip r:embed="rId2"/>
            <a:stretch>
              <a:fillRect/>
            </a:stretch>
          </a:blipFill>
        </p:spPr>
        <p:txBody>
          <a:bodyPr/>
          <a:lstStyle/>
          <a:p>
            <a:pPr defTabSz="609630"/>
            <a:endParaRPr lang="en-GB" sz="1200">
              <a:solidFill>
                <a:prstClr val="black"/>
              </a:solidFill>
              <a:latin typeface="Calibri"/>
            </a:endParaRPr>
          </a:p>
        </p:txBody>
      </p:sp>
      <p:grpSp>
        <p:nvGrpSpPr>
          <p:cNvPr id="3" name="Group 3"/>
          <p:cNvGrpSpPr/>
          <p:nvPr/>
        </p:nvGrpSpPr>
        <p:grpSpPr>
          <a:xfrm>
            <a:off x="462861" y="831356"/>
            <a:ext cx="3498518" cy="349851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solidFill>
          </p:spPr>
          <p:txBody>
            <a:bodyPr/>
            <a:lstStyle/>
            <a:p>
              <a:pPr defTabSz="609630"/>
              <a:endParaRPr lang="en-GB" sz="1200">
                <a:solidFill>
                  <a:prstClr val="black"/>
                </a:solidFill>
                <a:latin typeface="Calibri"/>
              </a:endParaRPr>
            </a:p>
          </p:txBody>
        </p:sp>
        <p:sp>
          <p:nvSpPr>
            <p:cNvPr id="5" name="TextBox 5"/>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1268424" y="1559023"/>
            <a:ext cx="1887392" cy="2043185"/>
          </a:xfrm>
          <a:custGeom>
            <a:avLst/>
            <a:gdLst/>
            <a:ahLst/>
            <a:cxnLst/>
            <a:rect l="l" t="t" r="r" b="b"/>
            <a:pathLst>
              <a:path w="2831088" h="3064777">
                <a:moveTo>
                  <a:pt x="0" y="0"/>
                </a:moveTo>
                <a:lnTo>
                  <a:pt x="2831087" y="0"/>
                </a:lnTo>
                <a:lnTo>
                  <a:pt x="2831087" y="3064777"/>
                </a:lnTo>
                <a:lnTo>
                  <a:pt x="0" y="306477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grpSp>
        <p:nvGrpSpPr>
          <p:cNvPr id="7" name="Group 7"/>
          <p:cNvGrpSpPr>
            <a:grpSpLocks noChangeAspect="1"/>
          </p:cNvGrpSpPr>
          <p:nvPr/>
        </p:nvGrpSpPr>
        <p:grpSpPr>
          <a:xfrm>
            <a:off x="4450804" y="1210574"/>
            <a:ext cx="4631358" cy="4783267"/>
            <a:chOff x="0" y="0"/>
            <a:chExt cx="6350000" cy="6558280"/>
          </a:xfrm>
        </p:grpSpPr>
        <p:sp>
          <p:nvSpPr>
            <p:cNvPr id="8" name="Freeform 8"/>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67" r="-27567"/>
              </a:stretch>
            </a:blipFill>
          </p:spPr>
          <p:txBody>
            <a:bodyPr/>
            <a:lstStyle/>
            <a:p>
              <a:pPr defTabSz="609630"/>
              <a:endParaRPr lang="en-GB" sz="1200">
                <a:solidFill>
                  <a:prstClr val="black"/>
                </a:solidFill>
                <a:latin typeface="Calibri"/>
              </a:endParaRPr>
            </a:p>
          </p:txBody>
        </p:sp>
        <p:sp>
          <p:nvSpPr>
            <p:cNvPr id="9" name="Freeform 9"/>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672146"/>
            </a:solidFill>
          </p:spPr>
          <p:txBody>
            <a:bodyPr/>
            <a:lstStyle/>
            <a:p>
              <a:pPr defTabSz="609630"/>
              <a:endParaRPr lang="en-GB" sz="1200">
                <a:solidFill>
                  <a:prstClr val="black"/>
                </a:solidFill>
                <a:latin typeface="Calibri"/>
              </a:endParaRPr>
            </a:p>
          </p:txBody>
        </p:sp>
      </p:grpSp>
      <p:grpSp>
        <p:nvGrpSpPr>
          <p:cNvPr id="10" name="Group 10"/>
          <p:cNvGrpSpPr>
            <a:grpSpLocks noChangeAspect="1"/>
          </p:cNvGrpSpPr>
          <p:nvPr/>
        </p:nvGrpSpPr>
        <p:grpSpPr>
          <a:xfrm>
            <a:off x="9082162" y="1351109"/>
            <a:ext cx="2662555" cy="4630709"/>
            <a:chOff x="0" y="0"/>
            <a:chExt cx="3291840" cy="5725160"/>
          </a:xfrm>
        </p:grpSpPr>
        <p:sp>
          <p:nvSpPr>
            <p:cNvPr id="11" name="Freeform 11"/>
            <p:cNvSpPr/>
            <p:nvPr/>
          </p:nvSpPr>
          <p:spPr>
            <a:xfrm>
              <a:off x="38100" y="0"/>
              <a:ext cx="3252470" cy="1734820"/>
            </a:xfrm>
            <a:custGeom>
              <a:avLst/>
              <a:gdLst/>
              <a:ahLst/>
              <a:cxnLst/>
              <a:rect l="l" t="t" r="r" b="b"/>
              <a:pathLst>
                <a:path w="3252470" h="1734820">
                  <a:moveTo>
                    <a:pt x="3021330" y="0"/>
                  </a:moveTo>
                  <a:cubicBezTo>
                    <a:pt x="2995930" y="2540"/>
                    <a:pt x="2971800" y="6350"/>
                    <a:pt x="2946400" y="8890"/>
                  </a:cubicBezTo>
                  <a:cubicBezTo>
                    <a:pt x="2937510" y="10160"/>
                    <a:pt x="2927350" y="11430"/>
                    <a:pt x="2918460" y="12700"/>
                  </a:cubicBezTo>
                  <a:cubicBezTo>
                    <a:pt x="2905760" y="13970"/>
                    <a:pt x="2915920" y="12700"/>
                    <a:pt x="2918460" y="12700"/>
                  </a:cubicBezTo>
                  <a:cubicBezTo>
                    <a:pt x="2894330" y="16510"/>
                    <a:pt x="2871470" y="19050"/>
                    <a:pt x="2847340" y="22860"/>
                  </a:cubicBezTo>
                  <a:cubicBezTo>
                    <a:pt x="2815590" y="26670"/>
                    <a:pt x="2783840" y="30480"/>
                    <a:pt x="2752090" y="31750"/>
                  </a:cubicBezTo>
                  <a:cubicBezTo>
                    <a:pt x="2519680" y="46990"/>
                    <a:pt x="2286000" y="16510"/>
                    <a:pt x="2053590" y="15240"/>
                  </a:cubicBezTo>
                  <a:cubicBezTo>
                    <a:pt x="1816100" y="12700"/>
                    <a:pt x="1577340" y="13970"/>
                    <a:pt x="1339850" y="19050"/>
                  </a:cubicBezTo>
                  <a:cubicBezTo>
                    <a:pt x="892810" y="27940"/>
                    <a:pt x="445770" y="46990"/>
                    <a:pt x="0" y="49530"/>
                  </a:cubicBezTo>
                  <a:cubicBezTo>
                    <a:pt x="1270" y="480060"/>
                    <a:pt x="12700" y="911860"/>
                    <a:pt x="21590" y="1342390"/>
                  </a:cubicBezTo>
                  <a:cubicBezTo>
                    <a:pt x="24130" y="1470660"/>
                    <a:pt x="26670" y="1598930"/>
                    <a:pt x="27940" y="1725930"/>
                  </a:cubicBezTo>
                  <a:cubicBezTo>
                    <a:pt x="228600" y="1728470"/>
                    <a:pt x="427990" y="1734820"/>
                    <a:pt x="628650" y="1733550"/>
                  </a:cubicBezTo>
                  <a:cubicBezTo>
                    <a:pt x="871220" y="1732280"/>
                    <a:pt x="1113790" y="1714500"/>
                    <a:pt x="1356360" y="1710690"/>
                  </a:cubicBezTo>
                  <a:cubicBezTo>
                    <a:pt x="1596390" y="1706880"/>
                    <a:pt x="1835150" y="1711960"/>
                    <a:pt x="2075180" y="1715770"/>
                  </a:cubicBezTo>
                  <a:cubicBezTo>
                    <a:pt x="2316480" y="1719580"/>
                    <a:pt x="2559050" y="1720850"/>
                    <a:pt x="2800350" y="1713230"/>
                  </a:cubicBezTo>
                  <a:cubicBezTo>
                    <a:pt x="2917190" y="1709420"/>
                    <a:pt x="3034030" y="1705610"/>
                    <a:pt x="3150870" y="1709420"/>
                  </a:cubicBezTo>
                  <a:cubicBezTo>
                    <a:pt x="3185160" y="1710690"/>
                    <a:pt x="3218180" y="1710690"/>
                    <a:pt x="3252470" y="1711960"/>
                  </a:cubicBezTo>
                  <a:cubicBezTo>
                    <a:pt x="3247390" y="1141730"/>
                    <a:pt x="3233420" y="570230"/>
                    <a:pt x="3233420" y="0"/>
                  </a:cubicBezTo>
                  <a:lnTo>
                    <a:pt x="3021330" y="0"/>
                  </a:lnTo>
                  <a:close/>
                </a:path>
              </a:pathLst>
            </a:custGeom>
            <a:blipFill>
              <a:blip r:embed="rId5"/>
              <a:stretch>
                <a:fillRect t="-12611" b="-12611"/>
              </a:stretch>
            </a:blipFill>
          </p:spPr>
          <p:txBody>
            <a:bodyPr/>
            <a:lstStyle/>
            <a:p>
              <a:pPr defTabSz="609630"/>
              <a:endParaRPr lang="en-GB" sz="1200">
                <a:solidFill>
                  <a:prstClr val="black"/>
                </a:solidFill>
                <a:latin typeface="Calibri"/>
              </a:endParaRPr>
            </a:p>
          </p:txBody>
        </p:sp>
        <p:sp>
          <p:nvSpPr>
            <p:cNvPr id="12" name="Freeform 12"/>
            <p:cNvSpPr/>
            <p:nvPr/>
          </p:nvSpPr>
          <p:spPr>
            <a:xfrm>
              <a:off x="31750" y="2037080"/>
              <a:ext cx="3260090" cy="1697990"/>
            </a:xfrm>
            <a:custGeom>
              <a:avLst/>
              <a:gdLst/>
              <a:ahLst/>
              <a:cxnLst/>
              <a:rect l="l" t="t" r="r" b="b"/>
              <a:pathLst>
                <a:path w="3260090" h="1697990">
                  <a:moveTo>
                    <a:pt x="3260090" y="10160"/>
                  </a:moveTo>
                  <a:lnTo>
                    <a:pt x="3111500" y="6350"/>
                  </a:lnTo>
                  <a:cubicBezTo>
                    <a:pt x="2979420" y="3810"/>
                    <a:pt x="2847340" y="11430"/>
                    <a:pt x="2715260" y="13970"/>
                  </a:cubicBezTo>
                  <a:cubicBezTo>
                    <a:pt x="2233930" y="25400"/>
                    <a:pt x="1752600" y="0"/>
                    <a:pt x="1271270" y="11430"/>
                  </a:cubicBezTo>
                  <a:cubicBezTo>
                    <a:pt x="1028700" y="16510"/>
                    <a:pt x="786130" y="34290"/>
                    <a:pt x="543560" y="33020"/>
                  </a:cubicBezTo>
                  <a:cubicBezTo>
                    <a:pt x="374650" y="31750"/>
                    <a:pt x="205740" y="27940"/>
                    <a:pt x="36830" y="25400"/>
                  </a:cubicBezTo>
                  <a:cubicBezTo>
                    <a:pt x="38100" y="227330"/>
                    <a:pt x="36830" y="429260"/>
                    <a:pt x="31750" y="629920"/>
                  </a:cubicBezTo>
                  <a:cubicBezTo>
                    <a:pt x="26670" y="829310"/>
                    <a:pt x="16510" y="1028700"/>
                    <a:pt x="10160" y="1226820"/>
                  </a:cubicBezTo>
                  <a:cubicBezTo>
                    <a:pt x="6350" y="1372870"/>
                    <a:pt x="2540" y="1520190"/>
                    <a:pt x="0" y="1666240"/>
                  </a:cubicBezTo>
                  <a:cubicBezTo>
                    <a:pt x="242570" y="1663700"/>
                    <a:pt x="486410" y="1654810"/>
                    <a:pt x="728980" y="1648460"/>
                  </a:cubicBezTo>
                  <a:cubicBezTo>
                    <a:pt x="967740" y="1642110"/>
                    <a:pt x="1205230" y="1647190"/>
                    <a:pt x="1443990" y="1648460"/>
                  </a:cubicBezTo>
                  <a:cubicBezTo>
                    <a:pt x="1680210" y="1648460"/>
                    <a:pt x="1916430" y="1642110"/>
                    <a:pt x="2153920" y="1643380"/>
                  </a:cubicBezTo>
                  <a:cubicBezTo>
                    <a:pt x="2387600" y="1643380"/>
                    <a:pt x="2620010" y="1653540"/>
                    <a:pt x="2851150" y="1680210"/>
                  </a:cubicBezTo>
                  <a:cubicBezTo>
                    <a:pt x="2959100" y="1692910"/>
                    <a:pt x="3068320" y="1697990"/>
                    <a:pt x="3177540" y="1696720"/>
                  </a:cubicBezTo>
                  <a:cubicBezTo>
                    <a:pt x="3188970" y="1696720"/>
                    <a:pt x="3200400" y="1696720"/>
                    <a:pt x="3211830" y="1695450"/>
                  </a:cubicBezTo>
                  <a:lnTo>
                    <a:pt x="3219450" y="1474470"/>
                  </a:lnTo>
                  <a:cubicBezTo>
                    <a:pt x="3227070" y="1287780"/>
                    <a:pt x="3238500" y="1099820"/>
                    <a:pt x="3247391" y="913130"/>
                  </a:cubicBezTo>
                  <a:cubicBezTo>
                    <a:pt x="3256281" y="722630"/>
                    <a:pt x="3258820" y="532130"/>
                    <a:pt x="3260091" y="341630"/>
                  </a:cubicBezTo>
                  <a:lnTo>
                    <a:pt x="3260091" y="10160"/>
                  </a:lnTo>
                  <a:close/>
                </a:path>
              </a:pathLst>
            </a:custGeom>
            <a:blipFill>
              <a:blip r:embed="rId6"/>
              <a:stretch>
                <a:fillRect t="-14341" b="-14341"/>
              </a:stretch>
            </a:blipFill>
          </p:spPr>
          <p:txBody>
            <a:bodyPr/>
            <a:lstStyle/>
            <a:p>
              <a:pPr defTabSz="609630"/>
              <a:endParaRPr lang="en-GB" sz="1200">
                <a:solidFill>
                  <a:prstClr val="black"/>
                </a:solidFill>
                <a:latin typeface="Calibri"/>
              </a:endParaRPr>
            </a:p>
          </p:txBody>
        </p:sp>
        <p:sp>
          <p:nvSpPr>
            <p:cNvPr id="13" name="Freeform 13"/>
            <p:cNvSpPr/>
            <p:nvPr/>
          </p:nvSpPr>
          <p:spPr>
            <a:xfrm>
              <a:off x="-3810" y="3986530"/>
              <a:ext cx="3270250" cy="1742440"/>
            </a:xfrm>
            <a:custGeom>
              <a:avLst/>
              <a:gdLst/>
              <a:ahLst/>
              <a:cxnLst/>
              <a:rect l="l" t="t" r="r" b="b"/>
              <a:pathLst>
                <a:path w="3270250" h="1742440">
                  <a:moveTo>
                    <a:pt x="3267710" y="727710"/>
                  </a:moveTo>
                  <a:cubicBezTo>
                    <a:pt x="3267710" y="549910"/>
                    <a:pt x="3247390" y="372110"/>
                    <a:pt x="3243580" y="193040"/>
                  </a:cubicBezTo>
                  <a:cubicBezTo>
                    <a:pt x="3243580" y="153670"/>
                    <a:pt x="3242310" y="114300"/>
                    <a:pt x="3242310" y="74930"/>
                  </a:cubicBezTo>
                  <a:cubicBezTo>
                    <a:pt x="3224530" y="74930"/>
                    <a:pt x="3206750" y="76200"/>
                    <a:pt x="3188970" y="76200"/>
                  </a:cubicBezTo>
                  <a:cubicBezTo>
                    <a:pt x="3064510" y="76200"/>
                    <a:pt x="2942590" y="64770"/>
                    <a:pt x="2819400" y="50800"/>
                  </a:cubicBezTo>
                  <a:cubicBezTo>
                    <a:pt x="2348230" y="0"/>
                    <a:pt x="1873250" y="31750"/>
                    <a:pt x="1400810" y="26670"/>
                  </a:cubicBezTo>
                  <a:cubicBezTo>
                    <a:pt x="1159510" y="24130"/>
                    <a:pt x="919480" y="22861"/>
                    <a:pt x="678180" y="30480"/>
                  </a:cubicBezTo>
                  <a:cubicBezTo>
                    <a:pt x="462280" y="36830"/>
                    <a:pt x="246380" y="44450"/>
                    <a:pt x="29210" y="45720"/>
                  </a:cubicBezTo>
                  <a:cubicBezTo>
                    <a:pt x="24130" y="416561"/>
                    <a:pt x="20320" y="787400"/>
                    <a:pt x="10160" y="1156970"/>
                  </a:cubicBezTo>
                  <a:cubicBezTo>
                    <a:pt x="5080" y="1341120"/>
                    <a:pt x="0" y="1526540"/>
                    <a:pt x="3810" y="1710690"/>
                  </a:cubicBezTo>
                  <a:cubicBezTo>
                    <a:pt x="266700" y="1710690"/>
                    <a:pt x="528320" y="1715770"/>
                    <a:pt x="791210" y="1720850"/>
                  </a:cubicBezTo>
                  <a:cubicBezTo>
                    <a:pt x="1275080" y="1731010"/>
                    <a:pt x="1760220" y="1742440"/>
                    <a:pt x="2244090" y="1732280"/>
                  </a:cubicBezTo>
                  <a:cubicBezTo>
                    <a:pt x="2585720" y="1724660"/>
                    <a:pt x="2928620" y="1717040"/>
                    <a:pt x="3270250" y="1713230"/>
                  </a:cubicBezTo>
                  <a:cubicBezTo>
                    <a:pt x="3218180" y="1389380"/>
                    <a:pt x="3268980" y="1055370"/>
                    <a:pt x="3267710" y="727710"/>
                  </a:cubicBezTo>
                  <a:close/>
                </a:path>
              </a:pathLst>
            </a:custGeom>
            <a:blipFill>
              <a:blip r:embed="rId7"/>
              <a:stretch>
                <a:fillRect t="-13482" b="-13482"/>
              </a:stretch>
            </a:blipFill>
          </p:spPr>
          <p:txBody>
            <a:bodyPr/>
            <a:lstStyle/>
            <a:p>
              <a:pPr defTabSz="609630"/>
              <a:endParaRPr lang="en-GB" sz="1200">
                <a:solidFill>
                  <a:prstClr val="black"/>
                </a:solidFill>
                <a:latin typeface="Calibri"/>
              </a:endParaRPr>
            </a:p>
          </p:txBody>
        </p:sp>
      </p:grpSp>
      <p:sp>
        <p:nvSpPr>
          <p:cNvPr id="14" name="TextBox 14"/>
          <p:cNvSpPr txBox="1"/>
          <p:nvPr/>
        </p:nvSpPr>
        <p:spPr>
          <a:xfrm>
            <a:off x="-194200" y="4341352"/>
            <a:ext cx="4749335" cy="725455"/>
          </a:xfrm>
          <a:prstGeom prst="rect">
            <a:avLst/>
          </a:prstGeom>
        </p:spPr>
        <p:txBody>
          <a:bodyPr lIns="0" tIns="0" rIns="0" bIns="0" rtlCol="0" anchor="t">
            <a:spAutoFit/>
          </a:bodyPr>
          <a:lstStyle/>
          <a:p>
            <a:pPr algn="ctr" defTabSz="609630">
              <a:lnSpc>
                <a:spcPts val="6190"/>
              </a:lnSpc>
              <a:spcBef>
                <a:spcPct val="0"/>
              </a:spcBef>
            </a:pPr>
            <a:r>
              <a:rPr lang="en-US" sz="4421" b="1">
                <a:solidFill>
                  <a:srgbClr val="FFFFFF"/>
                </a:solidFill>
                <a:latin typeface="Arial MT Pro Bold"/>
                <a:ea typeface="Arial MT Pro Bold"/>
                <a:cs typeface="Arial MT Pro Bold"/>
                <a:sym typeface="Arial MT Pro Bold"/>
              </a:rPr>
              <a:t>Food</a:t>
            </a:r>
          </a:p>
        </p:txBody>
      </p:sp>
      <p:sp>
        <p:nvSpPr>
          <p:cNvPr id="15" name="TextBox 15"/>
          <p:cNvSpPr txBox="1"/>
          <p:nvPr/>
        </p:nvSpPr>
        <p:spPr>
          <a:xfrm>
            <a:off x="204903" y="5254154"/>
            <a:ext cx="4014435" cy="1651734"/>
          </a:xfrm>
          <a:prstGeom prst="rect">
            <a:avLst/>
          </a:prstGeom>
        </p:spPr>
        <p:txBody>
          <a:bodyPr lIns="0" tIns="0" rIns="0" bIns="0" rtlCol="0" anchor="t">
            <a:spAutoFit/>
          </a:bodyPr>
          <a:lstStyle/>
          <a:p>
            <a:pPr algn="ctr" defTabSz="609630">
              <a:lnSpc>
                <a:spcPts val="3267"/>
              </a:lnSpc>
            </a:pPr>
            <a:r>
              <a:rPr lang="en-US" sz="2333" b="1">
                <a:solidFill>
                  <a:srgbClr val="FFFFFF"/>
                </a:solidFill>
                <a:latin typeface="Arial MT Pro Bold"/>
                <a:ea typeface="Arial MT Pro Bold"/>
                <a:cs typeface="Arial MT Pro Bold"/>
                <a:sym typeface="Arial MT Pro Bold"/>
              </a:rPr>
              <a:t>Average cost for uk student food shop - £144 per month</a:t>
            </a:r>
          </a:p>
          <a:p>
            <a:pPr algn="ctr" defTabSz="609630">
              <a:lnSpc>
                <a:spcPts val="2333"/>
              </a:lnSpc>
            </a:pPr>
            <a:r>
              <a:rPr lang="en-US" sz="1667" b="1">
                <a:solidFill>
                  <a:srgbClr val="FFFFFF"/>
                </a:solidFill>
                <a:latin typeface="Arial MT Pro Bold"/>
                <a:ea typeface="Arial MT Pro Bold"/>
                <a:cs typeface="Arial MT Pro Bold"/>
                <a:sym typeface="Arial MT Pro Bold"/>
              </a:rPr>
              <a:t>(</a:t>
            </a:r>
            <a:r>
              <a:rPr lang="en-US" sz="1667" b="1" i="1">
                <a:solidFill>
                  <a:srgbClr val="FFFFFF"/>
                </a:solidFill>
                <a:latin typeface="Arial MT Pro Bold Italics"/>
                <a:ea typeface="Arial MT Pro Bold Italics"/>
                <a:cs typeface="Arial MT Pro Bold Italics"/>
                <a:sym typeface="Arial MT Pro Bold Italics"/>
              </a:rPr>
              <a:t>SaveTheStudent.Org, 2024)</a:t>
            </a:r>
          </a:p>
          <a:p>
            <a:pPr algn="ctr" defTabSz="609630">
              <a:lnSpc>
                <a:spcPts val="4760"/>
              </a:lnSpc>
              <a:spcBef>
                <a:spcPct val="0"/>
              </a:spcBef>
            </a:pPr>
            <a:endParaRPr lang="en-US" sz="1667" b="1" i="1">
              <a:solidFill>
                <a:srgbClr val="FFFFFF"/>
              </a:solidFill>
              <a:latin typeface="Arial MT Pro Bold Italics"/>
              <a:ea typeface="Arial MT Pro Bold Italics"/>
              <a:cs typeface="Arial MT Pro Bold Italics"/>
              <a:sym typeface="Arial MT Pro Bold Italics"/>
            </a:endParaRPr>
          </a:p>
        </p:txBody>
      </p:sp>
      <p:sp>
        <p:nvSpPr>
          <p:cNvPr id="16" name="TextBox 16"/>
          <p:cNvSpPr txBox="1"/>
          <p:nvPr/>
        </p:nvSpPr>
        <p:spPr>
          <a:xfrm>
            <a:off x="4013427" y="207434"/>
            <a:ext cx="8144123" cy="808683"/>
          </a:xfrm>
          <a:prstGeom prst="rect">
            <a:avLst/>
          </a:prstGeom>
        </p:spPr>
        <p:txBody>
          <a:bodyPr lIns="0" tIns="0" rIns="0" bIns="0" rtlCol="0" anchor="t">
            <a:spAutoFit/>
          </a:bodyPr>
          <a:lstStyle/>
          <a:p>
            <a:pPr algn="ctr" defTabSz="609630">
              <a:lnSpc>
                <a:spcPts val="3267"/>
              </a:lnSpc>
              <a:spcBef>
                <a:spcPct val="0"/>
              </a:spcBef>
            </a:pPr>
            <a:r>
              <a:rPr lang="en-US" sz="2333" b="1">
                <a:solidFill>
                  <a:srgbClr val="FFFFFF"/>
                </a:solidFill>
                <a:latin typeface="Arial MT Pro Bold"/>
                <a:ea typeface="Arial MT Pro Bold"/>
                <a:cs typeface="Arial MT Pro Bold"/>
                <a:sym typeface="Arial MT Pro Bold"/>
              </a:rPr>
              <a:t>Sheffield is a student friendly city with plenty of affordable cafes and restaurants. </a:t>
            </a:r>
          </a:p>
        </p:txBody>
      </p:sp>
      <p:sp>
        <p:nvSpPr>
          <p:cNvPr id="17" name="TextBox 17"/>
          <p:cNvSpPr txBox="1"/>
          <p:nvPr/>
        </p:nvSpPr>
        <p:spPr>
          <a:xfrm>
            <a:off x="4778075" y="5904184"/>
            <a:ext cx="4014435" cy="233269"/>
          </a:xfrm>
          <a:prstGeom prst="rect">
            <a:avLst/>
          </a:prstGeom>
        </p:spPr>
        <p:txBody>
          <a:bodyPr lIns="0" tIns="0" rIns="0" bIns="0" rtlCol="0" anchor="t">
            <a:spAutoFit/>
          </a:bodyPr>
          <a:lstStyle/>
          <a:p>
            <a:pPr algn="ctr" defTabSz="609630">
              <a:lnSpc>
                <a:spcPts val="1960"/>
              </a:lnSpc>
              <a:spcBef>
                <a:spcPct val="0"/>
              </a:spcBef>
            </a:pPr>
            <a:r>
              <a:rPr lang="en-US" sz="1400" b="1">
                <a:solidFill>
                  <a:srgbClr val="FFFFFF"/>
                </a:solidFill>
                <a:latin typeface="Arial MT Pro Bold"/>
                <a:ea typeface="Arial MT Pro Bold"/>
                <a:cs typeface="Arial MT Pro Bold"/>
                <a:sym typeface="Arial MT Pro Bold"/>
              </a:rPr>
              <a:t>Cambridge Street Collective, opened in 2023</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672146"/>
        </a:solidFill>
        <a:effectLst/>
      </p:bgPr>
    </p:bg>
    <p:spTree>
      <p:nvGrpSpPr>
        <p:cNvPr id="1" name=""/>
        <p:cNvGrpSpPr/>
        <p:nvPr/>
      </p:nvGrpSpPr>
      <p:grpSpPr>
        <a:xfrm>
          <a:off x="0" y="0"/>
          <a:ext cx="0" cy="0"/>
          <a:chOff x="0" y="0"/>
          <a:chExt cx="0" cy="0"/>
        </a:xfrm>
      </p:grpSpPr>
      <p:sp>
        <p:nvSpPr>
          <p:cNvPr id="2" name="Freeform 2"/>
          <p:cNvSpPr/>
          <p:nvPr/>
        </p:nvSpPr>
        <p:spPr>
          <a:xfrm>
            <a:off x="152600" y="172962"/>
            <a:ext cx="1227774" cy="658394"/>
          </a:xfrm>
          <a:custGeom>
            <a:avLst/>
            <a:gdLst/>
            <a:ahLst/>
            <a:cxnLst/>
            <a:rect l="l" t="t" r="r" b="b"/>
            <a:pathLst>
              <a:path w="1841661" h="987591">
                <a:moveTo>
                  <a:pt x="0" y="0"/>
                </a:moveTo>
                <a:lnTo>
                  <a:pt x="1841662" y="0"/>
                </a:lnTo>
                <a:lnTo>
                  <a:pt x="1841662" y="987591"/>
                </a:lnTo>
                <a:lnTo>
                  <a:pt x="0" y="987591"/>
                </a:lnTo>
                <a:lnTo>
                  <a:pt x="0" y="0"/>
                </a:lnTo>
                <a:close/>
              </a:path>
            </a:pathLst>
          </a:custGeom>
          <a:blipFill>
            <a:blip r:embed="rId2"/>
            <a:stretch>
              <a:fillRect/>
            </a:stretch>
          </a:blipFill>
        </p:spPr>
        <p:txBody>
          <a:bodyPr/>
          <a:lstStyle/>
          <a:p>
            <a:pPr defTabSz="609630"/>
            <a:endParaRPr lang="en-GB" sz="1200">
              <a:solidFill>
                <a:prstClr val="black"/>
              </a:solidFill>
              <a:latin typeface="Calibri"/>
            </a:endParaRPr>
          </a:p>
        </p:txBody>
      </p:sp>
      <p:grpSp>
        <p:nvGrpSpPr>
          <p:cNvPr id="3" name="Group 3"/>
          <p:cNvGrpSpPr/>
          <p:nvPr/>
        </p:nvGrpSpPr>
        <p:grpSpPr>
          <a:xfrm>
            <a:off x="-384100" y="860205"/>
            <a:ext cx="12960200" cy="685800"/>
            <a:chOff x="0" y="0"/>
            <a:chExt cx="5120079" cy="270933"/>
          </a:xfrm>
        </p:grpSpPr>
        <p:sp>
          <p:nvSpPr>
            <p:cNvPr id="4" name="Freeform 4"/>
            <p:cNvSpPr/>
            <p:nvPr/>
          </p:nvSpPr>
          <p:spPr>
            <a:xfrm>
              <a:off x="0" y="0"/>
              <a:ext cx="5120079" cy="270933"/>
            </a:xfrm>
            <a:custGeom>
              <a:avLst/>
              <a:gdLst/>
              <a:ahLst/>
              <a:cxnLst/>
              <a:rect l="l" t="t" r="r" b="b"/>
              <a:pathLst>
                <a:path w="5120079" h="270933">
                  <a:moveTo>
                    <a:pt x="0" y="0"/>
                  </a:moveTo>
                  <a:lnTo>
                    <a:pt x="5120079" y="0"/>
                  </a:lnTo>
                  <a:lnTo>
                    <a:pt x="5120079" y="270933"/>
                  </a:lnTo>
                  <a:lnTo>
                    <a:pt x="0" y="270933"/>
                  </a:lnTo>
                  <a:close/>
                </a:path>
              </a:pathLst>
            </a:custGeom>
            <a:solidFill>
              <a:srgbClr val="AC145A"/>
            </a:solidFill>
          </p:spPr>
          <p:txBody>
            <a:bodyPr/>
            <a:lstStyle/>
            <a:p>
              <a:pPr defTabSz="609630"/>
              <a:endParaRPr lang="en-GB" sz="1200">
                <a:solidFill>
                  <a:prstClr val="black"/>
                </a:solidFill>
                <a:latin typeface="Calibri"/>
              </a:endParaRPr>
            </a:p>
          </p:txBody>
        </p:sp>
        <p:sp>
          <p:nvSpPr>
            <p:cNvPr id="5" name="TextBox 5"/>
            <p:cNvSpPr txBox="1"/>
            <p:nvPr/>
          </p:nvSpPr>
          <p:spPr>
            <a:xfrm>
              <a:off x="0" y="-47625"/>
              <a:ext cx="5120079" cy="318558"/>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495904" y="2067955"/>
            <a:ext cx="2057400" cy="20574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solidFill>
          </p:spPr>
          <p:txBody>
            <a:bodyPr/>
            <a:lstStyle/>
            <a:p>
              <a:pPr defTabSz="609630"/>
              <a:endParaRPr lang="en-GB" sz="1200">
                <a:solidFill>
                  <a:prstClr val="black"/>
                </a:solidFill>
                <a:latin typeface="Calibri"/>
              </a:endParaRPr>
            </a:p>
          </p:txBody>
        </p:sp>
        <p:sp>
          <p:nvSpPr>
            <p:cNvPr id="8" name="TextBox 8"/>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9" name="Group 9"/>
          <p:cNvGrpSpPr/>
          <p:nvPr/>
        </p:nvGrpSpPr>
        <p:grpSpPr>
          <a:xfrm>
            <a:off x="3579461" y="2067955"/>
            <a:ext cx="2057400" cy="205740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solidFill>
          </p:spPr>
          <p:txBody>
            <a:bodyPr/>
            <a:lstStyle/>
            <a:p>
              <a:pPr defTabSz="609630"/>
              <a:endParaRPr lang="en-GB" sz="1200">
                <a:solidFill>
                  <a:prstClr val="black"/>
                </a:solidFill>
                <a:latin typeface="Calibri"/>
              </a:endParaRPr>
            </a:p>
          </p:txBody>
        </p:sp>
        <p:sp>
          <p:nvSpPr>
            <p:cNvPr id="11" name="TextBox 11"/>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2" name="Group 12"/>
          <p:cNvGrpSpPr/>
          <p:nvPr/>
        </p:nvGrpSpPr>
        <p:grpSpPr>
          <a:xfrm>
            <a:off x="6663017" y="2067955"/>
            <a:ext cx="2057400" cy="205740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solidFill>
          </p:spPr>
          <p:txBody>
            <a:bodyPr/>
            <a:lstStyle/>
            <a:p>
              <a:pPr defTabSz="609630"/>
              <a:endParaRPr lang="en-GB" sz="1200">
                <a:solidFill>
                  <a:prstClr val="black"/>
                </a:solidFill>
                <a:latin typeface="Calibri"/>
              </a:endParaRPr>
            </a:p>
          </p:txBody>
        </p:sp>
        <p:sp>
          <p:nvSpPr>
            <p:cNvPr id="14" name="TextBox 14"/>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5" name="Group 15"/>
          <p:cNvGrpSpPr/>
          <p:nvPr/>
        </p:nvGrpSpPr>
        <p:grpSpPr>
          <a:xfrm>
            <a:off x="9746573" y="2067955"/>
            <a:ext cx="2057400" cy="205740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solidFill>
          </p:spPr>
          <p:txBody>
            <a:bodyPr/>
            <a:lstStyle/>
            <a:p>
              <a:pPr defTabSz="609630"/>
              <a:endParaRPr lang="en-GB" sz="1200">
                <a:solidFill>
                  <a:prstClr val="black"/>
                </a:solidFill>
                <a:latin typeface="Calibri"/>
              </a:endParaRPr>
            </a:p>
          </p:txBody>
        </p:sp>
        <p:sp>
          <p:nvSpPr>
            <p:cNvPr id="17" name="TextBox 17"/>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8" name="Freeform 18"/>
          <p:cNvSpPr/>
          <p:nvPr/>
        </p:nvSpPr>
        <p:spPr>
          <a:xfrm>
            <a:off x="790716" y="2362768"/>
            <a:ext cx="1467777" cy="1467777"/>
          </a:xfrm>
          <a:custGeom>
            <a:avLst/>
            <a:gdLst/>
            <a:ahLst/>
            <a:cxnLst/>
            <a:rect l="l" t="t" r="r" b="b"/>
            <a:pathLst>
              <a:path w="2201665" h="2201665">
                <a:moveTo>
                  <a:pt x="0" y="0"/>
                </a:moveTo>
                <a:lnTo>
                  <a:pt x="2201665" y="0"/>
                </a:lnTo>
                <a:lnTo>
                  <a:pt x="2201665" y="2201664"/>
                </a:lnTo>
                <a:lnTo>
                  <a:pt x="0" y="220166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sp>
        <p:nvSpPr>
          <p:cNvPr id="19" name="Freeform 19"/>
          <p:cNvSpPr/>
          <p:nvPr/>
        </p:nvSpPr>
        <p:spPr>
          <a:xfrm>
            <a:off x="6927892" y="2302894"/>
            <a:ext cx="1527649" cy="1527649"/>
          </a:xfrm>
          <a:custGeom>
            <a:avLst/>
            <a:gdLst/>
            <a:ahLst/>
            <a:cxnLst/>
            <a:rect l="l" t="t" r="r" b="b"/>
            <a:pathLst>
              <a:path w="2291474" h="2291474">
                <a:moveTo>
                  <a:pt x="0" y="0"/>
                </a:moveTo>
                <a:lnTo>
                  <a:pt x="2291474" y="0"/>
                </a:lnTo>
                <a:lnTo>
                  <a:pt x="2291474" y="2291474"/>
                </a:lnTo>
                <a:lnTo>
                  <a:pt x="0" y="2291474"/>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sp>
        <p:nvSpPr>
          <p:cNvPr id="20" name="Freeform 20"/>
          <p:cNvSpPr/>
          <p:nvPr/>
        </p:nvSpPr>
        <p:spPr>
          <a:xfrm>
            <a:off x="3954936" y="2410855"/>
            <a:ext cx="1306449" cy="1371600"/>
          </a:xfrm>
          <a:custGeom>
            <a:avLst/>
            <a:gdLst/>
            <a:ahLst/>
            <a:cxnLst/>
            <a:rect l="l" t="t" r="r" b="b"/>
            <a:pathLst>
              <a:path w="1959674" h="2057400">
                <a:moveTo>
                  <a:pt x="0" y="0"/>
                </a:moveTo>
                <a:lnTo>
                  <a:pt x="1959674" y="0"/>
                </a:lnTo>
                <a:lnTo>
                  <a:pt x="1959674" y="2057400"/>
                </a:lnTo>
                <a:lnTo>
                  <a:pt x="0" y="2057400"/>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defTabSz="609630"/>
            <a:endParaRPr lang="en-GB" sz="1200">
              <a:solidFill>
                <a:prstClr val="black"/>
              </a:solidFill>
              <a:latin typeface="Calibri"/>
            </a:endParaRPr>
          </a:p>
        </p:txBody>
      </p:sp>
      <p:sp>
        <p:nvSpPr>
          <p:cNvPr id="21" name="Freeform 21"/>
          <p:cNvSpPr/>
          <p:nvPr/>
        </p:nvSpPr>
        <p:spPr>
          <a:xfrm>
            <a:off x="10123767" y="2410856"/>
            <a:ext cx="1341663" cy="1341663"/>
          </a:xfrm>
          <a:custGeom>
            <a:avLst/>
            <a:gdLst/>
            <a:ahLst/>
            <a:cxnLst/>
            <a:rect l="l" t="t" r="r" b="b"/>
            <a:pathLst>
              <a:path w="2012495" h="2012495">
                <a:moveTo>
                  <a:pt x="0" y="0"/>
                </a:moveTo>
                <a:lnTo>
                  <a:pt x="2012495" y="0"/>
                </a:lnTo>
                <a:lnTo>
                  <a:pt x="2012495" y="2012495"/>
                </a:lnTo>
                <a:lnTo>
                  <a:pt x="0" y="201249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defTabSz="609630"/>
            <a:endParaRPr lang="en-GB" sz="1200">
              <a:solidFill>
                <a:prstClr val="black"/>
              </a:solidFill>
              <a:latin typeface="Calibri"/>
            </a:endParaRPr>
          </a:p>
        </p:txBody>
      </p:sp>
      <p:sp>
        <p:nvSpPr>
          <p:cNvPr id="22" name="TextBox 22"/>
          <p:cNvSpPr txBox="1"/>
          <p:nvPr/>
        </p:nvSpPr>
        <p:spPr>
          <a:xfrm>
            <a:off x="272998" y="823163"/>
            <a:ext cx="11249126" cy="549381"/>
          </a:xfrm>
          <a:prstGeom prst="rect">
            <a:avLst/>
          </a:prstGeom>
        </p:spPr>
        <p:txBody>
          <a:bodyPr lIns="0" tIns="0" rIns="0" bIns="0" rtlCol="0" anchor="t">
            <a:spAutoFit/>
          </a:bodyPr>
          <a:lstStyle/>
          <a:p>
            <a:pPr algn="ctr" defTabSz="609630">
              <a:lnSpc>
                <a:spcPts val="4666"/>
              </a:lnSpc>
              <a:spcBef>
                <a:spcPct val="0"/>
              </a:spcBef>
            </a:pPr>
            <a:r>
              <a:rPr lang="en-US" sz="3333" b="1">
                <a:solidFill>
                  <a:srgbClr val="FFFFFF"/>
                </a:solidFill>
                <a:latin typeface="Arial MT Pro Bold"/>
                <a:ea typeface="Arial MT Pro Bold"/>
                <a:cs typeface="Arial MT Pro Bold"/>
                <a:sym typeface="Arial MT Pro Bold"/>
              </a:rPr>
              <a:t>Mythbusting Student Finance Repayments</a:t>
            </a:r>
          </a:p>
        </p:txBody>
      </p:sp>
      <p:sp>
        <p:nvSpPr>
          <p:cNvPr id="23" name="TextBox 23"/>
          <p:cNvSpPr txBox="1"/>
          <p:nvPr/>
        </p:nvSpPr>
        <p:spPr>
          <a:xfrm>
            <a:off x="272998" y="4281595"/>
            <a:ext cx="2553304" cy="1052724"/>
          </a:xfrm>
          <a:prstGeom prst="rect">
            <a:avLst/>
          </a:prstGeom>
        </p:spPr>
        <p:txBody>
          <a:bodyPr lIns="0" tIns="0" rIns="0" bIns="0" rtlCol="0" anchor="t">
            <a:spAutoFit/>
          </a:bodyPr>
          <a:lstStyle/>
          <a:p>
            <a:pPr algn="ctr" defTabSz="609630">
              <a:lnSpc>
                <a:spcPts val="2053"/>
              </a:lnSpc>
              <a:spcBef>
                <a:spcPct val="0"/>
              </a:spcBef>
            </a:pPr>
            <a:r>
              <a:rPr lang="en-US" sz="1466" b="1" dirty="0">
                <a:solidFill>
                  <a:srgbClr val="FFFFFF"/>
                </a:solidFill>
                <a:latin typeface="Arial MT Pro Bold"/>
                <a:ea typeface="Arial MT Pro Bold"/>
                <a:cs typeface="Arial MT Pro Bold"/>
                <a:sym typeface="Arial MT Pro Bold"/>
              </a:rPr>
              <a:t>You won’t have to make repayments until your income is over the set threshold of </a:t>
            </a:r>
            <a:r>
              <a:rPr lang="en-US" sz="1466" b="1">
                <a:solidFill>
                  <a:srgbClr val="FFFFFF"/>
                </a:solidFill>
                <a:latin typeface="Arial MT Pro Bold"/>
                <a:ea typeface="Arial MT Pro Bold"/>
                <a:cs typeface="Arial MT Pro Bold"/>
                <a:sym typeface="Arial MT Pro Bold"/>
              </a:rPr>
              <a:t>£25,000</a:t>
            </a:r>
            <a:endParaRPr lang="en-US" sz="1466" b="1" dirty="0">
              <a:solidFill>
                <a:srgbClr val="FFFFFF"/>
              </a:solidFill>
              <a:latin typeface="Arial MT Pro Bold"/>
              <a:ea typeface="Arial MT Pro Bold"/>
              <a:cs typeface="Arial MT Pro Bold"/>
              <a:sym typeface="Arial MT Pro Bold"/>
            </a:endParaRPr>
          </a:p>
        </p:txBody>
      </p:sp>
      <p:sp>
        <p:nvSpPr>
          <p:cNvPr id="24" name="TextBox 24"/>
          <p:cNvSpPr txBox="1"/>
          <p:nvPr/>
        </p:nvSpPr>
        <p:spPr>
          <a:xfrm>
            <a:off x="6490825" y="4281595"/>
            <a:ext cx="2401783" cy="1052724"/>
          </a:xfrm>
          <a:prstGeom prst="rect">
            <a:avLst/>
          </a:prstGeom>
        </p:spPr>
        <p:txBody>
          <a:bodyPr lIns="0" tIns="0" rIns="0" bIns="0" rtlCol="0" anchor="t">
            <a:spAutoFit/>
          </a:bodyPr>
          <a:lstStyle/>
          <a:p>
            <a:pPr algn="ctr" defTabSz="609630">
              <a:lnSpc>
                <a:spcPts val="2053"/>
              </a:lnSpc>
              <a:spcBef>
                <a:spcPct val="0"/>
              </a:spcBef>
            </a:pPr>
            <a:r>
              <a:rPr lang="en-US" sz="1467" b="1">
                <a:solidFill>
                  <a:srgbClr val="FFFFFF"/>
                </a:solidFill>
                <a:latin typeface="Arial MT Pro Bold"/>
                <a:ea typeface="Arial MT Pro Bold"/>
                <a:cs typeface="Arial MT Pro Bold"/>
                <a:sym typeface="Arial MT Pro Bold"/>
              </a:rPr>
              <a:t>You will be required to start repaying from the April after completing your course</a:t>
            </a:r>
          </a:p>
        </p:txBody>
      </p:sp>
      <p:sp>
        <p:nvSpPr>
          <p:cNvPr id="25" name="TextBox 25"/>
          <p:cNvSpPr txBox="1"/>
          <p:nvPr/>
        </p:nvSpPr>
        <p:spPr>
          <a:xfrm>
            <a:off x="3461644" y="4281595"/>
            <a:ext cx="2293033" cy="783420"/>
          </a:xfrm>
          <a:prstGeom prst="rect">
            <a:avLst/>
          </a:prstGeom>
        </p:spPr>
        <p:txBody>
          <a:bodyPr lIns="0" tIns="0" rIns="0" bIns="0" rtlCol="0" anchor="t">
            <a:spAutoFit/>
          </a:bodyPr>
          <a:lstStyle/>
          <a:p>
            <a:pPr algn="ctr" defTabSz="609630">
              <a:lnSpc>
                <a:spcPts val="2053"/>
              </a:lnSpc>
              <a:spcBef>
                <a:spcPct val="0"/>
              </a:spcBef>
            </a:pPr>
            <a:r>
              <a:rPr lang="en-US" sz="1467" b="1">
                <a:solidFill>
                  <a:srgbClr val="FFFFFF"/>
                </a:solidFill>
                <a:latin typeface="Arial MT Pro Bold"/>
                <a:ea typeface="Arial MT Pro Bold"/>
                <a:cs typeface="Arial MT Pro Bold"/>
                <a:sym typeface="Arial MT Pro Bold"/>
              </a:rPr>
              <a:t>Your repayments will be taken automatically from your payslip</a:t>
            </a:r>
          </a:p>
        </p:txBody>
      </p:sp>
      <p:sp>
        <p:nvSpPr>
          <p:cNvPr id="26" name="TextBox 26"/>
          <p:cNvSpPr txBox="1"/>
          <p:nvPr/>
        </p:nvSpPr>
        <p:spPr>
          <a:xfrm>
            <a:off x="9527608" y="4281595"/>
            <a:ext cx="2401783" cy="1052724"/>
          </a:xfrm>
          <a:prstGeom prst="rect">
            <a:avLst/>
          </a:prstGeom>
        </p:spPr>
        <p:txBody>
          <a:bodyPr lIns="0" tIns="0" rIns="0" bIns="0" rtlCol="0" anchor="t">
            <a:spAutoFit/>
          </a:bodyPr>
          <a:lstStyle/>
          <a:p>
            <a:pPr algn="ctr" defTabSz="609630">
              <a:lnSpc>
                <a:spcPts val="2053"/>
              </a:lnSpc>
            </a:pPr>
            <a:r>
              <a:rPr lang="en-US" sz="1467" b="1">
                <a:solidFill>
                  <a:srgbClr val="FFFFFF"/>
                </a:solidFill>
                <a:latin typeface="Arial MT Pro Bold"/>
                <a:ea typeface="Arial MT Pro Bold"/>
                <a:cs typeface="Arial MT Pro Bold"/>
                <a:sym typeface="Arial MT Pro Bold"/>
              </a:rPr>
              <a:t>If your income drops below the threshold, your repayments stop</a:t>
            </a:r>
          </a:p>
          <a:p>
            <a:pPr algn="ctr" defTabSz="609630">
              <a:lnSpc>
                <a:spcPts val="2053"/>
              </a:lnSpc>
              <a:spcBef>
                <a:spcPct val="0"/>
              </a:spcBef>
            </a:pPr>
            <a:endParaRPr lang="en-US" sz="1467" b="1">
              <a:solidFill>
                <a:srgbClr val="FFFFFF"/>
              </a:solidFill>
              <a:latin typeface="Arial MT Pro Bold"/>
              <a:ea typeface="Arial MT Pro Bold"/>
              <a:cs typeface="Arial MT Pro Bold"/>
              <a:sym typeface="Arial MT Pro Bold"/>
            </a:endParaRPr>
          </a:p>
        </p:txBody>
      </p:sp>
      <p:sp>
        <p:nvSpPr>
          <p:cNvPr id="27" name="TextBox 27">
            <a:extLst>
              <a:ext uri="{FF2B5EF4-FFF2-40B4-BE49-F238E27FC236}">
                <a16:creationId xmlns:a16="http://schemas.microsoft.com/office/drawing/2014/main" id="{D61AFF4A-C93D-6106-F6F8-EC55414DA8A8}"/>
              </a:ext>
            </a:extLst>
          </p:cNvPr>
          <p:cNvSpPr txBox="1"/>
          <p:nvPr/>
        </p:nvSpPr>
        <p:spPr>
          <a:xfrm>
            <a:off x="-2232250" y="6118346"/>
            <a:ext cx="16259621" cy="531812"/>
          </a:xfrm>
          <a:prstGeom prst="rect">
            <a:avLst/>
          </a:prstGeom>
        </p:spPr>
        <p:txBody>
          <a:bodyPr lIns="0" tIns="0" rIns="0" bIns="0" rtlCol="0" anchor="t">
            <a:spAutoFit/>
          </a:bodyPr>
          <a:lstStyle/>
          <a:p>
            <a:pPr algn="ctr">
              <a:lnSpc>
                <a:spcPts val="4759"/>
              </a:lnSpc>
              <a:spcBef>
                <a:spcPct val="0"/>
              </a:spcBef>
            </a:pPr>
            <a:r>
              <a:rPr lang="en-US" sz="2000" b="1" u="sng">
                <a:solidFill>
                  <a:srgbClr val="FFFFFF"/>
                </a:solidFill>
                <a:latin typeface="Arial MT Pro Bold"/>
                <a:ea typeface="Arial MT Pro Bold"/>
                <a:cs typeface="Arial MT Pro Bold"/>
                <a:sym typeface="Arial MT Pro Bold"/>
              </a:rPr>
              <a:t>Any outstanding balance is cancelled after 40 years of completing your course.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fade">
                                      <p:cBhvr>
                                        <p:cTn id="43" dur="500"/>
                                        <p:tgtEl>
                                          <p:spTgt spid="2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3" grpId="0"/>
      <p:bldP spid="24" grpId="0"/>
      <p:bldP spid="25" grpId="0"/>
      <p:bldP spid="26" grpId="0"/>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4CDD4"/>
        </a:solidFill>
        <a:effectLst/>
      </p:bgPr>
    </p:bg>
    <p:spTree>
      <p:nvGrpSpPr>
        <p:cNvPr id="1" name=""/>
        <p:cNvGrpSpPr/>
        <p:nvPr/>
      </p:nvGrpSpPr>
      <p:grpSpPr>
        <a:xfrm>
          <a:off x="0" y="0"/>
          <a:ext cx="0" cy="0"/>
          <a:chOff x="0" y="0"/>
          <a:chExt cx="0" cy="0"/>
        </a:xfrm>
      </p:grpSpPr>
      <p:sp>
        <p:nvSpPr>
          <p:cNvPr id="2" name="Freeform 2"/>
          <p:cNvSpPr/>
          <p:nvPr/>
        </p:nvSpPr>
        <p:spPr>
          <a:xfrm>
            <a:off x="9617813" y="6097914"/>
            <a:ext cx="2735319" cy="1496965"/>
          </a:xfrm>
          <a:custGeom>
            <a:avLst/>
            <a:gdLst/>
            <a:ahLst/>
            <a:cxnLst/>
            <a:rect l="l" t="t" r="r" b="b"/>
            <a:pathLst>
              <a:path w="4102978" h="2245448">
                <a:moveTo>
                  <a:pt x="0" y="0"/>
                </a:moveTo>
                <a:lnTo>
                  <a:pt x="4102978" y="0"/>
                </a:lnTo>
                <a:lnTo>
                  <a:pt x="4102978" y="2245448"/>
                </a:lnTo>
                <a:lnTo>
                  <a:pt x="0" y="2245448"/>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GB" sz="1200">
              <a:solidFill>
                <a:prstClr val="black"/>
              </a:solidFill>
              <a:latin typeface="Calibri"/>
            </a:endParaRPr>
          </a:p>
        </p:txBody>
      </p:sp>
      <p:sp>
        <p:nvSpPr>
          <p:cNvPr id="3" name="Freeform 3"/>
          <p:cNvSpPr/>
          <p:nvPr/>
        </p:nvSpPr>
        <p:spPr>
          <a:xfrm rot="16200000">
            <a:off x="-923669" y="4808962"/>
            <a:ext cx="2735319" cy="2088789"/>
          </a:xfrm>
          <a:custGeom>
            <a:avLst/>
            <a:gdLst/>
            <a:ahLst/>
            <a:cxnLst/>
            <a:rect l="l" t="t" r="r" b="b"/>
            <a:pathLst>
              <a:path w="4102978" h="3133183">
                <a:moveTo>
                  <a:pt x="0" y="0"/>
                </a:moveTo>
                <a:lnTo>
                  <a:pt x="4102978" y="0"/>
                </a:lnTo>
                <a:lnTo>
                  <a:pt x="4102978" y="3133184"/>
                </a:lnTo>
                <a:lnTo>
                  <a:pt x="0" y="3133184"/>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grpSp>
        <p:nvGrpSpPr>
          <p:cNvPr id="30" name="Group 29">
            <a:extLst>
              <a:ext uri="{FF2B5EF4-FFF2-40B4-BE49-F238E27FC236}">
                <a16:creationId xmlns:a16="http://schemas.microsoft.com/office/drawing/2014/main" id="{4EEE0A73-6C82-EFA1-ECA6-2D475AC93189}"/>
              </a:ext>
            </a:extLst>
          </p:cNvPr>
          <p:cNvGrpSpPr/>
          <p:nvPr/>
        </p:nvGrpSpPr>
        <p:grpSpPr>
          <a:xfrm>
            <a:off x="511330" y="1114210"/>
            <a:ext cx="11334166" cy="5110610"/>
            <a:chOff x="2039159" y="1861672"/>
            <a:chExt cx="14209682" cy="6366105"/>
          </a:xfrm>
        </p:grpSpPr>
        <p:grpSp>
          <p:nvGrpSpPr>
            <p:cNvPr id="11" name="Group 10">
              <a:extLst>
                <a:ext uri="{FF2B5EF4-FFF2-40B4-BE49-F238E27FC236}">
                  <a16:creationId xmlns:a16="http://schemas.microsoft.com/office/drawing/2014/main" id="{5F711529-B53C-D997-576A-08BEB2A20D39}"/>
                </a:ext>
              </a:extLst>
            </p:cNvPr>
            <p:cNvGrpSpPr/>
            <p:nvPr/>
          </p:nvGrpSpPr>
          <p:grpSpPr>
            <a:xfrm>
              <a:off x="2039159" y="1861672"/>
              <a:ext cx="14209682" cy="5312492"/>
              <a:chOff x="8176222" y="5096299"/>
              <a:chExt cx="10030279" cy="3616206"/>
            </a:xfrm>
          </p:grpSpPr>
          <p:pic>
            <p:nvPicPr>
              <p:cNvPr id="12" name="Graphic 11" descr="Flip calendar outline">
                <a:extLst>
                  <a:ext uri="{FF2B5EF4-FFF2-40B4-BE49-F238E27FC236}">
                    <a16:creationId xmlns:a16="http://schemas.microsoft.com/office/drawing/2014/main" id="{F8C71711-534A-D33C-F382-C44AF192378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8176222" y="5096299"/>
                <a:ext cx="3578384" cy="3578384"/>
              </a:xfrm>
              <a:prstGeom prst="rect">
                <a:avLst/>
              </a:prstGeom>
            </p:spPr>
          </p:pic>
          <p:pic>
            <p:nvPicPr>
              <p:cNvPr id="13" name="Graphic 12" descr="Flip calendar outline">
                <a:extLst>
                  <a:ext uri="{FF2B5EF4-FFF2-40B4-BE49-F238E27FC236}">
                    <a16:creationId xmlns:a16="http://schemas.microsoft.com/office/drawing/2014/main" id="{45137634-BF4B-3838-A8F4-D16DFCF8DD9B}"/>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377499" y="5116657"/>
                <a:ext cx="3578384" cy="3578384"/>
              </a:xfrm>
              <a:prstGeom prst="rect">
                <a:avLst/>
              </a:prstGeom>
            </p:spPr>
          </p:pic>
          <p:pic>
            <p:nvPicPr>
              <p:cNvPr id="14" name="Graphic 13" descr="Flip calendar outline">
                <a:extLst>
                  <a:ext uri="{FF2B5EF4-FFF2-40B4-BE49-F238E27FC236}">
                    <a16:creationId xmlns:a16="http://schemas.microsoft.com/office/drawing/2014/main" id="{017991CA-9E5F-F6EE-98BF-9E28EFD028E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4628117" y="5134121"/>
                <a:ext cx="3578384" cy="3578384"/>
              </a:xfrm>
              <a:prstGeom prst="rect">
                <a:avLst/>
              </a:prstGeom>
            </p:spPr>
          </p:pic>
        </p:grpSp>
        <p:grpSp>
          <p:nvGrpSpPr>
            <p:cNvPr id="15" name="Group 14">
              <a:extLst>
                <a:ext uri="{FF2B5EF4-FFF2-40B4-BE49-F238E27FC236}">
                  <a16:creationId xmlns:a16="http://schemas.microsoft.com/office/drawing/2014/main" id="{E814DF6B-938F-AF73-C888-5FE4281C697F}"/>
                </a:ext>
              </a:extLst>
            </p:cNvPr>
            <p:cNvGrpSpPr/>
            <p:nvPr/>
          </p:nvGrpSpPr>
          <p:grpSpPr>
            <a:xfrm>
              <a:off x="2718127" y="4469226"/>
              <a:ext cx="12898047" cy="3758551"/>
              <a:chOff x="8556067" y="5699807"/>
              <a:chExt cx="9250021" cy="1819254"/>
            </a:xfrm>
          </p:grpSpPr>
          <p:grpSp>
            <p:nvGrpSpPr>
              <p:cNvPr id="16" name="Group 15">
                <a:extLst>
                  <a:ext uri="{FF2B5EF4-FFF2-40B4-BE49-F238E27FC236}">
                    <a16:creationId xmlns:a16="http://schemas.microsoft.com/office/drawing/2014/main" id="{D2B5DE7E-AAFB-5778-C8AC-D407D364579F}"/>
                  </a:ext>
                </a:extLst>
              </p:cNvPr>
              <p:cNvGrpSpPr/>
              <p:nvPr/>
            </p:nvGrpSpPr>
            <p:grpSpPr>
              <a:xfrm>
                <a:off x="8705379" y="5699807"/>
                <a:ext cx="9100709" cy="614142"/>
                <a:chOff x="8725635" y="6896389"/>
                <a:chExt cx="9100709" cy="614142"/>
              </a:xfrm>
            </p:grpSpPr>
            <p:sp>
              <p:nvSpPr>
                <p:cNvPr id="20" name="TextBox 19">
                  <a:extLst>
                    <a:ext uri="{FF2B5EF4-FFF2-40B4-BE49-F238E27FC236}">
                      <a16:creationId xmlns:a16="http://schemas.microsoft.com/office/drawing/2014/main" id="{776F8118-D798-8B87-750D-340EDC459D8D}"/>
                    </a:ext>
                  </a:extLst>
                </p:cNvPr>
                <p:cNvSpPr txBox="1"/>
                <p:nvPr/>
              </p:nvSpPr>
              <p:spPr>
                <a:xfrm>
                  <a:off x="8725635" y="6926419"/>
                  <a:ext cx="2342573" cy="463927"/>
                </a:xfrm>
                <a:prstGeom prst="rect">
                  <a:avLst/>
                </a:prstGeom>
                <a:noFill/>
              </p:spPr>
              <p:txBody>
                <a:bodyPr wrap="square" rtlCol="0">
                  <a:spAutoFit/>
                </a:bodyPr>
                <a:lstStyle/>
                <a:p>
                  <a:pPr algn="ctr" defTabSz="609630"/>
                  <a:r>
                    <a:rPr lang="en-GB" sz="4400" dirty="0">
                      <a:solidFill>
                        <a:srgbClr val="AC145A"/>
                      </a:solidFill>
                      <a:latin typeface="FF Meta Hebrew Bold" panose="020B0604020202020204" charset="-79"/>
                      <a:cs typeface="FF Meta Hebrew Bold" panose="020B0604020202020204" charset="-79"/>
                    </a:rPr>
                    <a:t>MARCH</a:t>
                  </a:r>
                </a:p>
              </p:txBody>
            </p:sp>
            <p:sp>
              <p:nvSpPr>
                <p:cNvPr id="21" name="TextBox 20">
                  <a:extLst>
                    <a:ext uri="{FF2B5EF4-FFF2-40B4-BE49-F238E27FC236}">
                      <a16:creationId xmlns:a16="http://schemas.microsoft.com/office/drawing/2014/main" id="{BAF954BF-0ECB-17F5-F7C3-31D3FC4CA654}"/>
                    </a:ext>
                  </a:extLst>
                </p:cNvPr>
                <p:cNvSpPr txBox="1"/>
                <p:nvPr/>
              </p:nvSpPr>
              <p:spPr>
                <a:xfrm>
                  <a:off x="15269743" y="6988839"/>
                  <a:ext cx="2556601" cy="352584"/>
                </a:xfrm>
                <a:prstGeom prst="rect">
                  <a:avLst/>
                </a:prstGeom>
                <a:noFill/>
              </p:spPr>
              <p:txBody>
                <a:bodyPr wrap="square" rtlCol="0">
                  <a:spAutoFit/>
                </a:bodyPr>
                <a:lstStyle/>
                <a:p>
                  <a:pPr defTabSz="609630"/>
                  <a:r>
                    <a:rPr lang="en-GB" sz="3200" dirty="0">
                      <a:solidFill>
                        <a:srgbClr val="AC145A"/>
                      </a:solidFill>
                      <a:latin typeface="FF Meta Hebrew Bold" panose="020B0604020202020204" charset="-79"/>
                      <a:cs typeface="FF Meta Hebrew Bold" panose="020B0604020202020204" charset="-79"/>
                    </a:rPr>
                    <a:t>SEPTEMBER</a:t>
                  </a:r>
                </a:p>
              </p:txBody>
            </p:sp>
            <p:sp>
              <p:nvSpPr>
                <p:cNvPr id="22" name="TextBox 21">
                  <a:extLst>
                    <a:ext uri="{FF2B5EF4-FFF2-40B4-BE49-F238E27FC236}">
                      <a16:creationId xmlns:a16="http://schemas.microsoft.com/office/drawing/2014/main" id="{5FBBF114-791B-3AA8-3A61-F724A7236747}"/>
                    </a:ext>
                  </a:extLst>
                </p:cNvPr>
                <p:cNvSpPr txBox="1"/>
                <p:nvPr/>
              </p:nvSpPr>
              <p:spPr>
                <a:xfrm>
                  <a:off x="12450549" y="6896389"/>
                  <a:ext cx="2181123" cy="614142"/>
                </a:xfrm>
                <a:prstGeom prst="rect">
                  <a:avLst/>
                </a:prstGeom>
                <a:noFill/>
              </p:spPr>
              <p:txBody>
                <a:bodyPr wrap="square" rtlCol="0">
                  <a:spAutoFit/>
                </a:bodyPr>
                <a:lstStyle/>
                <a:p>
                  <a:pPr defTabSz="609630"/>
                  <a:r>
                    <a:rPr lang="en-GB" sz="5334">
                      <a:solidFill>
                        <a:srgbClr val="AC145A"/>
                      </a:solidFill>
                      <a:latin typeface="FF Meta Hebrew Bold" panose="020B0604020202020204" charset="-79"/>
                      <a:cs typeface="FF Meta Hebrew Bold" panose="020B0604020202020204" charset="-79"/>
                    </a:rPr>
                    <a:t>MAY</a:t>
                  </a:r>
                </a:p>
              </p:txBody>
            </p:sp>
            <p:cxnSp>
              <p:nvCxnSpPr>
                <p:cNvPr id="23" name="Straight Arrow Connector 22">
                  <a:extLst>
                    <a:ext uri="{FF2B5EF4-FFF2-40B4-BE49-F238E27FC236}">
                      <a16:creationId xmlns:a16="http://schemas.microsoft.com/office/drawing/2014/main" id="{E9FE5F95-F6CE-75FF-68D5-D979E70A0FCD}"/>
                    </a:ext>
                  </a:extLst>
                </p:cNvPr>
                <p:cNvCxnSpPr>
                  <a:cxnSpLocks/>
                </p:cNvCxnSpPr>
                <p:nvPr/>
              </p:nvCxnSpPr>
              <p:spPr>
                <a:xfrm>
                  <a:off x="11184594" y="7206738"/>
                  <a:ext cx="718648" cy="0"/>
                </a:xfrm>
                <a:prstGeom prst="straightConnector1">
                  <a:avLst/>
                </a:prstGeom>
                <a:ln w="76200">
                  <a:solidFill>
                    <a:srgbClr val="AC145A"/>
                  </a:solidFill>
                  <a:tailEnd type="triangle"/>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1086C783-4FFC-A329-8CF3-B3DA364CF9EE}"/>
                  </a:ext>
                </a:extLst>
              </p:cNvPr>
              <p:cNvSpPr txBox="1"/>
              <p:nvPr/>
            </p:nvSpPr>
            <p:spPr>
              <a:xfrm>
                <a:off x="8556067" y="6817937"/>
                <a:ext cx="2619106" cy="669165"/>
              </a:xfrm>
              <a:prstGeom prst="rect">
                <a:avLst/>
              </a:prstGeom>
              <a:noFill/>
            </p:spPr>
            <p:txBody>
              <a:bodyPr wrap="square" rtlCol="0">
                <a:spAutoFit/>
              </a:bodyPr>
              <a:lstStyle/>
              <a:p>
                <a:pPr algn="ctr" defTabSz="609630"/>
                <a:r>
                  <a:rPr lang="en-GB" sz="2933">
                    <a:solidFill>
                      <a:srgbClr val="AC145A"/>
                    </a:solidFill>
                    <a:latin typeface="FF Meta Hebrew Bold" panose="020B0604020202020204" charset="-79"/>
                    <a:cs typeface="FF Meta Hebrew Bold" panose="020B0604020202020204" charset="-79"/>
                  </a:rPr>
                  <a:t>Applications Open </a:t>
                </a:r>
              </a:p>
            </p:txBody>
          </p:sp>
          <p:sp>
            <p:nvSpPr>
              <p:cNvPr id="18" name="TextBox 17">
                <a:extLst>
                  <a:ext uri="{FF2B5EF4-FFF2-40B4-BE49-F238E27FC236}">
                    <a16:creationId xmlns:a16="http://schemas.microsoft.com/office/drawing/2014/main" id="{D8E76211-36CA-B323-FEEB-DED7CE6C0669}"/>
                  </a:ext>
                </a:extLst>
              </p:cNvPr>
              <p:cNvSpPr txBox="1"/>
              <p:nvPr/>
            </p:nvSpPr>
            <p:spPr>
              <a:xfrm>
                <a:off x="11976892" y="6794613"/>
                <a:ext cx="2293474" cy="710692"/>
              </a:xfrm>
              <a:prstGeom prst="rect">
                <a:avLst/>
              </a:prstGeom>
              <a:noFill/>
            </p:spPr>
            <p:txBody>
              <a:bodyPr wrap="square" rtlCol="0">
                <a:spAutoFit/>
              </a:bodyPr>
              <a:lstStyle/>
              <a:p>
                <a:pPr algn="ctr" defTabSz="609630"/>
                <a:r>
                  <a:rPr lang="en-GB" sz="3600">
                    <a:solidFill>
                      <a:srgbClr val="AC145A"/>
                    </a:solidFill>
                    <a:latin typeface="FF Meta Hebrew Bold" panose="020B0604020202020204" charset="-79"/>
                    <a:cs typeface="FF Meta Hebrew Bold" panose="020B0604020202020204" charset="-79"/>
                  </a:rPr>
                  <a:t>Deadline</a:t>
                </a:r>
                <a:endParaRPr lang="en-GB" sz="2667">
                  <a:solidFill>
                    <a:srgbClr val="AC145A"/>
                  </a:solidFill>
                  <a:latin typeface="FF Meta Hebrew Bold" panose="020B0604020202020204" charset="-79"/>
                  <a:cs typeface="FF Meta Hebrew Bold" panose="020B0604020202020204" charset="-79"/>
                </a:endParaRPr>
              </a:p>
              <a:p>
                <a:pPr defTabSz="609630"/>
                <a:endParaRPr lang="en-GB" sz="2667">
                  <a:solidFill>
                    <a:srgbClr val="AC145A"/>
                  </a:solidFill>
                  <a:latin typeface="FF Meta Hebrew Bold" panose="020B0604020202020204" charset="-79"/>
                  <a:cs typeface="FF Meta Hebrew Bold" panose="020B0604020202020204" charset="-79"/>
                </a:endParaRPr>
              </a:p>
            </p:txBody>
          </p:sp>
          <p:sp>
            <p:nvSpPr>
              <p:cNvPr id="19" name="TextBox 18">
                <a:extLst>
                  <a:ext uri="{FF2B5EF4-FFF2-40B4-BE49-F238E27FC236}">
                    <a16:creationId xmlns:a16="http://schemas.microsoft.com/office/drawing/2014/main" id="{C21087D6-E24C-5BA3-1DA1-7465F3C19F04}"/>
                  </a:ext>
                </a:extLst>
              </p:cNvPr>
              <p:cNvSpPr txBox="1"/>
              <p:nvPr/>
            </p:nvSpPr>
            <p:spPr>
              <a:xfrm>
                <a:off x="15316319" y="6794613"/>
                <a:ext cx="2406432" cy="724448"/>
              </a:xfrm>
              <a:prstGeom prst="rect">
                <a:avLst/>
              </a:prstGeom>
              <a:noFill/>
            </p:spPr>
            <p:txBody>
              <a:bodyPr wrap="square" rtlCol="0">
                <a:spAutoFit/>
              </a:bodyPr>
              <a:lstStyle/>
              <a:p>
                <a:pPr algn="ctr" defTabSz="609630"/>
                <a:r>
                  <a:rPr lang="en-GB" sz="3200">
                    <a:solidFill>
                      <a:srgbClr val="AC145A"/>
                    </a:solidFill>
                    <a:latin typeface="FF Meta Hebrew Bold" panose="020B0604020202020204" charset="-79"/>
                    <a:cs typeface="FF Meta Hebrew Bold" panose="020B0604020202020204" charset="-79"/>
                  </a:rPr>
                  <a:t>Enrol at University</a:t>
                </a:r>
              </a:p>
            </p:txBody>
          </p:sp>
        </p:grpSp>
        <p:cxnSp>
          <p:nvCxnSpPr>
            <p:cNvPr id="27" name="Straight Arrow Connector 26">
              <a:extLst>
                <a:ext uri="{FF2B5EF4-FFF2-40B4-BE49-F238E27FC236}">
                  <a16:creationId xmlns:a16="http://schemas.microsoft.com/office/drawing/2014/main" id="{AB5B5F44-DD6F-083C-0E00-5DBB93A38168}"/>
                </a:ext>
              </a:extLst>
            </p:cNvPr>
            <p:cNvCxnSpPr>
              <a:cxnSpLocks/>
            </p:cNvCxnSpPr>
            <p:nvPr/>
          </p:nvCxnSpPr>
          <p:spPr>
            <a:xfrm>
              <a:off x="10866815" y="5143500"/>
              <a:ext cx="1002069" cy="0"/>
            </a:xfrm>
            <a:prstGeom prst="straightConnector1">
              <a:avLst/>
            </a:prstGeom>
            <a:ln w="76200">
              <a:solidFill>
                <a:srgbClr val="AC145A"/>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18">
            <a:extLst>
              <a:ext uri="{FF2B5EF4-FFF2-40B4-BE49-F238E27FC236}">
                <a16:creationId xmlns:a16="http://schemas.microsoft.com/office/drawing/2014/main" id="{802560BD-1A42-AF83-880E-540B7C586C82}"/>
              </a:ext>
            </a:extLst>
          </p:cNvPr>
          <p:cNvSpPr txBox="1"/>
          <p:nvPr/>
        </p:nvSpPr>
        <p:spPr>
          <a:xfrm>
            <a:off x="46171" y="391202"/>
            <a:ext cx="12099658" cy="849913"/>
          </a:xfrm>
          <a:prstGeom prst="rect">
            <a:avLst/>
          </a:prstGeom>
        </p:spPr>
        <p:txBody>
          <a:bodyPr wrap="square" lIns="0" tIns="0" rIns="0" bIns="0" rtlCol="0" anchor="t">
            <a:spAutoFit/>
          </a:bodyPr>
          <a:lstStyle/>
          <a:p>
            <a:pPr algn="ctr" defTabSz="609630">
              <a:lnSpc>
                <a:spcPts val="7467"/>
              </a:lnSpc>
            </a:pPr>
            <a:r>
              <a:rPr lang="en-US" sz="4400" dirty="0">
                <a:solidFill>
                  <a:srgbClr val="AC145A"/>
                </a:solidFill>
                <a:latin typeface="FF Meta Hebrew Bold"/>
                <a:ea typeface="FF Meta Hebrew Bold"/>
                <a:cs typeface="FF Meta Hebrew Bold"/>
                <a:sym typeface="FF Meta Hebrew Bold"/>
              </a:rPr>
              <a:t>Student Finance England: Application Timeline </a:t>
            </a:r>
          </a:p>
        </p:txBody>
      </p:sp>
    </p:spTree>
    <p:extLst>
      <p:ext uri="{BB962C8B-B14F-4D97-AF65-F5344CB8AC3E}">
        <p14:creationId xmlns:p14="http://schemas.microsoft.com/office/powerpoint/2010/main" val="38207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672146"/>
        </a:solidFill>
        <a:effectLst/>
      </p:bgPr>
    </p:bg>
    <p:spTree>
      <p:nvGrpSpPr>
        <p:cNvPr id="1" name=""/>
        <p:cNvGrpSpPr/>
        <p:nvPr/>
      </p:nvGrpSpPr>
      <p:grpSpPr>
        <a:xfrm>
          <a:off x="0" y="0"/>
          <a:ext cx="0" cy="0"/>
          <a:chOff x="0" y="0"/>
          <a:chExt cx="0" cy="0"/>
        </a:xfrm>
      </p:grpSpPr>
      <p:grpSp>
        <p:nvGrpSpPr>
          <p:cNvPr id="36" name="Group 3">
            <a:extLst>
              <a:ext uri="{FF2B5EF4-FFF2-40B4-BE49-F238E27FC236}">
                <a16:creationId xmlns:a16="http://schemas.microsoft.com/office/drawing/2014/main" id="{21E3463A-0D71-361C-5D86-8CAFCAAB9040}"/>
              </a:ext>
            </a:extLst>
          </p:cNvPr>
          <p:cNvGrpSpPr/>
          <p:nvPr/>
        </p:nvGrpSpPr>
        <p:grpSpPr>
          <a:xfrm>
            <a:off x="2736187" y="269366"/>
            <a:ext cx="6536381" cy="481571"/>
            <a:chOff x="0" y="0"/>
            <a:chExt cx="2582274" cy="170204"/>
          </a:xfrm>
        </p:grpSpPr>
        <p:sp>
          <p:nvSpPr>
            <p:cNvPr id="37" name="Freeform 4">
              <a:extLst>
                <a:ext uri="{FF2B5EF4-FFF2-40B4-BE49-F238E27FC236}">
                  <a16:creationId xmlns:a16="http://schemas.microsoft.com/office/drawing/2014/main" id="{15509D02-AF04-8159-242E-AF36F99A85BF}"/>
                </a:ext>
              </a:extLst>
            </p:cNvPr>
            <p:cNvSpPr/>
            <p:nvPr/>
          </p:nvSpPr>
          <p:spPr>
            <a:xfrm>
              <a:off x="0" y="0"/>
              <a:ext cx="2582274" cy="170204"/>
            </a:xfrm>
            <a:custGeom>
              <a:avLst/>
              <a:gdLst/>
              <a:ahLst/>
              <a:cxnLst/>
              <a:rect l="l" t="t" r="r" b="b"/>
              <a:pathLst>
                <a:path w="2582274" h="170204">
                  <a:moveTo>
                    <a:pt x="0" y="0"/>
                  </a:moveTo>
                  <a:lnTo>
                    <a:pt x="2582274" y="0"/>
                  </a:lnTo>
                  <a:lnTo>
                    <a:pt x="2582274" y="170204"/>
                  </a:lnTo>
                  <a:lnTo>
                    <a:pt x="0" y="170204"/>
                  </a:lnTo>
                  <a:close/>
                </a:path>
              </a:pathLst>
            </a:custGeom>
            <a:solidFill>
              <a:srgbClr val="F4CDD4"/>
            </a:solidFill>
          </p:spPr>
          <p:txBody>
            <a:bodyPr/>
            <a:lstStyle/>
            <a:p>
              <a:pPr defTabSz="609630"/>
              <a:endParaRPr lang="en-GB" sz="1200">
                <a:solidFill>
                  <a:prstClr val="black"/>
                </a:solidFill>
                <a:latin typeface="Calibri"/>
              </a:endParaRPr>
            </a:p>
          </p:txBody>
        </p:sp>
        <p:sp>
          <p:nvSpPr>
            <p:cNvPr id="38" name="TextBox 5">
              <a:extLst>
                <a:ext uri="{FF2B5EF4-FFF2-40B4-BE49-F238E27FC236}">
                  <a16:creationId xmlns:a16="http://schemas.microsoft.com/office/drawing/2014/main" id="{8EE28BE8-61B0-6A91-077B-1A7AF9B55730}"/>
                </a:ext>
              </a:extLst>
            </p:cNvPr>
            <p:cNvSpPr txBox="1"/>
            <p:nvPr/>
          </p:nvSpPr>
          <p:spPr>
            <a:xfrm>
              <a:off x="0" y="-47625"/>
              <a:ext cx="2582274" cy="21782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 name="Freeform 2"/>
          <p:cNvSpPr/>
          <p:nvPr/>
        </p:nvSpPr>
        <p:spPr>
          <a:xfrm>
            <a:off x="152600" y="172962"/>
            <a:ext cx="1227774" cy="658394"/>
          </a:xfrm>
          <a:custGeom>
            <a:avLst/>
            <a:gdLst/>
            <a:ahLst/>
            <a:cxnLst/>
            <a:rect l="l" t="t" r="r" b="b"/>
            <a:pathLst>
              <a:path w="1841661" h="987591">
                <a:moveTo>
                  <a:pt x="0" y="0"/>
                </a:moveTo>
                <a:lnTo>
                  <a:pt x="1841662" y="0"/>
                </a:lnTo>
                <a:lnTo>
                  <a:pt x="1841662" y="987591"/>
                </a:lnTo>
                <a:lnTo>
                  <a:pt x="0" y="987591"/>
                </a:lnTo>
                <a:lnTo>
                  <a:pt x="0" y="0"/>
                </a:lnTo>
                <a:close/>
              </a:path>
            </a:pathLst>
          </a:custGeom>
          <a:blipFill>
            <a:blip r:embed="rId2"/>
            <a:stretch>
              <a:fillRect/>
            </a:stretch>
          </a:blipFill>
        </p:spPr>
        <p:txBody>
          <a:bodyPr/>
          <a:lstStyle/>
          <a:p>
            <a:pPr defTabSz="609630"/>
            <a:endParaRPr lang="en-GB" sz="1200">
              <a:solidFill>
                <a:prstClr val="black"/>
              </a:solidFill>
              <a:latin typeface="Calibri"/>
            </a:endParaRPr>
          </a:p>
        </p:txBody>
      </p:sp>
      <p:grpSp>
        <p:nvGrpSpPr>
          <p:cNvPr id="3" name="Group 3"/>
          <p:cNvGrpSpPr/>
          <p:nvPr/>
        </p:nvGrpSpPr>
        <p:grpSpPr>
          <a:xfrm>
            <a:off x="-293919" y="1397613"/>
            <a:ext cx="6536381" cy="430830"/>
            <a:chOff x="0" y="0"/>
            <a:chExt cx="2582274" cy="170204"/>
          </a:xfrm>
        </p:grpSpPr>
        <p:sp>
          <p:nvSpPr>
            <p:cNvPr id="4" name="Freeform 4"/>
            <p:cNvSpPr/>
            <p:nvPr/>
          </p:nvSpPr>
          <p:spPr>
            <a:xfrm>
              <a:off x="0" y="0"/>
              <a:ext cx="2582274" cy="170204"/>
            </a:xfrm>
            <a:custGeom>
              <a:avLst/>
              <a:gdLst/>
              <a:ahLst/>
              <a:cxnLst/>
              <a:rect l="l" t="t" r="r" b="b"/>
              <a:pathLst>
                <a:path w="2582274" h="170204">
                  <a:moveTo>
                    <a:pt x="0" y="0"/>
                  </a:moveTo>
                  <a:lnTo>
                    <a:pt x="2582274" y="0"/>
                  </a:lnTo>
                  <a:lnTo>
                    <a:pt x="2582274" y="170204"/>
                  </a:lnTo>
                  <a:lnTo>
                    <a:pt x="0" y="170204"/>
                  </a:lnTo>
                  <a:close/>
                </a:path>
              </a:pathLst>
            </a:custGeom>
            <a:solidFill>
              <a:srgbClr val="F4CDD4"/>
            </a:solidFill>
          </p:spPr>
          <p:txBody>
            <a:bodyPr/>
            <a:lstStyle/>
            <a:p>
              <a:pPr defTabSz="609630"/>
              <a:endParaRPr lang="en-GB" sz="1200">
                <a:solidFill>
                  <a:prstClr val="black"/>
                </a:solidFill>
                <a:latin typeface="Calibri"/>
              </a:endParaRPr>
            </a:p>
          </p:txBody>
        </p:sp>
        <p:sp>
          <p:nvSpPr>
            <p:cNvPr id="5" name="TextBox 5"/>
            <p:cNvSpPr txBox="1"/>
            <p:nvPr/>
          </p:nvSpPr>
          <p:spPr>
            <a:xfrm>
              <a:off x="0" y="-47625"/>
              <a:ext cx="2582274" cy="21782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6" name="Group 6"/>
          <p:cNvGrpSpPr/>
          <p:nvPr/>
        </p:nvGrpSpPr>
        <p:grpSpPr>
          <a:xfrm>
            <a:off x="-444166" y="1276240"/>
            <a:ext cx="6480100" cy="430830"/>
            <a:chOff x="0" y="0"/>
            <a:chExt cx="2560039" cy="170204"/>
          </a:xfrm>
        </p:grpSpPr>
        <p:sp>
          <p:nvSpPr>
            <p:cNvPr id="7" name="Freeform 7"/>
            <p:cNvSpPr/>
            <p:nvPr/>
          </p:nvSpPr>
          <p:spPr>
            <a:xfrm>
              <a:off x="0" y="0"/>
              <a:ext cx="2560039" cy="170204"/>
            </a:xfrm>
            <a:custGeom>
              <a:avLst/>
              <a:gdLst/>
              <a:ahLst/>
              <a:cxnLst/>
              <a:rect l="l" t="t" r="r" b="b"/>
              <a:pathLst>
                <a:path w="2560039" h="170204">
                  <a:moveTo>
                    <a:pt x="0" y="0"/>
                  </a:moveTo>
                  <a:lnTo>
                    <a:pt x="2560039" y="0"/>
                  </a:lnTo>
                  <a:lnTo>
                    <a:pt x="2560039" y="170204"/>
                  </a:lnTo>
                  <a:lnTo>
                    <a:pt x="0" y="170204"/>
                  </a:lnTo>
                  <a:close/>
                </a:path>
              </a:pathLst>
            </a:custGeom>
            <a:solidFill>
              <a:srgbClr val="AC145A"/>
            </a:solidFill>
          </p:spPr>
          <p:txBody>
            <a:bodyPr/>
            <a:lstStyle/>
            <a:p>
              <a:pPr defTabSz="609630"/>
              <a:endParaRPr lang="en-GB" sz="1200">
                <a:solidFill>
                  <a:prstClr val="black"/>
                </a:solidFill>
                <a:latin typeface="Calibri"/>
              </a:endParaRPr>
            </a:p>
          </p:txBody>
        </p:sp>
        <p:sp>
          <p:nvSpPr>
            <p:cNvPr id="8" name="TextBox 8"/>
            <p:cNvSpPr txBox="1"/>
            <p:nvPr/>
          </p:nvSpPr>
          <p:spPr>
            <a:xfrm>
              <a:off x="0" y="-47625"/>
              <a:ext cx="2560039" cy="21782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9" name="Freeform 9"/>
          <p:cNvSpPr/>
          <p:nvPr/>
        </p:nvSpPr>
        <p:spPr>
          <a:xfrm>
            <a:off x="182472" y="1987193"/>
            <a:ext cx="2275673" cy="2261361"/>
          </a:xfrm>
          <a:custGeom>
            <a:avLst/>
            <a:gdLst/>
            <a:ahLst/>
            <a:cxnLst/>
            <a:rect l="l" t="t" r="r" b="b"/>
            <a:pathLst>
              <a:path w="3413509" h="3392041">
                <a:moveTo>
                  <a:pt x="0" y="0"/>
                </a:moveTo>
                <a:lnTo>
                  <a:pt x="3413509" y="0"/>
                </a:lnTo>
                <a:lnTo>
                  <a:pt x="3413509" y="3392040"/>
                </a:lnTo>
                <a:lnTo>
                  <a:pt x="0" y="3392040"/>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sp>
        <p:nvSpPr>
          <p:cNvPr id="10" name="Freeform 10"/>
          <p:cNvSpPr/>
          <p:nvPr/>
        </p:nvSpPr>
        <p:spPr>
          <a:xfrm>
            <a:off x="3645502" y="1982647"/>
            <a:ext cx="2275673" cy="2265906"/>
          </a:xfrm>
          <a:custGeom>
            <a:avLst/>
            <a:gdLst/>
            <a:ahLst/>
            <a:cxnLst/>
            <a:rect l="l" t="t" r="r" b="b"/>
            <a:pathLst>
              <a:path w="3413509" h="3398859">
                <a:moveTo>
                  <a:pt x="0" y="0"/>
                </a:moveTo>
                <a:lnTo>
                  <a:pt x="3413509" y="0"/>
                </a:lnTo>
                <a:lnTo>
                  <a:pt x="3413509" y="3398859"/>
                </a:lnTo>
                <a:lnTo>
                  <a:pt x="0" y="3398859"/>
                </a:lnTo>
                <a:lnTo>
                  <a:pt x="0" y="0"/>
                </a:lnTo>
                <a:close/>
              </a:path>
            </a:pathLst>
          </a:custGeom>
          <a:blipFill>
            <a:blip r:embed="rId4"/>
            <a:stretch>
              <a:fillRect/>
            </a:stretch>
          </a:blipFill>
        </p:spPr>
        <p:txBody>
          <a:bodyPr/>
          <a:lstStyle/>
          <a:p>
            <a:pPr defTabSz="609630"/>
            <a:endParaRPr lang="en-GB" sz="1200">
              <a:solidFill>
                <a:prstClr val="black"/>
              </a:solidFill>
              <a:latin typeface="Calibri"/>
            </a:endParaRPr>
          </a:p>
        </p:txBody>
      </p:sp>
      <p:grpSp>
        <p:nvGrpSpPr>
          <p:cNvPr id="11" name="Group 11"/>
          <p:cNvGrpSpPr/>
          <p:nvPr/>
        </p:nvGrpSpPr>
        <p:grpSpPr>
          <a:xfrm>
            <a:off x="6512263" y="2877520"/>
            <a:ext cx="5935192" cy="430830"/>
            <a:chOff x="0" y="0"/>
            <a:chExt cx="2344767" cy="170204"/>
          </a:xfrm>
        </p:grpSpPr>
        <p:sp>
          <p:nvSpPr>
            <p:cNvPr id="12" name="Freeform 12"/>
            <p:cNvSpPr/>
            <p:nvPr/>
          </p:nvSpPr>
          <p:spPr>
            <a:xfrm>
              <a:off x="0" y="0"/>
              <a:ext cx="2344767" cy="170204"/>
            </a:xfrm>
            <a:custGeom>
              <a:avLst/>
              <a:gdLst/>
              <a:ahLst/>
              <a:cxnLst/>
              <a:rect l="l" t="t" r="r" b="b"/>
              <a:pathLst>
                <a:path w="2344767" h="170204">
                  <a:moveTo>
                    <a:pt x="0" y="0"/>
                  </a:moveTo>
                  <a:lnTo>
                    <a:pt x="2344767" y="0"/>
                  </a:lnTo>
                  <a:lnTo>
                    <a:pt x="2344767" y="170204"/>
                  </a:lnTo>
                  <a:lnTo>
                    <a:pt x="0" y="170204"/>
                  </a:lnTo>
                  <a:close/>
                </a:path>
              </a:pathLst>
            </a:custGeom>
            <a:solidFill>
              <a:srgbClr val="F4CDD4"/>
            </a:solidFill>
          </p:spPr>
          <p:txBody>
            <a:bodyPr/>
            <a:lstStyle/>
            <a:p>
              <a:pPr defTabSz="609630"/>
              <a:endParaRPr lang="en-GB" sz="1200">
                <a:solidFill>
                  <a:prstClr val="black"/>
                </a:solidFill>
                <a:latin typeface="Calibri"/>
              </a:endParaRPr>
            </a:p>
          </p:txBody>
        </p:sp>
        <p:sp>
          <p:nvSpPr>
            <p:cNvPr id="13" name="TextBox 13"/>
            <p:cNvSpPr txBox="1"/>
            <p:nvPr/>
          </p:nvSpPr>
          <p:spPr>
            <a:xfrm>
              <a:off x="0" y="-47625"/>
              <a:ext cx="2344767" cy="21782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14" name="Group 14"/>
          <p:cNvGrpSpPr/>
          <p:nvPr/>
        </p:nvGrpSpPr>
        <p:grpSpPr>
          <a:xfrm>
            <a:off x="6640346" y="2756148"/>
            <a:ext cx="5600582" cy="430830"/>
            <a:chOff x="0" y="0"/>
            <a:chExt cx="2212576" cy="170204"/>
          </a:xfrm>
        </p:grpSpPr>
        <p:sp>
          <p:nvSpPr>
            <p:cNvPr id="15" name="Freeform 15"/>
            <p:cNvSpPr/>
            <p:nvPr/>
          </p:nvSpPr>
          <p:spPr>
            <a:xfrm>
              <a:off x="0" y="0"/>
              <a:ext cx="2212576" cy="170204"/>
            </a:xfrm>
            <a:custGeom>
              <a:avLst/>
              <a:gdLst/>
              <a:ahLst/>
              <a:cxnLst/>
              <a:rect l="l" t="t" r="r" b="b"/>
              <a:pathLst>
                <a:path w="2212576" h="170204">
                  <a:moveTo>
                    <a:pt x="0" y="0"/>
                  </a:moveTo>
                  <a:lnTo>
                    <a:pt x="2212576" y="0"/>
                  </a:lnTo>
                  <a:lnTo>
                    <a:pt x="2212576" y="170204"/>
                  </a:lnTo>
                  <a:lnTo>
                    <a:pt x="0" y="170204"/>
                  </a:lnTo>
                  <a:close/>
                </a:path>
              </a:pathLst>
            </a:custGeom>
            <a:solidFill>
              <a:srgbClr val="AC145A"/>
            </a:solidFill>
          </p:spPr>
          <p:txBody>
            <a:bodyPr/>
            <a:lstStyle/>
            <a:p>
              <a:pPr defTabSz="609630"/>
              <a:endParaRPr lang="en-GB" sz="1200">
                <a:solidFill>
                  <a:prstClr val="black"/>
                </a:solidFill>
                <a:latin typeface="Calibri"/>
              </a:endParaRPr>
            </a:p>
          </p:txBody>
        </p:sp>
        <p:sp>
          <p:nvSpPr>
            <p:cNvPr id="16" name="TextBox 16"/>
            <p:cNvSpPr txBox="1"/>
            <p:nvPr/>
          </p:nvSpPr>
          <p:spPr>
            <a:xfrm>
              <a:off x="0" y="-47625"/>
              <a:ext cx="2212576" cy="21782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7" name="Freeform 17"/>
          <p:cNvSpPr/>
          <p:nvPr/>
        </p:nvSpPr>
        <p:spPr>
          <a:xfrm>
            <a:off x="6096001" y="3429000"/>
            <a:ext cx="2320667" cy="2306072"/>
          </a:xfrm>
          <a:custGeom>
            <a:avLst/>
            <a:gdLst/>
            <a:ahLst/>
            <a:cxnLst/>
            <a:rect l="l" t="t" r="r" b="b"/>
            <a:pathLst>
              <a:path w="3481001" h="3459108">
                <a:moveTo>
                  <a:pt x="0" y="0"/>
                </a:moveTo>
                <a:lnTo>
                  <a:pt x="3481001" y="0"/>
                </a:lnTo>
                <a:lnTo>
                  <a:pt x="3481001" y="3459108"/>
                </a:lnTo>
                <a:lnTo>
                  <a:pt x="0" y="3459108"/>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sp>
        <p:nvSpPr>
          <p:cNvPr id="18" name="Freeform 18"/>
          <p:cNvSpPr/>
          <p:nvPr/>
        </p:nvSpPr>
        <p:spPr>
          <a:xfrm>
            <a:off x="9602486" y="3550164"/>
            <a:ext cx="2338161" cy="2328125"/>
          </a:xfrm>
          <a:custGeom>
            <a:avLst/>
            <a:gdLst/>
            <a:ahLst/>
            <a:cxnLst/>
            <a:rect l="l" t="t" r="r" b="b"/>
            <a:pathLst>
              <a:path w="3507241" h="3492188">
                <a:moveTo>
                  <a:pt x="0" y="0"/>
                </a:moveTo>
                <a:lnTo>
                  <a:pt x="3507241" y="0"/>
                </a:lnTo>
                <a:lnTo>
                  <a:pt x="3507241" y="3492188"/>
                </a:lnTo>
                <a:lnTo>
                  <a:pt x="0" y="3492188"/>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grpSp>
        <p:nvGrpSpPr>
          <p:cNvPr id="19" name="Group 19"/>
          <p:cNvGrpSpPr/>
          <p:nvPr/>
        </p:nvGrpSpPr>
        <p:grpSpPr>
          <a:xfrm>
            <a:off x="2518211" y="97628"/>
            <a:ext cx="6468967" cy="532061"/>
            <a:chOff x="0" y="0"/>
            <a:chExt cx="2555641" cy="170204"/>
          </a:xfrm>
        </p:grpSpPr>
        <p:sp>
          <p:nvSpPr>
            <p:cNvPr id="20" name="Freeform 20"/>
            <p:cNvSpPr/>
            <p:nvPr/>
          </p:nvSpPr>
          <p:spPr>
            <a:xfrm>
              <a:off x="0" y="0"/>
              <a:ext cx="2555641" cy="170204"/>
            </a:xfrm>
            <a:custGeom>
              <a:avLst/>
              <a:gdLst/>
              <a:ahLst/>
              <a:cxnLst/>
              <a:rect l="l" t="t" r="r" b="b"/>
              <a:pathLst>
                <a:path w="2555641" h="170204">
                  <a:moveTo>
                    <a:pt x="0" y="0"/>
                  </a:moveTo>
                  <a:lnTo>
                    <a:pt x="2555641" y="0"/>
                  </a:lnTo>
                  <a:lnTo>
                    <a:pt x="2555641" y="170204"/>
                  </a:lnTo>
                  <a:lnTo>
                    <a:pt x="0" y="170204"/>
                  </a:lnTo>
                  <a:close/>
                </a:path>
              </a:pathLst>
            </a:custGeom>
            <a:solidFill>
              <a:srgbClr val="AC145A"/>
            </a:solidFill>
          </p:spPr>
          <p:txBody>
            <a:bodyPr/>
            <a:lstStyle/>
            <a:p>
              <a:pPr defTabSz="609630"/>
              <a:endParaRPr lang="en-GB" sz="1200">
                <a:solidFill>
                  <a:prstClr val="black"/>
                </a:solidFill>
                <a:latin typeface="Calibri"/>
              </a:endParaRPr>
            </a:p>
          </p:txBody>
        </p:sp>
        <p:sp>
          <p:nvSpPr>
            <p:cNvPr id="21" name="TextBox 21"/>
            <p:cNvSpPr txBox="1"/>
            <p:nvPr/>
          </p:nvSpPr>
          <p:spPr>
            <a:xfrm>
              <a:off x="0" y="-47625"/>
              <a:ext cx="2555641" cy="217829"/>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22" name="Group 22"/>
          <p:cNvGrpSpPr/>
          <p:nvPr/>
        </p:nvGrpSpPr>
        <p:grpSpPr>
          <a:xfrm>
            <a:off x="-528927" y="5697929"/>
            <a:ext cx="6094275" cy="1160071"/>
            <a:chOff x="0" y="0"/>
            <a:chExt cx="2134967" cy="406400"/>
          </a:xfrm>
        </p:grpSpPr>
        <p:sp>
          <p:nvSpPr>
            <p:cNvPr id="23" name="Freeform 23"/>
            <p:cNvSpPr/>
            <p:nvPr/>
          </p:nvSpPr>
          <p:spPr>
            <a:xfrm>
              <a:off x="0" y="0"/>
              <a:ext cx="2134967" cy="406400"/>
            </a:xfrm>
            <a:custGeom>
              <a:avLst/>
              <a:gdLst/>
              <a:ahLst/>
              <a:cxnLst/>
              <a:rect l="l" t="t" r="r" b="b"/>
              <a:pathLst>
                <a:path w="2134967" h="406400">
                  <a:moveTo>
                    <a:pt x="1931767" y="0"/>
                  </a:moveTo>
                  <a:cubicBezTo>
                    <a:pt x="2043991" y="0"/>
                    <a:pt x="2134967" y="90976"/>
                    <a:pt x="2134967" y="203200"/>
                  </a:cubicBezTo>
                  <a:cubicBezTo>
                    <a:pt x="2134967" y="315424"/>
                    <a:pt x="2043991" y="406400"/>
                    <a:pt x="1931767" y="406400"/>
                  </a:cubicBezTo>
                  <a:lnTo>
                    <a:pt x="203200" y="406400"/>
                  </a:lnTo>
                  <a:cubicBezTo>
                    <a:pt x="90976" y="406400"/>
                    <a:pt x="0" y="315424"/>
                    <a:pt x="0" y="203200"/>
                  </a:cubicBezTo>
                  <a:cubicBezTo>
                    <a:pt x="0" y="90976"/>
                    <a:pt x="90976" y="0"/>
                    <a:pt x="203200" y="0"/>
                  </a:cubicBezTo>
                  <a:close/>
                </a:path>
              </a:pathLst>
            </a:custGeom>
            <a:solidFill>
              <a:srgbClr val="E5217A"/>
            </a:solidFill>
          </p:spPr>
          <p:txBody>
            <a:bodyPr/>
            <a:lstStyle/>
            <a:p>
              <a:pPr defTabSz="609630"/>
              <a:endParaRPr lang="en-GB" sz="1200">
                <a:solidFill>
                  <a:prstClr val="black"/>
                </a:solidFill>
                <a:latin typeface="Calibri"/>
              </a:endParaRPr>
            </a:p>
          </p:txBody>
        </p:sp>
        <p:sp>
          <p:nvSpPr>
            <p:cNvPr id="24" name="TextBox 24"/>
            <p:cNvSpPr txBox="1"/>
            <p:nvPr/>
          </p:nvSpPr>
          <p:spPr>
            <a:xfrm>
              <a:off x="0" y="-47625"/>
              <a:ext cx="2134967" cy="454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5" name="Freeform 25"/>
          <p:cNvSpPr/>
          <p:nvPr/>
        </p:nvSpPr>
        <p:spPr>
          <a:xfrm>
            <a:off x="55195" y="5417110"/>
            <a:ext cx="1422586" cy="1413427"/>
          </a:xfrm>
          <a:custGeom>
            <a:avLst/>
            <a:gdLst/>
            <a:ahLst/>
            <a:cxnLst/>
            <a:rect l="l" t="t" r="r" b="b"/>
            <a:pathLst>
              <a:path w="2133879" h="2120141">
                <a:moveTo>
                  <a:pt x="0" y="0"/>
                </a:moveTo>
                <a:lnTo>
                  <a:pt x="2133878" y="0"/>
                </a:lnTo>
                <a:lnTo>
                  <a:pt x="2133878" y="2120141"/>
                </a:lnTo>
                <a:lnTo>
                  <a:pt x="0" y="2120141"/>
                </a:lnTo>
                <a:lnTo>
                  <a:pt x="0" y="0"/>
                </a:lnTo>
                <a:close/>
              </a:path>
            </a:pathLst>
          </a:custGeom>
          <a:blipFill>
            <a:blip r:embed="rId7"/>
            <a:stretch>
              <a:fillRect/>
            </a:stretch>
          </a:blipFill>
        </p:spPr>
        <p:txBody>
          <a:bodyPr/>
          <a:lstStyle/>
          <a:p>
            <a:pPr defTabSz="609630"/>
            <a:endParaRPr lang="en-GB" sz="1200">
              <a:solidFill>
                <a:prstClr val="black"/>
              </a:solidFill>
              <a:latin typeface="Calibri"/>
            </a:endParaRPr>
          </a:p>
        </p:txBody>
      </p:sp>
      <p:sp>
        <p:nvSpPr>
          <p:cNvPr id="26" name="Freeform 26"/>
          <p:cNvSpPr/>
          <p:nvPr/>
        </p:nvSpPr>
        <p:spPr>
          <a:xfrm>
            <a:off x="270803" y="5618844"/>
            <a:ext cx="991371" cy="1009959"/>
          </a:xfrm>
          <a:custGeom>
            <a:avLst/>
            <a:gdLst/>
            <a:ahLst/>
            <a:cxnLst/>
            <a:rect l="l" t="t" r="r" b="b"/>
            <a:pathLst>
              <a:path w="1487057" h="1514939">
                <a:moveTo>
                  <a:pt x="0" y="0"/>
                </a:moveTo>
                <a:lnTo>
                  <a:pt x="1487056" y="0"/>
                </a:lnTo>
                <a:lnTo>
                  <a:pt x="1487056" y="1514939"/>
                </a:lnTo>
                <a:lnTo>
                  <a:pt x="0" y="1514939"/>
                </a:lnTo>
                <a:lnTo>
                  <a:pt x="0" y="0"/>
                </a:lnTo>
                <a:close/>
              </a:path>
            </a:pathLst>
          </a:custGeom>
          <a:blipFill>
            <a:blip r:embed="rId8"/>
            <a:stretch>
              <a:fillRect/>
            </a:stretch>
          </a:blipFill>
        </p:spPr>
        <p:txBody>
          <a:bodyPr/>
          <a:lstStyle/>
          <a:p>
            <a:pPr defTabSz="609630"/>
            <a:endParaRPr lang="en-GB" sz="1200">
              <a:solidFill>
                <a:prstClr val="black"/>
              </a:solidFill>
              <a:latin typeface="Calibri"/>
            </a:endParaRPr>
          </a:p>
        </p:txBody>
      </p:sp>
      <p:sp>
        <p:nvSpPr>
          <p:cNvPr id="27" name="Freeform 27"/>
          <p:cNvSpPr/>
          <p:nvPr/>
        </p:nvSpPr>
        <p:spPr>
          <a:xfrm>
            <a:off x="2351248" y="5504591"/>
            <a:ext cx="1735970" cy="494349"/>
          </a:xfrm>
          <a:custGeom>
            <a:avLst/>
            <a:gdLst/>
            <a:ahLst/>
            <a:cxnLst/>
            <a:rect l="l" t="t" r="r" b="b"/>
            <a:pathLst>
              <a:path w="2603955" h="741524">
                <a:moveTo>
                  <a:pt x="0" y="0"/>
                </a:moveTo>
                <a:lnTo>
                  <a:pt x="2603955" y="0"/>
                </a:lnTo>
                <a:lnTo>
                  <a:pt x="2603955" y="741523"/>
                </a:lnTo>
                <a:lnTo>
                  <a:pt x="0" y="741523"/>
                </a:lnTo>
                <a:lnTo>
                  <a:pt x="0" y="0"/>
                </a:lnTo>
                <a:close/>
              </a:path>
            </a:pathLst>
          </a:custGeom>
          <a:blipFill>
            <a:blip r:embed="rId9"/>
            <a:stretch>
              <a:fillRect/>
            </a:stretch>
          </a:blipFill>
        </p:spPr>
        <p:txBody>
          <a:bodyPr/>
          <a:lstStyle/>
          <a:p>
            <a:pPr defTabSz="609630"/>
            <a:endParaRPr lang="en-GB" sz="1200">
              <a:solidFill>
                <a:prstClr val="black"/>
              </a:solidFill>
              <a:latin typeface="Calibri"/>
            </a:endParaRPr>
          </a:p>
        </p:txBody>
      </p:sp>
      <p:sp>
        <p:nvSpPr>
          <p:cNvPr id="28" name="TextBox 28"/>
          <p:cNvSpPr txBox="1"/>
          <p:nvPr/>
        </p:nvSpPr>
        <p:spPr>
          <a:xfrm>
            <a:off x="-293919" y="1254377"/>
            <a:ext cx="6215093" cy="339260"/>
          </a:xfrm>
          <a:prstGeom prst="rect">
            <a:avLst/>
          </a:prstGeom>
        </p:spPr>
        <p:txBody>
          <a:bodyPr lIns="0" tIns="0" rIns="0" bIns="0" rtlCol="0" anchor="t">
            <a:spAutoFit/>
          </a:bodyPr>
          <a:lstStyle/>
          <a:p>
            <a:pPr algn="ctr" defTabSz="609630">
              <a:lnSpc>
                <a:spcPts val="2893"/>
              </a:lnSpc>
              <a:spcBef>
                <a:spcPct val="0"/>
              </a:spcBef>
            </a:pPr>
            <a:r>
              <a:rPr lang="en-US" sz="2066" b="1">
                <a:solidFill>
                  <a:srgbClr val="FFFFFF"/>
                </a:solidFill>
                <a:latin typeface="Arial MT Pro Bold"/>
                <a:ea typeface="Arial MT Pro Bold"/>
                <a:cs typeface="Arial MT Pro Bold"/>
                <a:sym typeface="Arial MT Pro Bold"/>
              </a:rPr>
              <a:t>Managing Your Money: Before University</a:t>
            </a:r>
          </a:p>
        </p:txBody>
      </p:sp>
      <p:sp>
        <p:nvSpPr>
          <p:cNvPr id="29" name="TextBox 29"/>
          <p:cNvSpPr txBox="1"/>
          <p:nvPr/>
        </p:nvSpPr>
        <p:spPr>
          <a:xfrm>
            <a:off x="5911075" y="2734284"/>
            <a:ext cx="6215093" cy="339260"/>
          </a:xfrm>
          <a:prstGeom prst="rect">
            <a:avLst/>
          </a:prstGeom>
        </p:spPr>
        <p:txBody>
          <a:bodyPr lIns="0" tIns="0" rIns="0" bIns="0" rtlCol="0" anchor="t">
            <a:spAutoFit/>
          </a:bodyPr>
          <a:lstStyle/>
          <a:p>
            <a:pPr algn="ctr" defTabSz="609630">
              <a:lnSpc>
                <a:spcPts val="2893"/>
              </a:lnSpc>
              <a:spcBef>
                <a:spcPct val="0"/>
              </a:spcBef>
            </a:pPr>
            <a:r>
              <a:rPr lang="en-US" sz="2066" b="1">
                <a:solidFill>
                  <a:srgbClr val="FFFFFF"/>
                </a:solidFill>
                <a:latin typeface="Arial MT Pro Bold"/>
                <a:ea typeface="Arial MT Pro Bold"/>
                <a:cs typeface="Arial MT Pro Bold"/>
                <a:sym typeface="Arial MT Pro Bold"/>
              </a:rPr>
              <a:t>Managing Your Money: At University</a:t>
            </a:r>
          </a:p>
        </p:txBody>
      </p:sp>
      <p:sp>
        <p:nvSpPr>
          <p:cNvPr id="30" name="TextBox 30"/>
          <p:cNvSpPr txBox="1"/>
          <p:nvPr/>
        </p:nvSpPr>
        <p:spPr>
          <a:xfrm>
            <a:off x="182473" y="4280303"/>
            <a:ext cx="2395803" cy="564835"/>
          </a:xfrm>
          <a:prstGeom prst="rect">
            <a:avLst/>
          </a:prstGeom>
        </p:spPr>
        <p:txBody>
          <a:bodyPr lIns="0" tIns="0" rIns="0" bIns="0" rtlCol="0" anchor="t">
            <a:spAutoFit/>
          </a:bodyPr>
          <a:lstStyle/>
          <a:p>
            <a:pPr algn="ctr" defTabSz="609630">
              <a:lnSpc>
                <a:spcPts val="2333"/>
              </a:lnSpc>
            </a:pPr>
            <a:r>
              <a:rPr lang="en-US" sz="1666">
                <a:solidFill>
                  <a:srgbClr val="FFFFFF"/>
                </a:solidFill>
                <a:latin typeface="Arial MT Pro"/>
                <a:ea typeface="Arial MT Pro"/>
                <a:cs typeface="Arial MT Pro"/>
                <a:sym typeface="Arial MT Pro"/>
              </a:rPr>
              <a:t>Prepare to bring money with you!</a:t>
            </a:r>
          </a:p>
        </p:txBody>
      </p:sp>
      <p:sp>
        <p:nvSpPr>
          <p:cNvPr id="31" name="TextBox 31"/>
          <p:cNvSpPr txBox="1"/>
          <p:nvPr/>
        </p:nvSpPr>
        <p:spPr>
          <a:xfrm>
            <a:off x="3645502" y="4273953"/>
            <a:ext cx="2205507" cy="564898"/>
          </a:xfrm>
          <a:prstGeom prst="rect">
            <a:avLst/>
          </a:prstGeom>
        </p:spPr>
        <p:txBody>
          <a:bodyPr lIns="0" tIns="0" rIns="0" bIns="0" rtlCol="0" anchor="t">
            <a:spAutoFit/>
          </a:bodyPr>
          <a:lstStyle/>
          <a:p>
            <a:pPr algn="ctr" defTabSz="609630">
              <a:lnSpc>
                <a:spcPts val="2333"/>
              </a:lnSpc>
            </a:pPr>
            <a:r>
              <a:rPr lang="en-US" sz="1667">
                <a:solidFill>
                  <a:srgbClr val="FFFFFF"/>
                </a:solidFill>
                <a:latin typeface="Arial MT Pro"/>
                <a:ea typeface="Arial MT Pro"/>
                <a:cs typeface="Arial MT Pro"/>
                <a:sym typeface="Arial MT Pro"/>
              </a:rPr>
              <a:t>Shop around for student bank accounts.</a:t>
            </a:r>
          </a:p>
        </p:txBody>
      </p:sp>
      <p:sp>
        <p:nvSpPr>
          <p:cNvPr id="32" name="TextBox 32"/>
          <p:cNvSpPr txBox="1"/>
          <p:nvPr/>
        </p:nvSpPr>
        <p:spPr>
          <a:xfrm>
            <a:off x="6153581" y="5929089"/>
            <a:ext cx="2205507" cy="269946"/>
          </a:xfrm>
          <a:prstGeom prst="rect">
            <a:avLst/>
          </a:prstGeom>
        </p:spPr>
        <p:txBody>
          <a:bodyPr lIns="0" tIns="0" rIns="0" bIns="0" rtlCol="0" anchor="t">
            <a:spAutoFit/>
          </a:bodyPr>
          <a:lstStyle/>
          <a:p>
            <a:pPr algn="ctr" defTabSz="609630">
              <a:lnSpc>
                <a:spcPts val="2333"/>
              </a:lnSpc>
            </a:pPr>
            <a:r>
              <a:rPr lang="en-US" sz="1667">
                <a:solidFill>
                  <a:srgbClr val="FFFFFF"/>
                </a:solidFill>
                <a:latin typeface="Arial MT Pro"/>
                <a:ea typeface="Arial MT Pro"/>
                <a:cs typeface="Arial MT Pro"/>
                <a:sym typeface="Arial MT Pro"/>
              </a:rPr>
              <a:t>Part time opportunities.</a:t>
            </a:r>
          </a:p>
        </p:txBody>
      </p:sp>
      <p:sp>
        <p:nvSpPr>
          <p:cNvPr id="33" name="TextBox 33"/>
          <p:cNvSpPr txBox="1"/>
          <p:nvPr/>
        </p:nvSpPr>
        <p:spPr>
          <a:xfrm>
            <a:off x="3190636" y="181367"/>
            <a:ext cx="5124117" cy="423193"/>
          </a:xfrm>
          <a:prstGeom prst="rect">
            <a:avLst/>
          </a:prstGeom>
        </p:spPr>
        <p:txBody>
          <a:bodyPr wrap="square" lIns="0" tIns="0" rIns="0" bIns="0" rtlCol="0" anchor="t">
            <a:spAutoFit/>
          </a:bodyPr>
          <a:lstStyle/>
          <a:p>
            <a:pPr algn="ctr" defTabSz="609630">
              <a:lnSpc>
                <a:spcPts val="3267"/>
              </a:lnSpc>
              <a:spcBef>
                <a:spcPct val="0"/>
              </a:spcBef>
            </a:pPr>
            <a:r>
              <a:rPr lang="en-US" sz="3600" b="1">
                <a:solidFill>
                  <a:srgbClr val="FFFFFF"/>
                </a:solidFill>
                <a:latin typeface="Arial MT Pro Bold"/>
                <a:ea typeface="Arial MT Pro Bold"/>
                <a:cs typeface="Arial MT Pro Bold"/>
                <a:sym typeface="Arial MT Pro Bold"/>
              </a:rPr>
              <a:t>Managing your money</a:t>
            </a:r>
          </a:p>
        </p:txBody>
      </p:sp>
      <p:sp>
        <p:nvSpPr>
          <p:cNvPr id="34" name="TextBox 34"/>
          <p:cNvSpPr txBox="1"/>
          <p:nvPr/>
        </p:nvSpPr>
        <p:spPr>
          <a:xfrm>
            <a:off x="9521413" y="5929089"/>
            <a:ext cx="2500307" cy="859851"/>
          </a:xfrm>
          <a:prstGeom prst="rect">
            <a:avLst/>
          </a:prstGeom>
        </p:spPr>
        <p:txBody>
          <a:bodyPr lIns="0" tIns="0" rIns="0" bIns="0" rtlCol="0" anchor="t">
            <a:spAutoFit/>
          </a:bodyPr>
          <a:lstStyle/>
          <a:p>
            <a:pPr algn="ctr" defTabSz="609630">
              <a:lnSpc>
                <a:spcPts val="2333"/>
              </a:lnSpc>
            </a:pPr>
            <a:r>
              <a:rPr lang="en-US" sz="1667">
                <a:solidFill>
                  <a:srgbClr val="FFFFFF"/>
                </a:solidFill>
                <a:latin typeface="Arial MT Pro"/>
                <a:ea typeface="Arial MT Pro"/>
                <a:cs typeface="Arial MT Pro"/>
                <a:sym typeface="Arial MT Pro"/>
              </a:rPr>
              <a:t>Remember your maintenance loan is paid in three instalments</a:t>
            </a:r>
          </a:p>
        </p:txBody>
      </p:sp>
      <p:sp>
        <p:nvSpPr>
          <p:cNvPr id="35" name="TextBox 35"/>
          <p:cNvSpPr txBox="1"/>
          <p:nvPr/>
        </p:nvSpPr>
        <p:spPr>
          <a:xfrm>
            <a:off x="1477781" y="6073023"/>
            <a:ext cx="3705567" cy="671787"/>
          </a:xfrm>
          <a:prstGeom prst="rect">
            <a:avLst/>
          </a:prstGeom>
        </p:spPr>
        <p:txBody>
          <a:bodyPr lIns="0" tIns="0" rIns="0" bIns="0" rtlCol="0" anchor="t">
            <a:spAutoFit/>
          </a:bodyPr>
          <a:lstStyle/>
          <a:p>
            <a:pPr algn="ctr" defTabSz="609630">
              <a:lnSpc>
                <a:spcPts val="1773"/>
              </a:lnSpc>
              <a:spcBef>
                <a:spcPct val="0"/>
              </a:spcBef>
            </a:pPr>
            <a:r>
              <a:rPr lang="en-US" sz="1266">
                <a:solidFill>
                  <a:srgbClr val="FFFFFF"/>
                </a:solidFill>
                <a:latin typeface="Arial MT Pro"/>
                <a:ea typeface="Arial MT Pro"/>
                <a:cs typeface="Arial MT Pro"/>
                <a:sym typeface="Arial MT Pro"/>
              </a:rPr>
              <a:t>Blackbullion.com is a useful website for tips and advice on spending and saving while you’re at university.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fade">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fade">
                                      <p:cBhvr>
                                        <p:cTn id="53" dur="500"/>
                                        <p:tgtEl>
                                          <p:spTgt spid="2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fade">
                                      <p:cBhvr>
                                        <p:cTn id="6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7" grpId="0" animBg="1"/>
      <p:bldP spid="18" grpId="0" animBg="1"/>
      <p:bldP spid="25" grpId="0" animBg="1"/>
      <p:bldP spid="26" grpId="0" animBg="1"/>
      <p:bldP spid="27" grpId="0" animBg="1"/>
      <p:bldP spid="28" grpId="0"/>
      <p:bldP spid="29" grpId="0"/>
      <p:bldP spid="30" grpId="0"/>
      <p:bldP spid="31" grpId="0"/>
      <p:bldP spid="32" grpId="0"/>
      <p:bldP spid="34" grpId="0"/>
      <p:bldP spid="3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CDD4"/>
        </a:solidFill>
        <a:effectLst/>
      </p:bgPr>
    </p:bg>
    <p:spTree>
      <p:nvGrpSpPr>
        <p:cNvPr id="1" name=""/>
        <p:cNvGrpSpPr/>
        <p:nvPr/>
      </p:nvGrpSpPr>
      <p:grpSpPr>
        <a:xfrm>
          <a:off x="0" y="0"/>
          <a:ext cx="0" cy="0"/>
          <a:chOff x="0" y="0"/>
          <a:chExt cx="0" cy="0"/>
        </a:xfrm>
      </p:grpSpPr>
      <p:grpSp>
        <p:nvGrpSpPr>
          <p:cNvPr id="2" name="Group 2"/>
          <p:cNvGrpSpPr/>
          <p:nvPr/>
        </p:nvGrpSpPr>
        <p:grpSpPr>
          <a:xfrm>
            <a:off x="175374" y="855575"/>
            <a:ext cx="11841253" cy="5817937"/>
            <a:chOff x="0" y="0"/>
            <a:chExt cx="3977212" cy="2253584"/>
          </a:xfrm>
        </p:grpSpPr>
        <p:sp>
          <p:nvSpPr>
            <p:cNvPr id="3" name="Freeform 3"/>
            <p:cNvSpPr/>
            <p:nvPr/>
          </p:nvSpPr>
          <p:spPr>
            <a:xfrm>
              <a:off x="0" y="0"/>
              <a:ext cx="3977211" cy="2253584"/>
            </a:xfrm>
            <a:custGeom>
              <a:avLst/>
              <a:gdLst/>
              <a:ahLst/>
              <a:cxnLst/>
              <a:rect l="l" t="t" r="r" b="b"/>
              <a:pathLst>
                <a:path w="3977211" h="2253584">
                  <a:moveTo>
                    <a:pt x="24608" y="0"/>
                  </a:moveTo>
                  <a:lnTo>
                    <a:pt x="3952603" y="0"/>
                  </a:lnTo>
                  <a:cubicBezTo>
                    <a:pt x="3959130" y="0"/>
                    <a:pt x="3965389" y="2593"/>
                    <a:pt x="3970004" y="7208"/>
                  </a:cubicBezTo>
                  <a:cubicBezTo>
                    <a:pt x="3974619" y="11823"/>
                    <a:pt x="3977211" y="18082"/>
                    <a:pt x="3977211" y="24608"/>
                  </a:cubicBezTo>
                  <a:lnTo>
                    <a:pt x="3977211" y="2228975"/>
                  </a:lnTo>
                  <a:cubicBezTo>
                    <a:pt x="3977211" y="2242566"/>
                    <a:pt x="3966194" y="2253584"/>
                    <a:pt x="3952603" y="2253584"/>
                  </a:cubicBezTo>
                  <a:lnTo>
                    <a:pt x="24608" y="2253584"/>
                  </a:lnTo>
                  <a:cubicBezTo>
                    <a:pt x="18082" y="2253584"/>
                    <a:pt x="11823" y="2250991"/>
                    <a:pt x="7208" y="2246376"/>
                  </a:cubicBezTo>
                  <a:cubicBezTo>
                    <a:pt x="2593" y="2241761"/>
                    <a:pt x="0" y="2235502"/>
                    <a:pt x="0" y="2228975"/>
                  </a:cubicBezTo>
                  <a:lnTo>
                    <a:pt x="0" y="24608"/>
                  </a:lnTo>
                  <a:cubicBezTo>
                    <a:pt x="0" y="11018"/>
                    <a:pt x="11018" y="0"/>
                    <a:pt x="24608" y="0"/>
                  </a:cubicBezTo>
                  <a:close/>
                </a:path>
              </a:pathLst>
            </a:custGeom>
            <a:solidFill>
              <a:srgbClr val="672146"/>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123825"/>
              <a:ext cx="3977212" cy="2377409"/>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TextBox 6"/>
          <p:cNvSpPr txBox="1"/>
          <p:nvPr/>
        </p:nvSpPr>
        <p:spPr>
          <a:xfrm>
            <a:off x="87685" y="134801"/>
            <a:ext cx="12016627" cy="607282"/>
          </a:xfrm>
          <a:prstGeom prst="rect">
            <a:avLst/>
          </a:prstGeom>
        </p:spPr>
        <p:txBody>
          <a:bodyPr lIns="0" tIns="0" rIns="0" bIns="0" rtlCol="0" anchor="t">
            <a:spAutoFit/>
          </a:bodyPr>
          <a:lstStyle/>
          <a:p>
            <a:pPr marL="0" marR="0" lvl="0" indent="0" algn="ctr" defTabSz="609630" rtl="0" eaLnBrk="1" fontAlgn="auto" latinLnBrk="0" hangingPunct="1">
              <a:lnSpc>
                <a:spcPts val="5060"/>
              </a:lnSpc>
              <a:spcBef>
                <a:spcPts val="0"/>
              </a:spcBef>
              <a:spcAft>
                <a:spcPts val="0"/>
              </a:spcAft>
              <a:buClrTx/>
              <a:buSzTx/>
              <a:buFontTx/>
              <a:buNone/>
              <a:tabLst/>
              <a:defRPr/>
            </a:pPr>
            <a:r>
              <a:rPr kumimoji="0" lang="en-US" sz="4000" b="0" i="0" u="none" strike="noStrike" kern="1200" cap="none" spc="0" normalizeH="0" baseline="0" noProof="0">
                <a:ln>
                  <a:noFill/>
                </a:ln>
                <a:solidFill>
                  <a:srgbClr val="672146"/>
                </a:solidFill>
                <a:effectLst/>
                <a:uLnTx/>
                <a:uFillTx/>
                <a:latin typeface="FF Meta Hebrew Bold"/>
                <a:ea typeface="FF Meta Hebrew Bold"/>
                <a:cs typeface="FF Meta Hebrew Bold"/>
                <a:sym typeface="FF Meta Hebrew Bold"/>
              </a:rPr>
              <a:t>Hallam Bursaries and Scholarships</a:t>
            </a:r>
            <a:endParaRPr kumimoji="0" lang="en-US" sz="4000" b="0" i="0" u="none" strike="noStrike" kern="1200" cap="none" spc="0" normalizeH="0" baseline="0" noProof="0">
              <a:ln>
                <a:noFill/>
              </a:ln>
              <a:solidFill>
                <a:srgbClr val="672146"/>
              </a:solidFill>
              <a:effectLst/>
              <a:uLnTx/>
              <a:uFillTx/>
              <a:latin typeface="FF Meta Hebrew Bold"/>
              <a:ea typeface="FF Meta Hebrew Bold"/>
              <a:cs typeface="FF Meta Hebrew Bold"/>
            </a:endParaRPr>
          </a:p>
        </p:txBody>
      </p:sp>
      <p:grpSp>
        <p:nvGrpSpPr>
          <p:cNvPr id="7" name="Group 7"/>
          <p:cNvGrpSpPr/>
          <p:nvPr/>
        </p:nvGrpSpPr>
        <p:grpSpPr>
          <a:xfrm>
            <a:off x="4072216" y="1925583"/>
            <a:ext cx="3748954" cy="3641255"/>
            <a:chOff x="-659776" y="-187084"/>
            <a:chExt cx="812800" cy="812800"/>
          </a:xfrm>
        </p:grpSpPr>
        <p:sp>
          <p:nvSpPr>
            <p:cNvPr id="8" name="Freeform 8"/>
            <p:cNvSpPr/>
            <p:nvPr/>
          </p:nvSpPr>
          <p:spPr>
            <a:xfrm>
              <a:off x="-659776" y="-187084"/>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2"/>
              <a:stretch>
                <a:fillRect l="-24625" r="-25374"/>
              </a:stretch>
            </a:blipFill>
          </p:spPr>
          <p:txBody>
            <a:bodyPr wrap="none"/>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9"/>
          <p:cNvSpPr txBox="1"/>
          <p:nvPr/>
        </p:nvSpPr>
        <p:spPr>
          <a:xfrm>
            <a:off x="449179" y="1467351"/>
            <a:ext cx="3871495" cy="4704108"/>
          </a:xfrm>
          <a:prstGeom prst="rect">
            <a:avLst/>
          </a:prstGeom>
        </p:spPr>
        <p:txBody>
          <a:bodyPr wrap="square" lIns="0" tIns="0" rIns="0" bIns="0" rtlCol="0" anchor="t">
            <a:spAutoFit/>
          </a:bodyPr>
          <a:lstStyle/>
          <a:p>
            <a:pPr marL="0" marR="0" lvl="0" indent="0" algn="l" defTabSz="609630" rtl="0" eaLnBrk="1" fontAlgn="auto" latinLnBrk="0" hangingPunct="1">
              <a:lnSpc>
                <a:spcPts val="3733"/>
              </a:lnSpc>
              <a:spcBef>
                <a:spcPct val="0"/>
              </a:spcBef>
              <a:spcAft>
                <a:spcPts val="0"/>
              </a:spcAft>
              <a:buClrTx/>
              <a:buSzTx/>
              <a:buFontTx/>
              <a:buNone/>
              <a:tabLst/>
              <a:defRPr/>
            </a:pPr>
            <a:r>
              <a:rPr kumimoji="0" lang="en-GB" sz="2667" b="1" i="0" u="none" strike="noStrike" kern="1200" cap="none" spc="0" normalizeH="0" baseline="0" noProof="0">
                <a:ln>
                  <a:noFill/>
                </a:ln>
                <a:solidFill>
                  <a:srgbClr val="F4CDD4"/>
                </a:solidFill>
                <a:effectLst/>
                <a:uLnTx/>
                <a:uFillTx/>
                <a:latin typeface="FF Meta Hebrew" panose="020B0604020202020204" charset="-79"/>
                <a:ea typeface="+mn-ea"/>
                <a:cs typeface="FF Meta Hebrew" panose="020B0604020202020204" charset="-79"/>
              </a:rPr>
              <a:t>Extra sources of financial support are available in the form of university-specific scholarships and bursaries. </a:t>
            </a:r>
          </a:p>
          <a:p>
            <a:pPr marL="0" marR="0" lvl="0" indent="0" algn="l" defTabSz="609630" rtl="0" eaLnBrk="1" fontAlgn="auto" latinLnBrk="0" hangingPunct="1">
              <a:lnSpc>
                <a:spcPts val="3733"/>
              </a:lnSpc>
              <a:spcBef>
                <a:spcPct val="0"/>
              </a:spcBef>
              <a:spcAft>
                <a:spcPts val="0"/>
              </a:spcAft>
              <a:buClrTx/>
              <a:buSzTx/>
              <a:buFontTx/>
              <a:buNone/>
              <a:tabLst/>
              <a:defRPr/>
            </a:pPr>
            <a:endParaRPr kumimoji="0" lang="en-GB" sz="2667" b="1" i="0" u="none" strike="noStrike" kern="1200" cap="none" spc="0" normalizeH="0" baseline="0" noProof="0">
              <a:ln>
                <a:noFill/>
              </a:ln>
              <a:solidFill>
                <a:srgbClr val="F4CDD4"/>
              </a:solidFill>
              <a:effectLst/>
              <a:uLnTx/>
              <a:uFillTx/>
              <a:latin typeface="FF Meta Hebrew" panose="020B0604020202020204" charset="-79"/>
              <a:ea typeface="+mn-ea"/>
              <a:cs typeface="FF Meta Hebrew" panose="020B0604020202020204" charset="-79"/>
            </a:endParaRPr>
          </a:p>
          <a:p>
            <a:pPr marL="0" marR="0" lvl="0" indent="0" algn="l" defTabSz="609630" rtl="0" eaLnBrk="1" fontAlgn="auto" latinLnBrk="0" hangingPunct="1">
              <a:lnSpc>
                <a:spcPts val="3733"/>
              </a:lnSpc>
              <a:spcBef>
                <a:spcPct val="0"/>
              </a:spcBef>
              <a:spcAft>
                <a:spcPts val="0"/>
              </a:spcAft>
              <a:buClrTx/>
              <a:buSzTx/>
              <a:buFontTx/>
              <a:buNone/>
              <a:tabLst/>
              <a:defRPr/>
            </a:pPr>
            <a:r>
              <a:rPr kumimoji="0" lang="en-GB" sz="2667" b="1" i="0" u="none" strike="noStrike" kern="1200" cap="none" spc="0" normalizeH="0" baseline="0" noProof="0">
                <a:ln>
                  <a:noFill/>
                </a:ln>
                <a:solidFill>
                  <a:srgbClr val="F4CDD4"/>
                </a:solidFill>
                <a:effectLst/>
                <a:uLnTx/>
                <a:uFillTx/>
                <a:latin typeface="FF Meta Hebrew" panose="020B0604020202020204" charset="-79"/>
                <a:ea typeface="+mn-ea"/>
                <a:cs typeface="FF Meta Hebrew" panose="020B0604020202020204" charset="-79"/>
              </a:rPr>
              <a:t>Unlike student loans, typically you don’t have to pay these back.</a:t>
            </a:r>
            <a:endParaRPr kumimoji="0" lang="en-US" sz="2667" b="1" i="0" u="none" strike="noStrike" kern="1200" cap="none" spc="0" normalizeH="0" baseline="0" noProof="0">
              <a:ln>
                <a:noFill/>
              </a:ln>
              <a:solidFill>
                <a:srgbClr val="F4CDD4"/>
              </a:solidFill>
              <a:effectLst/>
              <a:uLnTx/>
              <a:uFillTx/>
              <a:latin typeface="FF Meta Hebrew" panose="020B0604020202020204" charset="-79"/>
              <a:ea typeface="FF Meta Hebrew Bold"/>
              <a:cs typeface="FF Meta Hebrew" panose="020B0604020202020204" charset="-79"/>
              <a:sym typeface="FF Meta Hebrew Bold"/>
            </a:endParaRPr>
          </a:p>
        </p:txBody>
      </p:sp>
      <p:sp>
        <p:nvSpPr>
          <p:cNvPr id="15" name="Freeform 7">
            <a:extLst>
              <a:ext uri="{FF2B5EF4-FFF2-40B4-BE49-F238E27FC236}">
                <a16:creationId xmlns:a16="http://schemas.microsoft.com/office/drawing/2014/main" id="{3329A9A7-382E-267A-415E-22450779497C}"/>
              </a:ext>
            </a:extLst>
          </p:cNvPr>
          <p:cNvSpPr/>
          <p:nvPr/>
        </p:nvSpPr>
        <p:spPr>
          <a:xfrm>
            <a:off x="8222015" y="1588146"/>
            <a:ext cx="3316095" cy="720301"/>
          </a:xfrm>
          <a:custGeom>
            <a:avLst/>
            <a:gdLst/>
            <a:ahLst/>
            <a:cxnLst/>
            <a:rect l="l" t="t" r="r" b="b"/>
            <a:pathLst>
              <a:path w="2104556" h="523597">
                <a:moveTo>
                  <a:pt x="1901356" y="0"/>
                </a:moveTo>
                <a:cubicBezTo>
                  <a:pt x="2013580" y="0"/>
                  <a:pt x="2104556" y="117211"/>
                  <a:pt x="2104556" y="261798"/>
                </a:cubicBezTo>
                <a:cubicBezTo>
                  <a:pt x="2104556" y="406386"/>
                  <a:pt x="2013580" y="523597"/>
                  <a:pt x="1901356" y="523597"/>
                </a:cubicBezTo>
                <a:lnTo>
                  <a:pt x="203200" y="523597"/>
                </a:lnTo>
                <a:cubicBezTo>
                  <a:pt x="90976" y="523597"/>
                  <a:pt x="0" y="406386"/>
                  <a:pt x="0" y="261798"/>
                </a:cubicBezTo>
                <a:cubicBezTo>
                  <a:pt x="0" y="117211"/>
                  <a:pt x="90976" y="0"/>
                  <a:pt x="203200" y="0"/>
                </a:cubicBezTo>
                <a:close/>
              </a:path>
            </a:pathLst>
          </a:custGeom>
          <a:solidFill>
            <a:srgbClr val="E31C79"/>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0F36F34F-E5FA-65AF-0F55-D42A553BCC2A}"/>
              </a:ext>
            </a:extLst>
          </p:cNvPr>
          <p:cNvSpPr txBox="1"/>
          <p:nvPr/>
        </p:nvSpPr>
        <p:spPr>
          <a:xfrm>
            <a:off x="8222012" y="1551071"/>
            <a:ext cx="3316095" cy="89255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4CDD4"/>
                </a:solidFill>
                <a:effectLst/>
                <a:uLnTx/>
                <a:uFillTx/>
                <a:latin typeface="FF Meta Hebrew Bold" panose="020B0604020202020204" charset="-79"/>
                <a:ea typeface="+mn-ea"/>
                <a:cs typeface="FF Meta Hebrew Bold" panose="020B0604020202020204" charset="-79"/>
              </a:rPr>
              <a:t>Student Success Scholarships </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4CDD4"/>
              </a:solidFill>
              <a:effectLst/>
              <a:uLnTx/>
              <a:uFillTx/>
              <a:latin typeface="Calibri"/>
              <a:ea typeface="+mn-ea"/>
              <a:cs typeface="+mn-cs"/>
            </a:endParaRPr>
          </a:p>
        </p:txBody>
      </p:sp>
      <p:sp>
        <p:nvSpPr>
          <p:cNvPr id="24" name="Freeform 7">
            <a:extLst>
              <a:ext uri="{FF2B5EF4-FFF2-40B4-BE49-F238E27FC236}">
                <a16:creationId xmlns:a16="http://schemas.microsoft.com/office/drawing/2014/main" id="{EEB026D2-A0AD-EC9B-EBD7-6DE834E9C3A8}"/>
              </a:ext>
            </a:extLst>
          </p:cNvPr>
          <p:cNvSpPr/>
          <p:nvPr/>
        </p:nvSpPr>
        <p:spPr>
          <a:xfrm>
            <a:off x="8222015" y="4974873"/>
            <a:ext cx="3316095" cy="720301"/>
          </a:xfrm>
          <a:custGeom>
            <a:avLst/>
            <a:gdLst/>
            <a:ahLst/>
            <a:cxnLst/>
            <a:rect l="l" t="t" r="r" b="b"/>
            <a:pathLst>
              <a:path w="2104556" h="523597">
                <a:moveTo>
                  <a:pt x="1901356" y="0"/>
                </a:moveTo>
                <a:cubicBezTo>
                  <a:pt x="2013580" y="0"/>
                  <a:pt x="2104556" y="117211"/>
                  <a:pt x="2104556" y="261798"/>
                </a:cubicBezTo>
                <a:cubicBezTo>
                  <a:pt x="2104556" y="406386"/>
                  <a:pt x="2013580" y="523597"/>
                  <a:pt x="1901356" y="523597"/>
                </a:cubicBezTo>
                <a:lnTo>
                  <a:pt x="203200" y="523597"/>
                </a:lnTo>
                <a:cubicBezTo>
                  <a:pt x="90976" y="523597"/>
                  <a:pt x="0" y="406386"/>
                  <a:pt x="0" y="261798"/>
                </a:cubicBezTo>
                <a:cubicBezTo>
                  <a:pt x="0" y="117211"/>
                  <a:pt x="90976" y="0"/>
                  <a:pt x="203200" y="0"/>
                </a:cubicBezTo>
                <a:close/>
              </a:path>
            </a:pathLst>
          </a:custGeom>
          <a:solidFill>
            <a:srgbClr val="E31C79"/>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7">
            <a:extLst>
              <a:ext uri="{FF2B5EF4-FFF2-40B4-BE49-F238E27FC236}">
                <a16:creationId xmlns:a16="http://schemas.microsoft.com/office/drawing/2014/main" id="{79F09B94-8E2D-8A61-75E2-2EF31321D5A4}"/>
              </a:ext>
            </a:extLst>
          </p:cNvPr>
          <p:cNvSpPr/>
          <p:nvPr/>
        </p:nvSpPr>
        <p:spPr>
          <a:xfrm>
            <a:off x="8222015" y="3853966"/>
            <a:ext cx="3316095" cy="720301"/>
          </a:xfrm>
          <a:custGeom>
            <a:avLst/>
            <a:gdLst/>
            <a:ahLst/>
            <a:cxnLst/>
            <a:rect l="l" t="t" r="r" b="b"/>
            <a:pathLst>
              <a:path w="2104556" h="523597">
                <a:moveTo>
                  <a:pt x="1901356" y="0"/>
                </a:moveTo>
                <a:cubicBezTo>
                  <a:pt x="2013580" y="0"/>
                  <a:pt x="2104556" y="117211"/>
                  <a:pt x="2104556" y="261798"/>
                </a:cubicBezTo>
                <a:cubicBezTo>
                  <a:pt x="2104556" y="406386"/>
                  <a:pt x="2013580" y="523597"/>
                  <a:pt x="1901356" y="523597"/>
                </a:cubicBezTo>
                <a:lnTo>
                  <a:pt x="203200" y="523597"/>
                </a:lnTo>
                <a:cubicBezTo>
                  <a:pt x="90976" y="523597"/>
                  <a:pt x="0" y="406386"/>
                  <a:pt x="0" y="261798"/>
                </a:cubicBezTo>
                <a:cubicBezTo>
                  <a:pt x="0" y="117211"/>
                  <a:pt x="90976" y="0"/>
                  <a:pt x="203200" y="0"/>
                </a:cubicBezTo>
                <a:close/>
              </a:path>
            </a:pathLst>
          </a:custGeom>
          <a:solidFill>
            <a:srgbClr val="E31C79"/>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7">
            <a:extLst>
              <a:ext uri="{FF2B5EF4-FFF2-40B4-BE49-F238E27FC236}">
                <a16:creationId xmlns:a16="http://schemas.microsoft.com/office/drawing/2014/main" id="{C08B4B9E-1CE1-51BB-FD07-0B7F9B30D646}"/>
              </a:ext>
            </a:extLst>
          </p:cNvPr>
          <p:cNvSpPr/>
          <p:nvPr/>
        </p:nvSpPr>
        <p:spPr>
          <a:xfrm>
            <a:off x="8222015" y="2712262"/>
            <a:ext cx="3316095" cy="720301"/>
          </a:xfrm>
          <a:custGeom>
            <a:avLst/>
            <a:gdLst/>
            <a:ahLst/>
            <a:cxnLst/>
            <a:rect l="l" t="t" r="r" b="b"/>
            <a:pathLst>
              <a:path w="2104556" h="523597">
                <a:moveTo>
                  <a:pt x="1901356" y="0"/>
                </a:moveTo>
                <a:cubicBezTo>
                  <a:pt x="2013580" y="0"/>
                  <a:pt x="2104556" y="117211"/>
                  <a:pt x="2104556" y="261798"/>
                </a:cubicBezTo>
                <a:cubicBezTo>
                  <a:pt x="2104556" y="406386"/>
                  <a:pt x="2013580" y="523597"/>
                  <a:pt x="1901356" y="523597"/>
                </a:cubicBezTo>
                <a:lnTo>
                  <a:pt x="203200" y="523597"/>
                </a:lnTo>
                <a:cubicBezTo>
                  <a:pt x="90976" y="523597"/>
                  <a:pt x="0" y="406386"/>
                  <a:pt x="0" y="261798"/>
                </a:cubicBezTo>
                <a:cubicBezTo>
                  <a:pt x="0" y="117211"/>
                  <a:pt x="90976" y="0"/>
                  <a:pt x="203200" y="0"/>
                </a:cubicBezTo>
                <a:close/>
              </a:path>
            </a:pathLst>
          </a:custGeom>
          <a:solidFill>
            <a:srgbClr val="E31C79"/>
          </a:solidFill>
          <a:ln cap="sq">
            <a:noFill/>
            <a:prstDash val="solid"/>
            <a:miter/>
          </a:ln>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933"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B5A718F4-4E83-301F-B8CC-FA670545C7E2}"/>
              </a:ext>
            </a:extLst>
          </p:cNvPr>
          <p:cNvSpPr txBox="1"/>
          <p:nvPr/>
        </p:nvSpPr>
        <p:spPr>
          <a:xfrm>
            <a:off x="8479700" y="3996535"/>
            <a:ext cx="3316095" cy="646331"/>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4CDD4"/>
                </a:solidFill>
                <a:effectLst/>
                <a:uLnTx/>
                <a:uFillTx/>
                <a:latin typeface="FF Meta Hebrew Bold" panose="020B0604020202020204" charset="-79"/>
                <a:ea typeface="+mn-ea"/>
                <a:cs typeface="FF Meta Hebrew Bold" panose="020B0604020202020204" charset="-79"/>
              </a:rPr>
              <a:t>Placement Bursary </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4CDD4"/>
              </a:solidFill>
              <a:effectLst/>
              <a:uLnTx/>
              <a:uFillTx/>
              <a:latin typeface="Calibri"/>
              <a:ea typeface="+mn-ea"/>
              <a:cs typeface="+mn-cs"/>
            </a:endParaRPr>
          </a:p>
        </p:txBody>
      </p:sp>
      <p:sp>
        <p:nvSpPr>
          <p:cNvPr id="28" name="TextBox 27">
            <a:extLst>
              <a:ext uri="{FF2B5EF4-FFF2-40B4-BE49-F238E27FC236}">
                <a16:creationId xmlns:a16="http://schemas.microsoft.com/office/drawing/2014/main" id="{83C2CE3D-E281-392C-4D6C-FC1F16420369}"/>
              </a:ext>
            </a:extLst>
          </p:cNvPr>
          <p:cNvSpPr txBox="1"/>
          <p:nvPr/>
        </p:nvSpPr>
        <p:spPr>
          <a:xfrm>
            <a:off x="8426726" y="2844762"/>
            <a:ext cx="3512229" cy="584775"/>
          </a:xfrm>
          <a:prstGeom prst="rect">
            <a:avLst/>
          </a:prstGeom>
          <a:noFill/>
        </p:spPr>
        <p:txBody>
          <a:bodyPr wrap="square" rtlCol="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4CDD4"/>
                </a:solidFill>
                <a:effectLst/>
                <a:uLnTx/>
                <a:uFillTx/>
                <a:latin typeface="FF Meta Hebrew Bold" panose="020B0604020202020204" charset="-79"/>
                <a:ea typeface="+mn-ea"/>
                <a:cs typeface="FF Meta Hebrew Bold" panose="020B0604020202020204" charset="-79"/>
              </a:rPr>
              <a:t>Care Leaver Bursary </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4CDD4"/>
              </a:solidFill>
              <a:effectLst/>
              <a:uLnTx/>
              <a:uFillTx/>
              <a:latin typeface="Calibri"/>
              <a:ea typeface="+mn-ea"/>
              <a:cs typeface="+mn-cs"/>
            </a:endParaRPr>
          </a:p>
        </p:txBody>
      </p:sp>
      <p:sp>
        <p:nvSpPr>
          <p:cNvPr id="19" name="TextBox 18">
            <a:extLst>
              <a:ext uri="{FF2B5EF4-FFF2-40B4-BE49-F238E27FC236}">
                <a16:creationId xmlns:a16="http://schemas.microsoft.com/office/drawing/2014/main" id="{FEB52D5D-68C4-9938-386E-64872CBC46CA}"/>
              </a:ext>
            </a:extLst>
          </p:cNvPr>
          <p:cNvSpPr txBox="1"/>
          <p:nvPr/>
        </p:nvSpPr>
        <p:spPr>
          <a:xfrm>
            <a:off x="8222012" y="4959058"/>
            <a:ext cx="3316095" cy="892552"/>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4CDD4"/>
                </a:solidFill>
                <a:effectLst/>
                <a:uLnTx/>
                <a:uFillTx/>
                <a:latin typeface="FF Meta Hebrew Bold" panose="020B0604020202020204" charset="-79"/>
                <a:ea typeface="+mn-ea"/>
                <a:cs typeface="FF Meta Hebrew Bold" panose="020B0604020202020204" charset="-79"/>
              </a:rPr>
              <a:t>Performance Athlete Support Programme</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4CDD4"/>
              </a:solidFill>
              <a:effectLst/>
              <a:uLnTx/>
              <a:uFillTx/>
              <a:latin typeface="Calibri"/>
              <a:ea typeface="+mn-ea"/>
              <a:cs typeface="+mn-cs"/>
            </a:endParaRPr>
          </a:p>
        </p:txBody>
      </p:sp>
      <p:sp>
        <p:nvSpPr>
          <p:cNvPr id="5" name="Freeform 8">
            <a:extLst>
              <a:ext uri="{FF2B5EF4-FFF2-40B4-BE49-F238E27FC236}">
                <a16:creationId xmlns:a16="http://schemas.microsoft.com/office/drawing/2014/main" id="{685D0129-89BB-8A5A-05E7-CAC30CA71DD9}"/>
              </a:ext>
            </a:extLst>
          </p:cNvPr>
          <p:cNvSpPr/>
          <p:nvPr/>
        </p:nvSpPr>
        <p:spPr>
          <a:xfrm>
            <a:off x="267682" y="141182"/>
            <a:ext cx="652065" cy="547795"/>
          </a:xfrm>
          <a:custGeom>
            <a:avLst/>
            <a:gdLst/>
            <a:ahLst/>
            <a:cxnLst/>
            <a:rect l="l" t="t" r="r" b="b"/>
            <a:pathLst>
              <a:path w="2187679" h="1454806">
                <a:moveTo>
                  <a:pt x="0" y="0"/>
                </a:moveTo>
                <a:lnTo>
                  <a:pt x="2187679" y="0"/>
                </a:lnTo>
                <a:lnTo>
                  <a:pt x="2187679" y="1454806"/>
                </a:lnTo>
                <a:lnTo>
                  <a:pt x="0" y="1454806"/>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72146"/>
        </a:solidFill>
        <a:effectLst/>
      </p:bgPr>
    </p:bg>
    <p:spTree>
      <p:nvGrpSpPr>
        <p:cNvPr id="1" name=""/>
        <p:cNvGrpSpPr/>
        <p:nvPr/>
      </p:nvGrpSpPr>
      <p:grpSpPr>
        <a:xfrm>
          <a:off x="0" y="0"/>
          <a:ext cx="0" cy="0"/>
          <a:chOff x="0" y="0"/>
          <a:chExt cx="0" cy="0"/>
        </a:xfrm>
      </p:grpSpPr>
      <p:sp>
        <p:nvSpPr>
          <p:cNvPr id="22" name="TextBox 22"/>
          <p:cNvSpPr txBox="1"/>
          <p:nvPr/>
        </p:nvSpPr>
        <p:spPr>
          <a:xfrm>
            <a:off x="1518120" y="197920"/>
            <a:ext cx="9787938" cy="655372"/>
          </a:xfrm>
          <a:prstGeom prst="rect">
            <a:avLst/>
          </a:prstGeom>
        </p:spPr>
        <p:txBody>
          <a:bodyPr wrap="square" lIns="0" tIns="0" rIns="0" bIns="0" rtlCol="0" anchor="t">
            <a:spAutoFit/>
          </a:bodyPr>
          <a:lstStyle/>
          <a:p>
            <a:pPr marL="0" marR="0" lvl="0" indent="0" algn="ctr" defTabSz="609630" rtl="0" eaLnBrk="1" fontAlgn="auto" latinLnBrk="0" hangingPunct="1">
              <a:lnSpc>
                <a:spcPts val="5600"/>
              </a:lnSpc>
              <a:spcBef>
                <a:spcPts val="0"/>
              </a:spcBef>
              <a:spcAft>
                <a:spcPts val="0"/>
              </a:spcAft>
              <a:buClrTx/>
              <a:buSzTx/>
              <a:buFontTx/>
              <a:buNone/>
              <a:tabLst/>
              <a:defRPr/>
            </a:pPr>
            <a:r>
              <a:rPr kumimoji="0" lang="en-US" sz="4000" b="0" i="0" u="none" strike="noStrike" kern="1200" cap="none" spc="0" normalizeH="0" baseline="0" noProof="0">
                <a:ln>
                  <a:noFill/>
                </a:ln>
                <a:solidFill>
                  <a:srgbClr val="F4CDD4"/>
                </a:solidFill>
                <a:effectLst/>
                <a:uLnTx/>
                <a:uFillTx/>
                <a:latin typeface="FF Meta Hebrew Bold"/>
                <a:ea typeface="FF Meta Hebrew Bold"/>
                <a:cs typeface="FF Meta Hebrew Bold"/>
                <a:sym typeface="FF Meta Hebrew Bold"/>
              </a:rPr>
              <a:t>Government Grants Available </a:t>
            </a:r>
          </a:p>
        </p:txBody>
      </p:sp>
      <p:sp>
        <p:nvSpPr>
          <p:cNvPr id="12" name="Freeform 7">
            <a:extLst>
              <a:ext uri="{FF2B5EF4-FFF2-40B4-BE49-F238E27FC236}">
                <a16:creationId xmlns:a16="http://schemas.microsoft.com/office/drawing/2014/main" id="{3099B3F3-02AD-51E3-DCFF-980B2E752E64}"/>
              </a:ext>
            </a:extLst>
          </p:cNvPr>
          <p:cNvSpPr/>
          <p:nvPr/>
        </p:nvSpPr>
        <p:spPr>
          <a:xfrm>
            <a:off x="4364630" y="990040"/>
            <a:ext cx="7248083" cy="5281689"/>
          </a:xfrm>
          <a:custGeom>
            <a:avLst/>
            <a:gdLst/>
            <a:ahLst/>
            <a:cxnLst/>
            <a:rect l="l" t="t" r="r" b="b"/>
            <a:pathLst>
              <a:path w="7159277" h="6711822">
                <a:moveTo>
                  <a:pt x="0" y="0"/>
                </a:moveTo>
                <a:lnTo>
                  <a:pt x="7159276" y="0"/>
                </a:lnTo>
                <a:lnTo>
                  <a:pt x="7159276" y="6711822"/>
                </a:lnTo>
                <a:lnTo>
                  <a:pt x="0" y="6711822"/>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5" name="Group 14">
            <a:extLst>
              <a:ext uri="{FF2B5EF4-FFF2-40B4-BE49-F238E27FC236}">
                <a16:creationId xmlns:a16="http://schemas.microsoft.com/office/drawing/2014/main" id="{0DE9AF8C-8E6E-FB45-06D6-33FB28317582}"/>
              </a:ext>
            </a:extLst>
          </p:cNvPr>
          <p:cNvGrpSpPr/>
          <p:nvPr/>
        </p:nvGrpSpPr>
        <p:grpSpPr>
          <a:xfrm>
            <a:off x="1171371" y="1172856"/>
            <a:ext cx="9849259" cy="5335665"/>
            <a:chOff x="2455333" y="2065867"/>
            <a:chExt cx="14773889" cy="8003498"/>
          </a:xfrm>
        </p:grpSpPr>
        <p:grpSp>
          <p:nvGrpSpPr>
            <p:cNvPr id="2" name="Group 1">
              <a:extLst>
                <a:ext uri="{FF2B5EF4-FFF2-40B4-BE49-F238E27FC236}">
                  <a16:creationId xmlns:a16="http://schemas.microsoft.com/office/drawing/2014/main" id="{FE3D8635-E578-85EE-A2AA-738DDC3A40EA}"/>
                </a:ext>
              </a:extLst>
            </p:cNvPr>
            <p:cNvGrpSpPr/>
            <p:nvPr/>
          </p:nvGrpSpPr>
          <p:grpSpPr>
            <a:xfrm>
              <a:off x="2455333" y="2065867"/>
              <a:ext cx="4619236" cy="7701509"/>
              <a:chOff x="495655" y="1866383"/>
              <a:chExt cx="3378391" cy="4614386"/>
            </a:xfrm>
            <a:solidFill>
              <a:srgbClr val="AC145A"/>
            </a:solidFill>
          </p:grpSpPr>
          <p:sp>
            <p:nvSpPr>
              <p:cNvPr id="4" name="Rectangle 3">
                <a:extLst>
                  <a:ext uri="{FF2B5EF4-FFF2-40B4-BE49-F238E27FC236}">
                    <a16:creationId xmlns:a16="http://schemas.microsoft.com/office/drawing/2014/main" id="{E2A507F4-205A-2FA8-5F60-C53007F2ED81}"/>
                  </a:ext>
                </a:extLst>
              </p:cNvPr>
              <p:cNvSpPr/>
              <p:nvPr/>
            </p:nvSpPr>
            <p:spPr>
              <a:xfrm>
                <a:off x="495655" y="1866383"/>
                <a:ext cx="2504227" cy="1225192"/>
              </a:xfrm>
              <a:prstGeom prst="rect">
                <a:avLst/>
              </a:prstGeom>
              <a:grpFill/>
              <a:ln>
                <a:solidFill>
                  <a:srgbClr val="AC145A"/>
                </a:solid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rtlCol="0" anchor="ctr"/>
              <a:lstStyle/>
              <a:p>
                <a:pPr marL="0" marR="0" lvl="0" indent="0" algn="ctr" defTabSz="60963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FF Meta Hebrew Bold" panose="020B0604020202020204" charset="-79"/>
                    <a:ea typeface="+mn-ea"/>
                    <a:cs typeface="FF Meta Hebrew Bold" panose="020B0604020202020204" charset="-79"/>
                  </a:rPr>
                  <a:t>Parents Learning Allowance </a:t>
                </a:r>
                <a:endParaRPr kumimoji="0" lang="en-US" sz="1867" b="0" i="0" u="none" strike="noStrike" kern="1200" cap="none" spc="0" normalizeH="0" baseline="0" noProof="0">
                  <a:ln>
                    <a:noFill/>
                  </a:ln>
                  <a:solidFill>
                    <a:prstClr val="white"/>
                  </a:solidFill>
                  <a:effectLst/>
                  <a:uLnTx/>
                  <a:uFillTx/>
                  <a:latin typeface="FF Meta Hebrew Bold" panose="020B0604020202020204" charset="-79"/>
                  <a:ea typeface="+mn-ea"/>
                  <a:cs typeface="FF Meta Hebrew Bold" panose="020B0604020202020204" charset="-79"/>
                </a:endParaRPr>
              </a:p>
            </p:txBody>
          </p:sp>
          <p:sp>
            <p:nvSpPr>
              <p:cNvPr id="5" name="Rectangle 4">
                <a:extLst>
                  <a:ext uri="{FF2B5EF4-FFF2-40B4-BE49-F238E27FC236}">
                    <a16:creationId xmlns:a16="http://schemas.microsoft.com/office/drawing/2014/main" id="{8F1E2E3A-AD99-8669-4EE6-A6E9EA58720C}"/>
                  </a:ext>
                </a:extLst>
              </p:cNvPr>
              <p:cNvSpPr/>
              <p:nvPr/>
            </p:nvSpPr>
            <p:spPr>
              <a:xfrm>
                <a:off x="500375" y="3526861"/>
                <a:ext cx="2504227" cy="1225192"/>
              </a:xfrm>
              <a:prstGeom prst="rect">
                <a:avLst/>
              </a:prstGeom>
              <a:grpFill/>
              <a:ln>
                <a:solidFill>
                  <a:srgbClr val="AC145A"/>
                </a:solid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rtlCol="0" anchor="ctr"/>
              <a:lstStyle/>
              <a:p>
                <a:pPr marL="0" marR="0" lvl="0" indent="0" algn="ctr" defTabSz="609630" rtl="0" eaLnBrk="1" fontAlgn="base"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FF Meta Hebrew Bold" panose="020B0604020202020204" charset="-79"/>
                    <a:ea typeface="+mn-ea"/>
                    <a:cs typeface="FF Meta Hebrew Bold" panose="020B0604020202020204" charset="-79"/>
                  </a:rPr>
                  <a:t>Adult Dependant Grant </a:t>
                </a:r>
                <a:endParaRPr kumimoji="0" lang="en-GB" sz="2400" b="0" i="0" u="none" strike="noStrike" kern="1200" cap="none" spc="0" normalizeH="0" baseline="0" noProof="0">
                  <a:ln>
                    <a:noFill/>
                  </a:ln>
                  <a:solidFill>
                    <a:prstClr val="white"/>
                  </a:solidFill>
                  <a:effectLst/>
                  <a:uLnTx/>
                  <a:uFillTx/>
                  <a:latin typeface="FF Meta Hebrew Bold" panose="020B0604020202020204" charset="-79"/>
                  <a:ea typeface="+mn-ea"/>
                  <a:cs typeface="FF Meta Hebrew Bold" panose="020B0604020202020204" charset="-79"/>
                </a:endParaRPr>
              </a:p>
            </p:txBody>
          </p:sp>
          <p:sp>
            <p:nvSpPr>
              <p:cNvPr id="6" name="Rectangle 5">
                <a:extLst>
                  <a:ext uri="{FF2B5EF4-FFF2-40B4-BE49-F238E27FC236}">
                    <a16:creationId xmlns:a16="http://schemas.microsoft.com/office/drawing/2014/main" id="{08194B42-3F04-4371-331B-7E4384906B4C}"/>
                  </a:ext>
                </a:extLst>
              </p:cNvPr>
              <p:cNvSpPr/>
              <p:nvPr/>
            </p:nvSpPr>
            <p:spPr>
              <a:xfrm>
                <a:off x="498326" y="5255577"/>
                <a:ext cx="2504227" cy="1225192"/>
              </a:xfrm>
              <a:prstGeom prst="rect">
                <a:avLst/>
              </a:prstGeom>
              <a:grpFill/>
              <a:ln>
                <a:solidFill>
                  <a:srgbClr val="AC145A"/>
                </a:solidFill>
              </a:ln>
            </p:spPr>
            <p:style>
              <a:lnRef idx="2">
                <a:schemeClr val="accent1">
                  <a:shade val="50000"/>
                </a:schemeClr>
              </a:lnRef>
              <a:fillRef idx="1">
                <a:schemeClr val="accent1"/>
              </a:fillRef>
              <a:effectRef idx="0">
                <a:schemeClr val="accent1"/>
              </a:effectRef>
              <a:fontRef idx="minor">
                <a:schemeClr val="lt1"/>
              </a:fontRef>
            </p:style>
            <p:txBody>
              <a:bodyPr lIns="60960" tIns="30480" rIns="60960" bIns="30480" rtlCol="0" anchor="ctr"/>
              <a:lstStyle/>
              <a:p>
                <a:pPr marL="0" marR="0" lvl="0" indent="0" algn="ctr" defTabSz="609630" rtl="0" eaLnBrk="1" fontAlgn="base"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a:ln>
                      <a:noFill/>
                    </a:ln>
                    <a:solidFill>
                      <a:prstClr val="white"/>
                    </a:solidFill>
                    <a:effectLst/>
                    <a:uLnTx/>
                    <a:uFillTx/>
                    <a:latin typeface="FF Meta Hebrew Bold" panose="020B0604020202020204" charset="-79"/>
                    <a:ea typeface="+mn-ea"/>
                    <a:cs typeface="FF Meta Hebrew Bold" panose="020B0604020202020204" charset="-79"/>
                  </a:rPr>
                  <a:t>Childcare </a:t>
                </a:r>
                <a:endParaRPr kumimoji="0" lang="en-US" sz="2133" b="0" i="0" u="none" strike="noStrike" kern="1200" cap="none" spc="0" normalizeH="0" baseline="0" noProof="0">
                  <a:ln>
                    <a:noFill/>
                  </a:ln>
                  <a:solidFill>
                    <a:prstClr val="white"/>
                  </a:solidFill>
                  <a:effectLst/>
                  <a:uLnTx/>
                  <a:uFillTx/>
                  <a:latin typeface="FF Meta Hebrew Bold" panose="020B0604020202020204" charset="-79"/>
                  <a:ea typeface="+mn-ea"/>
                  <a:cs typeface="FF Meta Hebrew Bold" panose="020B0604020202020204" charset="-79"/>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GB" sz="2667" b="1" i="0" u="none" strike="noStrike" kern="1200" cap="none" spc="0" normalizeH="0" baseline="0" noProof="0">
                    <a:ln>
                      <a:noFill/>
                    </a:ln>
                    <a:solidFill>
                      <a:prstClr val="white"/>
                    </a:solidFill>
                    <a:effectLst/>
                    <a:uLnTx/>
                    <a:uFillTx/>
                    <a:latin typeface="FF Meta Hebrew Bold" panose="020B0604020202020204" charset="-79"/>
                    <a:ea typeface="+mn-ea"/>
                    <a:cs typeface="FF Meta Hebrew Bold" panose="020B0604020202020204" charset="-79"/>
                  </a:rPr>
                  <a:t>Grant</a:t>
                </a:r>
                <a:endParaRPr kumimoji="0" lang="en-GB" sz="2133" b="0" i="0" u="none" strike="noStrike" kern="1200" cap="none" spc="0" normalizeH="0" baseline="0" noProof="0">
                  <a:ln>
                    <a:noFill/>
                  </a:ln>
                  <a:solidFill>
                    <a:prstClr val="white"/>
                  </a:solidFill>
                  <a:effectLst/>
                  <a:uLnTx/>
                  <a:uFillTx/>
                  <a:latin typeface="FF Meta Hebrew Bold" panose="020B0604020202020204" charset="-79"/>
                  <a:ea typeface="+mn-ea"/>
                  <a:cs typeface="FF Meta Hebrew Bold" panose="020B0604020202020204" charset="-79"/>
                </a:endParaRPr>
              </a:p>
            </p:txBody>
          </p:sp>
          <p:pic>
            <p:nvPicPr>
              <p:cNvPr id="8" name="Picture 7" descr="A qr code with black dots&#10;&#10;Description automatically generated">
                <a:extLst>
                  <a:ext uri="{FF2B5EF4-FFF2-40B4-BE49-F238E27FC236}">
                    <a16:creationId xmlns:a16="http://schemas.microsoft.com/office/drawing/2014/main" id="{C224C5D9-E115-C407-FF4B-2BD9232B646A}"/>
                  </a:ext>
                </a:extLst>
              </p:cNvPr>
              <p:cNvPicPr>
                <a:picLocks noChangeAspect="1"/>
              </p:cNvPicPr>
              <p:nvPr/>
            </p:nvPicPr>
            <p:blipFill>
              <a:blip r:embed="rId3"/>
              <a:stretch>
                <a:fillRect/>
              </a:stretch>
            </p:blipFill>
            <p:spPr>
              <a:xfrm>
                <a:off x="2758696" y="2025129"/>
                <a:ext cx="1113866" cy="908430"/>
              </a:xfrm>
              <a:prstGeom prst="rect">
                <a:avLst/>
              </a:prstGeom>
              <a:grpFill/>
              <a:ln>
                <a:solidFill>
                  <a:srgbClr val="672146"/>
                </a:solidFill>
              </a:ln>
            </p:spPr>
          </p:pic>
          <p:pic>
            <p:nvPicPr>
              <p:cNvPr id="9" name="Picture 8" descr="A qr code with dots&#10;&#10;Description automatically generated">
                <a:extLst>
                  <a:ext uri="{FF2B5EF4-FFF2-40B4-BE49-F238E27FC236}">
                    <a16:creationId xmlns:a16="http://schemas.microsoft.com/office/drawing/2014/main" id="{AEE48B4F-EE92-9CFC-DBF2-B5EB1076150A}"/>
                  </a:ext>
                </a:extLst>
              </p:cNvPr>
              <p:cNvPicPr>
                <a:picLocks noChangeAspect="1"/>
              </p:cNvPicPr>
              <p:nvPr/>
            </p:nvPicPr>
            <p:blipFill>
              <a:blip r:embed="rId4"/>
              <a:stretch>
                <a:fillRect/>
              </a:stretch>
            </p:blipFill>
            <p:spPr>
              <a:xfrm>
                <a:off x="2760179" y="3682310"/>
                <a:ext cx="1113866" cy="906946"/>
              </a:xfrm>
              <a:prstGeom prst="rect">
                <a:avLst/>
              </a:prstGeom>
              <a:grpFill/>
              <a:ln>
                <a:solidFill>
                  <a:srgbClr val="672146"/>
                </a:solidFill>
              </a:ln>
            </p:spPr>
          </p:pic>
          <p:pic>
            <p:nvPicPr>
              <p:cNvPr id="10" name="Picture 9" descr="A qr code with dots&#10;&#10;Description automatically generated">
                <a:extLst>
                  <a:ext uri="{FF2B5EF4-FFF2-40B4-BE49-F238E27FC236}">
                    <a16:creationId xmlns:a16="http://schemas.microsoft.com/office/drawing/2014/main" id="{2E98257E-63FE-579E-4C58-46CAC729305A}"/>
                  </a:ext>
                </a:extLst>
              </p:cNvPr>
              <p:cNvPicPr>
                <a:picLocks noChangeAspect="1"/>
              </p:cNvPicPr>
              <p:nvPr/>
            </p:nvPicPr>
            <p:blipFill>
              <a:blip r:embed="rId5"/>
              <a:stretch>
                <a:fillRect/>
              </a:stretch>
            </p:blipFill>
            <p:spPr>
              <a:xfrm>
                <a:off x="2760180" y="5405093"/>
                <a:ext cx="1113866" cy="906946"/>
              </a:xfrm>
              <a:prstGeom prst="rect">
                <a:avLst/>
              </a:prstGeom>
              <a:grpFill/>
              <a:ln>
                <a:solidFill>
                  <a:srgbClr val="672146"/>
                </a:solidFill>
              </a:ln>
            </p:spPr>
          </p:pic>
        </p:grpSp>
        <p:sp>
          <p:nvSpPr>
            <p:cNvPr id="13" name="TextBox 12">
              <a:extLst>
                <a:ext uri="{FF2B5EF4-FFF2-40B4-BE49-F238E27FC236}">
                  <a16:creationId xmlns:a16="http://schemas.microsoft.com/office/drawing/2014/main" id="{C277DF69-C678-3030-56EE-0374A01B1E47}"/>
                </a:ext>
              </a:extLst>
            </p:cNvPr>
            <p:cNvSpPr txBox="1"/>
            <p:nvPr/>
          </p:nvSpPr>
          <p:spPr>
            <a:xfrm>
              <a:off x="8133348" y="2729007"/>
              <a:ext cx="9095874" cy="6772143"/>
            </a:xfrm>
            <a:prstGeom prst="rect">
              <a:avLst/>
            </a:prstGeom>
            <a:noFill/>
          </p:spPr>
          <p:txBody>
            <a:bodyPr wrap="square" rtlCol="0">
              <a:spAutoFit/>
            </a:bodyPr>
            <a:lstStyle/>
            <a:p>
              <a:pPr marL="0" marR="0" lvl="0" indent="0" algn="l" defTabSz="609630" rtl="0" eaLnBrk="1" fontAlgn="base" latinLnBrk="0" hangingPunct="1">
                <a:lnSpc>
                  <a:spcPct val="100000"/>
                </a:lnSpc>
                <a:spcBef>
                  <a:spcPts val="0"/>
                </a:spcBef>
                <a:spcAft>
                  <a:spcPts val="0"/>
                </a:spcAft>
                <a:buClrTx/>
                <a:buSzTx/>
                <a:buFontTx/>
                <a:buNone/>
                <a:tabLst/>
                <a:defRPr/>
              </a:pPr>
              <a:r>
                <a:rPr kumimoji="0" lang="en-GB" sz="2933" b="1" i="0" u="none" strike="noStrike" kern="1200" cap="none" spc="0" normalizeH="0" baseline="0" noProof="0">
                  <a:ln>
                    <a:noFill/>
                  </a:ln>
                  <a:solidFill>
                    <a:prstClr val="white"/>
                  </a:solidFill>
                  <a:effectLst/>
                  <a:uLnTx/>
                  <a:uFillTx/>
                  <a:latin typeface="FF Meta Hebrew Bold" panose="020B0604020202020204" charset="-79"/>
                  <a:ea typeface="+mn-ea"/>
                  <a:cs typeface="FF Meta Hebrew Bold" panose="020B0604020202020204" charset="-79"/>
                </a:rPr>
                <a:t>Disabled Students Allowance​ (DSA)</a:t>
              </a:r>
              <a:endParaRPr kumimoji="0" lang="en-US" sz="2933" b="1" i="0" u="none" strike="noStrike" kern="1200" cap="none" spc="0" normalizeH="0" baseline="0" noProof="0">
                <a:ln>
                  <a:noFill/>
                </a:ln>
                <a:solidFill>
                  <a:prstClr val="white"/>
                </a:solidFill>
                <a:effectLst/>
                <a:uLnTx/>
                <a:uFillTx/>
                <a:latin typeface="FF Meta Hebrew Bold" panose="020B0604020202020204" charset="-79"/>
                <a:ea typeface="+mn-ea"/>
                <a:cs typeface="FF Meta Hebrew Bold" panose="020B0604020202020204" charset="-79"/>
              </a:endParaRP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67" b="0" i="0" u="none" strike="noStrike" kern="1200" cap="none" spc="0" normalizeH="0" baseline="0" noProof="0">
                <a:ln>
                  <a:noFill/>
                </a:ln>
                <a:solidFill>
                  <a:prstClr val="white"/>
                </a:solidFill>
                <a:effectLst/>
                <a:uLnTx/>
                <a:uFillTx/>
                <a:latin typeface="FF Meta Hebrew" panose="020B0604020202020204" charset="-79"/>
                <a:ea typeface="+mn-ea"/>
                <a:cs typeface="FF Meta Hebrew" panose="020B0604020202020204" charset="-79"/>
              </a:endParaRPr>
            </a:p>
            <a:p>
              <a:pPr marL="0" marR="0" lvl="0" indent="0" algn="l" defTabSz="609630" rtl="0" eaLnBrk="1" fontAlgn="base" latinLnBrk="0" hangingPunct="1">
                <a:lnSpc>
                  <a:spcPct val="100000"/>
                </a:lnSpc>
                <a:spcBef>
                  <a:spcPts val="0"/>
                </a:spcBef>
                <a:spcAft>
                  <a:spcPts val="0"/>
                </a:spcAft>
                <a:buClrTx/>
                <a:buSzTx/>
                <a:buFontTx/>
                <a:buNone/>
                <a:tabLst/>
                <a:defRPr/>
              </a:pPr>
              <a:r>
                <a:rPr kumimoji="0" lang="en-GB" sz="1667" b="0" i="0" u="none" strike="noStrike" kern="1200" cap="none" spc="0" normalizeH="0" baseline="0" noProof="0">
                  <a:ln>
                    <a:noFill/>
                  </a:ln>
                  <a:solidFill>
                    <a:prstClr val="white"/>
                  </a:solidFill>
                  <a:effectLst/>
                  <a:uLnTx/>
                  <a:uFillTx/>
                  <a:latin typeface="FF Meta Hebrew" panose="020B0604020202020204" charset="-79"/>
                  <a:ea typeface="+mn-ea"/>
                  <a:cs typeface="FF Meta Hebrew" panose="020B0604020202020204" charset="-79"/>
                </a:rPr>
                <a:t>You can apply for DSA from Student Finance England before you start your course. This is applied to separately from your maintenance/tuition fee loan.</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67" b="0" i="0" u="none" strike="noStrike" kern="1200" cap="none" spc="0" normalizeH="0" baseline="0" noProof="0">
                <a:ln>
                  <a:noFill/>
                </a:ln>
                <a:solidFill>
                  <a:prstClr val="white"/>
                </a:solidFill>
                <a:effectLst/>
                <a:uLnTx/>
                <a:uFillTx/>
                <a:latin typeface="FF Meta Hebrew" panose="020B0604020202020204" charset="-79"/>
                <a:ea typeface="+mn-ea"/>
                <a:cs typeface="FF Meta Hebrew" panose="020B0604020202020204" charset="-79"/>
              </a:endParaRPr>
            </a:p>
            <a:p>
              <a:pPr marL="0" marR="0" lvl="0" indent="0" algn="l" defTabSz="609630" rtl="0" eaLnBrk="1" fontAlgn="base" latinLnBrk="0" hangingPunct="1">
                <a:lnSpc>
                  <a:spcPct val="100000"/>
                </a:lnSpc>
                <a:spcBef>
                  <a:spcPts val="0"/>
                </a:spcBef>
                <a:spcAft>
                  <a:spcPts val="0"/>
                </a:spcAft>
                <a:buClrTx/>
                <a:buSzTx/>
                <a:buFontTx/>
                <a:buNone/>
                <a:tabLst/>
                <a:defRPr/>
              </a:pPr>
              <a:r>
                <a:rPr kumimoji="0" lang="en-GB" sz="1667" b="1" i="0" u="none" strike="noStrike" kern="1200" cap="none" spc="0" normalizeH="0" baseline="0" noProof="0">
                  <a:ln>
                    <a:noFill/>
                  </a:ln>
                  <a:solidFill>
                    <a:prstClr val="white"/>
                  </a:solidFill>
                  <a:effectLst/>
                  <a:uLnTx/>
                  <a:uFillTx/>
                  <a:latin typeface="FF Meta Hebrew" panose="020B0604020202020204" charset="-79"/>
                  <a:ea typeface="+mn-ea"/>
                  <a:cs typeface="FF Meta Hebrew" panose="020B0604020202020204" charset="-79"/>
                </a:rPr>
                <a:t>Disclosure</a:t>
              </a:r>
              <a:r>
                <a:rPr kumimoji="0" lang="en-US" sz="1667" b="1" i="0" u="none" strike="noStrike" kern="1200" cap="none" spc="0" normalizeH="0" baseline="0" noProof="0">
                  <a:ln>
                    <a:noFill/>
                  </a:ln>
                  <a:solidFill>
                    <a:prstClr val="white"/>
                  </a:solidFill>
                  <a:effectLst/>
                  <a:uLnTx/>
                  <a:uFillTx/>
                  <a:latin typeface="FF Meta Hebrew" panose="020B0604020202020204" charset="-79"/>
                  <a:ea typeface="+mn-ea"/>
                  <a:cs typeface="FF Meta Hebrew" panose="020B0604020202020204" charset="-79"/>
                </a:rPr>
                <a:t>​</a:t>
              </a:r>
            </a:p>
            <a:p>
              <a:pPr marL="0" marR="0" lvl="0" indent="0" algn="l" defTabSz="609630" rtl="0" eaLnBrk="1" fontAlgn="base" latinLnBrk="0" hangingPunct="1">
                <a:lnSpc>
                  <a:spcPct val="100000"/>
                </a:lnSpc>
                <a:spcBef>
                  <a:spcPts val="0"/>
                </a:spcBef>
                <a:spcAft>
                  <a:spcPts val="0"/>
                </a:spcAft>
                <a:buClrTx/>
                <a:buSzTx/>
                <a:buFontTx/>
                <a:buNone/>
                <a:tabLst/>
                <a:defRPr/>
              </a:pPr>
              <a:r>
                <a:rPr kumimoji="0" lang="en-GB" sz="1667" b="0" i="0" u="none" strike="noStrike" kern="1200" cap="none" spc="0" normalizeH="0" baseline="0" noProof="0">
                  <a:ln>
                    <a:noFill/>
                  </a:ln>
                  <a:solidFill>
                    <a:prstClr val="white"/>
                  </a:solidFill>
                  <a:effectLst/>
                  <a:uLnTx/>
                  <a:uFillTx/>
                  <a:latin typeface="FF Meta Hebrew" panose="020B0604020202020204" charset="-79"/>
                  <a:ea typeface="+mn-ea"/>
                  <a:cs typeface="FF Meta Hebrew" panose="020B0604020202020204" charset="-79"/>
                </a:rPr>
                <a:t>Disclosing a disability on your application </a:t>
              </a:r>
              <a:r>
                <a:rPr kumimoji="0" lang="en-GB" sz="1667" b="0" i="0" u="sng" strike="noStrike" kern="1200" cap="none" spc="0" normalizeH="0" baseline="0" noProof="0">
                  <a:ln>
                    <a:noFill/>
                  </a:ln>
                  <a:solidFill>
                    <a:prstClr val="white"/>
                  </a:solidFill>
                  <a:effectLst/>
                  <a:uLnTx/>
                  <a:uFillTx/>
                  <a:latin typeface="FF Meta Hebrew" panose="020B0604020202020204" charset="-79"/>
                  <a:ea typeface="+mn-ea"/>
                  <a:cs typeface="FF Meta Hebrew" panose="020B0604020202020204" charset="-79"/>
                </a:rPr>
                <a:t>does not </a:t>
              </a:r>
              <a:r>
                <a:rPr kumimoji="0" lang="en-GB" sz="1667" b="0" i="0" u="none" strike="noStrike" kern="1200" cap="none" spc="0" normalizeH="0" baseline="0" noProof="0">
                  <a:ln>
                    <a:noFill/>
                  </a:ln>
                  <a:solidFill>
                    <a:prstClr val="white"/>
                  </a:solidFill>
                  <a:effectLst/>
                  <a:uLnTx/>
                  <a:uFillTx/>
                  <a:latin typeface="FF Meta Hebrew" panose="020B0604020202020204" charset="-79"/>
                  <a:ea typeface="+mn-ea"/>
                  <a:cs typeface="FF Meta Hebrew" panose="020B0604020202020204" charset="-79"/>
                </a:rPr>
                <a:t>impact the outcome. It is only asked so support can be recommended to you. </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667" b="0" i="0" u="none" strike="noStrike" kern="1200" cap="none" spc="0" normalizeH="0" baseline="0" noProof="0">
                <a:ln>
                  <a:noFill/>
                </a:ln>
                <a:solidFill>
                  <a:prstClr val="white"/>
                </a:solidFill>
                <a:effectLst/>
                <a:uLnTx/>
                <a:uFillTx/>
                <a:latin typeface="FF Meta Hebrew" panose="020B0604020202020204" charset="-79"/>
                <a:ea typeface="+mn-ea"/>
                <a:cs typeface="FF Meta Hebrew" panose="020B0604020202020204" charset="-79"/>
              </a:endParaRPr>
            </a:p>
            <a:p>
              <a:pPr marL="0" marR="0" lvl="0" indent="0" algn="l" defTabSz="609630" rtl="0" eaLnBrk="1" fontAlgn="base" latinLnBrk="0" hangingPunct="1">
                <a:lnSpc>
                  <a:spcPct val="100000"/>
                </a:lnSpc>
                <a:spcBef>
                  <a:spcPts val="0"/>
                </a:spcBef>
                <a:spcAft>
                  <a:spcPts val="0"/>
                </a:spcAft>
                <a:buClrTx/>
                <a:buSzTx/>
                <a:buFontTx/>
                <a:buNone/>
                <a:tabLst/>
                <a:defRPr/>
              </a:pPr>
              <a:r>
                <a:rPr kumimoji="0" lang="en-GB" sz="1667" b="0" i="0" u="none" strike="noStrike" kern="1200" cap="none" spc="0" normalizeH="0" baseline="0" noProof="0">
                  <a:ln>
                    <a:noFill/>
                  </a:ln>
                  <a:solidFill>
                    <a:prstClr val="white"/>
                  </a:solidFill>
                  <a:effectLst/>
                  <a:uLnTx/>
                  <a:uFillTx/>
                  <a:latin typeface="FF Meta Hebrew" panose="020B0604020202020204" charset="-79"/>
                  <a:ea typeface="+mn-ea"/>
                  <a:cs typeface="FF Meta Hebrew" panose="020B0604020202020204" charset="-79"/>
                </a:rPr>
                <a:t>It can take up to </a:t>
              </a:r>
              <a:r>
                <a:rPr kumimoji="0" lang="en-GB" sz="1667" b="0" i="0" u="sng" strike="noStrike" kern="1200" cap="none" spc="0" normalizeH="0" baseline="0" noProof="0">
                  <a:ln>
                    <a:noFill/>
                  </a:ln>
                  <a:solidFill>
                    <a:prstClr val="white"/>
                  </a:solidFill>
                  <a:effectLst/>
                  <a:uLnTx/>
                  <a:uFillTx/>
                  <a:latin typeface="FF Meta Hebrew" panose="020B0604020202020204" charset="-79"/>
                  <a:ea typeface="+mn-ea"/>
                  <a:cs typeface="FF Meta Hebrew" panose="020B0604020202020204" charset="-79"/>
                </a:rPr>
                <a:t>three months </a:t>
              </a:r>
              <a:r>
                <a:rPr kumimoji="0" lang="en-GB" sz="1667" b="0" i="0" u="none" strike="noStrike" kern="1200" cap="none" spc="0" normalizeH="0" baseline="0" noProof="0">
                  <a:ln>
                    <a:noFill/>
                  </a:ln>
                  <a:solidFill>
                    <a:prstClr val="white"/>
                  </a:solidFill>
                  <a:effectLst/>
                  <a:uLnTx/>
                  <a:uFillTx/>
                  <a:latin typeface="FF Meta Hebrew" panose="020B0604020202020204" charset="-79"/>
                  <a:ea typeface="+mn-ea"/>
                  <a:cs typeface="FF Meta Hebrew" panose="020B0604020202020204" charset="-79"/>
                </a:rPr>
                <a:t>to get your DSA support in place so you should apply for it as soon as you have applied for a course.</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pic>
          <p:nvPicPr>
            <p:cNvPr id="14" name="Picture 13" descr="A qr code with black dots&#10;&#10;Description automatically generated">
              <a:extLst>
                <a:ext uri="{FF2B5EF4-FFF2-40B4-BE49-F238E27FC236}">
                  <a16:creationId xmlns:a16="http://schemas.microsoft.com/office/drawing/2014/main" id="{C6E5F645-5123-32C3-A2E8-4CF36CFBF5AC}"/>
                </a:ext>
              </a:extLst>
            </p:cNvPr>
            <p:cNvPicPr>
              <a:picLocks noChangeAspect="1"/>
            </p:cNvPicPr>
            <p:nvPr/>
          </p:nvPicPr>
          <p:blipFill>
            <a:blip r:embed="rId6"/>
            <a:stretch>
              <a:fillRect/>
            </a:stretch>
          </p:blipFill>
          <p:spPr>
            <a:xfrm>
              <a:off x="11932965" y="8134691"/>
              <a:ext cx="1833835" cy="1934674"/>
            </a:xfrm>
            <a:prstGeom prst="rect">
              <a:avLst/>
            </a:prstGeom>
            <a:ln>
              <a:solidFill>
                <a:srgbClr val="672146"/>
              </a:solidFill>
            </a:ln>
          </p:spPr>
        </p:pic>
      </p:grpSp>
      <p:sp>
        <p:nvSpPr>
          <p:cNvPr id="3" name="Freeform 5">
            <a:extLst>
              <a:ext uri="{FF2B5EF4-FFF2-40B4-BE49-F238E27FC236}">
                <a16:creationId xmlns:a16="http://schemas.microsoft.com/office/drawing/2014/main" id="{87E363C0-5AA8-8E7E-A4B9-1D628D414EBB}"/>
              </a:ext>
            </a:extLst>
          </p:cNvPr>
          <p:cNvSpPr/>
          <p:nvPr/>
        </p:nvSpPr>
        <p:spPr>
          <a:xfrm>
            <a:off x="266189" y="188302"/>
            <a:ext cx="823097" cy="561488"/>
          </a:xfrm>
          <a:custGeom>
            <a:avLst/>
            <a:gdLst/>
            <a:ahLst/>
            <a:cxnLst/>
            <a:rect l="l" t="t" r="r" b="b"/>
            <a:pathLst>
              <a:path w="2236312" h="1489723">
                <a:moveTo>
                  <a:pt x="0" y="0"/>
                </a:moveTo>
                <a:lnTo>
                  <a:pt x="2236312" y="0"/>
                </a:lnTo>
                <a:lnTo>
                  <a:pt x="2236312" y="1489723"/>
                </a:lnTo>
                <a:lnTo>
                  <a:pt x="0" y="1489723"/>
                </a:lnTo>
                <a:lnTo>
                  <a:pt x="0" y="0"/>
                </a:lnTo>
                <a:close/>
              </a:path>
            </a:pathLst>
          </a:custGeom>
          <a:blipFill>
            <a:blip r:embed="rId7" cstate="email">
              <a:extLst>
                <a:ext uri="{28A0092B-C50C-407E-A947-70E740481C1C}">
                  <a14:useLocalDpi xmlns:a14="http://schemas.microsoft.com/office/drawing/2010/main" val="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Calibri"/>
                <a:ea typeface="+mn-ea"/>
                <a:cs typeface="+mn-cs"/>
              </a:rPr>
              <a:t>c</a:t>
            </a:r>
          </a:p>
        </p:txBody>
      </p:sp>
    </p:spTree>
    <p:extLst>
      <p:ext uri="{BB962C8B-B14F-4D97-AF65-F5344CB8AC3E}">
        <p14:creationId xmlns:p14="http://schemas.microsoft.com/office/powerpoint/2010/main" val="4200943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2">
            <a:extLst>
              <a:ext uri="{FF2B5EF4-FFF2-40B4-BE49-F238E27FC236}">
                <a16:creationId xmlns:a16="http://schemas.microsoft.com/office/drawing/2014/main" id="{56132B09-D6AF-A7CE-80CA-43709E41B9FD}"/>
              </a:ext>
            </a:extLst>
          </p:cNvPr>
          <p:cNvGrpSpPr/>
          <p:nvPr/>
        </p:nvGrpSpPr>
        <p:grpSpPr>
          <a:xfrm rot="79906">
            <a:off x="3482269" y="1247336"/>
            <a:ext cx="4919539" cy="756081"/>
            <a:chOff x="0" y="0"/>
            <a:chExt cx="2855239" cy="298699"/>
          </a:xfrm>
        </p:grpSpPr>
        <p:sp>
          <p:nvSpPr>
            <p:cNvPr id="13" name="Freeform 13">
              <a:extLst>
                <a:ext uri="{FF2B5EF4-FFF2-40B4-BE49-F238E27FC236}">
                  <a16:creationId xmlns:a16="http://schemas.microsoft.com/office/drawing/2014/main" id="{CD019BC7-C725-A888-551F-48D0B90D8ADD}"/>
                </a:ext>
              </a:extLst>
            </p:cNvPr>
            <p:cNvSpPr/>
            <p:nvPr/>
          </p:nvSpPr>
          <p:spPr>
            <a:xfrm>
              <a:off x="0" y="0"/>
              <a:ext cx="2855239" cy="298699"/>
            </a:xfrm>
            <a:custGeom>
              <a:avLst/>
              <a:gdLst/>
              <a:ahLst/>
              <a:cxnLst/>
              <a:rect l="l" t="t" r="r" b="b"/>
              <a:pathLst>
                <a:path w="2855239" h="298699">
                  <a:moveTo>
                    <a:pt x="0" y="0"/>
                  </a:moveTo>
                  <a:lnTo>
                    <a:pt x="2855239" y="0"/>
                  </a:lnTo>
                  <a:lnTo>
                    <a:pt x="2855239" y="298699"/>
                  </a:lnTo>
                  <a:lnTo>
                    <a:pt x="0" y="298699"/>
                  </a:lnTo>
                  <a:close/>
                </a:path>
              </a:pathLst>
            </a:custGeom>
            <a:solidFill>
              <a:srgbClr val="E31C79"/>
            </a:solidFill>
          </p:spPr>
          <p:txBody>
            <a:bodyPr/>
            <a:lstStyle/>
            <a:p>
              <a:pPr defTabSz="609630">
                <a:defRPr/>
              </a:pPr>
              <a:endParaRPr lang="en-GB" sz="1200">
                <a:solidFill>
                  <a:prstClr val="black"/>
                </a:solidFill>
                <a:latin typeface="Calibri"/>
              </a:endParaRPr>
            </a:p>
          </p:txBody>
        </p:sp>
        <p:sp>
          <p:nvSpPr>
            <p:cNvPr id="14" name="TextBox 14">
              <a:extLst>
                <a:ext uri="{FF2B5EF4-FFF2-40B4-BE49-F238E27FC236}">
                  <a16:creationId xmlns:a16="http://schemas.microsoft.com/office/drawing/2014/main" id="{63CCC998-C0E9-DA7B-26F4-0AE59C359C45}"/>
                </a:ext>
              </a:extLst>
            </p:cNvPr>
            <p:cNvSpPr txBox="1"/>
            <p:nvPr/>
          </p:nvSpPr>
          <p:spPr>
            <a:xfrm>
              <a:off x="0" y="-123825"/>
              <a:ext cx="2855239" cy="422524"/>
            </a:xfrm>
            <a:prstGeom prst="rect">
              <a:avLst/>
            </a:prstGeom>
          </p:spPr>
          <p:txBody>
            <a:bodyPr lIns="33867" tIns="33867" rIns="33867" bIns="33867" rtlCol="0" anchor="ctr"/>
            <a:lstStyle/>
            <a:p>
              <a:pPr algn="ctr" defTabSz="609630">
                <a:lnSpc>
                  <a:spcPts val="1773"/>
                </a:lnSpc>
                <a:defRPr/>
              </a:pPr>
              <a:endParaRPr sz="1200">
                <a:solidFill>
                  <a:prstClr val="black"/>
                </a:solidFill>
                <a:latin typeface="Calibri"/>
              </a:endParaRPr>
            </a:p>
          </p:txBody>
        </p:sp>
      </p:grpSp>
      <p:sp>
        <p:nvSpPr>
          <p:cNvPr id="15" name="TextBox 32">
            <a:extLst>
              <a:ext uri="{FF2B5EF4-FFF2-40B4-BE49-F238E27FC236}">
                <a16:creationId xmlns:a16="http://schemas.microsoft.com/office/drawing/2014/main" id="{E7DF6A50-0B80-4894-35C1-C0BC551B1AFD}"/>
              </a:ext>
            </a:extLst>
          </p:cNvPr>
          <p:cNvSpPr txBox="1"/>
          <p:nvPr/>
        </p:nvSpPr>
        <p:spPr>
          <a:xfrm>
            <a:off x="2316106" y="1342814"/>
            <a:ext cx="7559788" cy="545470"/>
          </a:xfrm>
          <a:prstGeom prst="rect">
            <a:avLst/>
          </a:prstGeom>
        </p:spPr>
        <p:txBody>
          <a:bodyPr wrap="square" lIns="0" tIns="0" rIns="0" bIns="0" rtlCol="0" anchor="t">
            <a:spAutoFit/>
          </a:bodyPr>
          <a:lstStyle/>
          <a:p>
            <a:pPr algn="ctr" defTabSz="609630">
              <a:lnSpc>
                <a:spcPts val="4691"/>
              </a:lnSpc>
              <a:spcBef>
                <a:spcPct val="0"/>
              </a:spcBef>
              <a:defRPr/>
            </a:pPr>
            <a:r>
              <a:rPr lang="en-US" sz="3200" dirty="0">
                <a:solidFill>
                  <a:srgbClr val="FFFFFF"/>
                </a:solidFill>
                <a:latin typeface="FF Meta Hebrew"/>
                <a:ea typeface="FF Meta Hebrew"/>
                <a:cs typeface="FF Meta Hebrew"/>
                <a:sym typeface="FF Meta Hebrew"/>
              </a:rPr>
              <a:t>Join us at an Open Day!</a:t>
            </a:r>
          </a:p>
        </p:txBody>
      </p:sp>
      <p:pic>
        <p:nvPicPr>
          <p:cNvPr id="17" name="Picture 16">
            <a:extLst>
              <a:ext uri="{FF2B5EF4-FFF2-40B4-BE49-F238E27FC236}">
                <a16:creationId xmlns:a16="http://schemas.microsoft.com/office/drawing/2014/main" id="{4209E47C-BC1A-B57A-769E-19795F7AB0ED}"/>
              </a:ext>
            </a:extLst>
          </p:cNvPr>
          <p:cNvPicPr>
            <a:picLocks noChangeAspect="1"/>
          </p:cNvPicPr>
          <p:nvPr/>
        </p:nvPicPr>
        <p:blipFill>
          <a:blip r:embed="rId3"/>
          <a:stretch>
            <a:fillRect/>
          </a:stretch>
        </p:blipFill>
        <p:spPr>
          <a:xfrm>
            <a:off x="1710854" y="2846601"/>
            <a:ext cx="8770293" cy="237850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74625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9497" y="-1486"/>
            <a:ext cx="12192000" cy="6859486"/>
          </a:xfrm>
        </p:spPr>
      </p:pic>
      <p:sp>
        <p:nvSpPr>
          <p:cNvPr id="7" name="Title 1">
            <a:extLst>
              <a:ext uri="{FF2B5EF4-FFF2-40B4-BE49-F238E27FC236}">
                <a16:creationId xmlns:a16="http://schemas.microsoft.com/office/drawing/2014/main" id="{E6E5371A-B89B-499C-4989-72A113D7D358}"/>
              </a:ext>
            </a:extLst>
          </p:cNvPr>
          <p:cNvSpPr>
            <a:spLocks noGrp="1"/>
          </p:cNvSpPr>
          <p:nvPr>
            <p:ph type="title"/>
          </p:nvPr>
        </p:nvSpPr>
        <p:spPr>
          <a:xfrm>
            <a:off x="2583542" y="167528"/>
            <a:ext cx="8770257" cy="1325563"/>
          </a:xfrm>
        </p:spPr>
        <p:txBody>
          <a:bodyPr>
            <a:normAutofit/>
          </a:bodyPr>
          <a:lstStyle/>
          <a:p>
            <a:r>
              <a:rPr lang="en-GB" sz="4000" b="1" dirty="0"/>
              <a:t>Thank you</a:t>
            </a:r>
          </a:p>
        </p:txBody>
      </p:sp>
      <p:sp>
        <p:nvSpPr>
          <p:cNvPr id="8" name="TextBox 7">
            <a:extLst>
              <a:ext uri="{FF2B5EF4-FFF2-40B4-BE49-F238E27FC236}">
                <a16:creationId xmlns:a16="http://schemas.microsoft.com/office/drawing/2014/main" id="{95BD097E-11CC-E41D-1A70-E855AAAA4382}"/>
              </a:ext>
            </a:extLst>
          </p:cNvPr>
          <p:cNvSpPr txBox="1"/>
          <p:nvPr/>
        </p:nvSpPr>
        <p:spPr>
          <a:xfrm>
            <a:off x="3170583" y="1125417"/>
            <a:ext cx="8498903"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The slides from this talk will be posted on our college website – we’ll text out a link when they’re available to 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Other talks available this evening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black"/>
                </a:solidFill>
                <a:effectLst/>
                <a:uLnTx/>
                <a:uFillTx/>
                <a:latin typeface="Calibri" panose="020F0502020204030204"/>
                <a:ea typeface="+mn-ea"/>
                <a:cs typeface="+mn-cs"/>
              </a:rPr>
              <a:t>Don’t forget to visit out university and employer fair in the Sports Hall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Our visitors are available until 7.30 pm</a:t>
            </a:r>
          </a:p>
        </p:txBody>
      </p:sp>
      <p:pic>
        <p:nvPicPr>
          <p:cNvPr id="6" name="Picture 5">
            <a:extLst>
              <a:ext uri="{FF2B5EF4-FFF2-40B4-BE49-F238E27FC236}">
                <a16:creationId xmlns:a16="http://schemas.microsoft.com/office/drawing/2014/main" id="{3A8B4B2E-F2D2-EF92-642E-37A8F96B2DDE}"/>
              </a:ext>
            </a:extLst>
          </p:cNvPr>
          <p:cNvPicPr>
            <a:picLocks noChangeAspect="1"/>
          </p:cNvPicPr>
          <p:nvPr/>
        </p:nvPicPr>
        <p:blipFill>
          <a:blip r:embed="rId4"/>
          <a:stretch>
            <a:fillRect/>
          </a:stretch>
        </p:blipFill>
        <p:spPr>
          <a:xfrm>
            <a:off x="522514" y="2506856"/>
            <a:ext cx="11336594" cy="2006001"/>
          </a:xfrm>
          <a:prstGeom prst="rect">
            <a:avLst/>
          </a:prstGeom>
        </p:spPr>
      </p:pic>
      <p:sp>
        <p:nvSpPr>
          <p:cNvPr id="5" name="TextBox 4">
            <a:extLst>
              <a:ext uri="{FF2B5EF4-FFF2-40B4-BE49-F238E27FC236}">
                <a16:creationId xmlns:a16="http://schemas.microsoft.com/office/drawing/2014/main" id="{CDF9F0AD-509E-4E8F-A4C7-588030731B55}"/>
              </a:ext>
            </a:extLst>
          </p:cNvPr>
          <p:cNvSpPr txBox="1"/>
          <p:nvPr/>
        </p:nvSpPr>
        <p:spPr>
          <a:xfrm>
            <a:off x="737419" y="3352799"/>
            <a:ext cx="648930" cy="1069337"/>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1730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1830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1900</a:t>
            </a:r>
          </a:p>
        </p:txBody>
      </p:sp>
      <p:sp>
        <p:nvSpPr>
          <p:cNvPr id="12" name="TextBox 11">
            <a:extLst>
              <a:ext uri="{FF2B5EF4-FFF2-40B4-BE49-F238E27FC236}">
                <a16:creationId xmlns:a16="http://schemas.microsoft.com/office/drawing/2014/main" id="{E6BEC755-BBFE-2E4A-D7FD-395562FD3DA5}"/>
              </a:ext>
            </a:extLst>
          </p:cNvPr>
          <p:cNvSpPr txBox="1"/>
          <p:nvPr/>
        </p:nvSpPr>
        <p:spPr>
          <a:xfrm>
            <a:off x="10744199" y="4145137"/>
            <a:ext cx="925287" cy="27699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1830 only</a:t>
            </a:r>
          </a:p>
        </p:txBody>
      </p:sp>
      <p:sp>
        <p:nvSpPr>
          <p:cNvPr id="11" name="L-Shape 10">
            <a:extLst>
              <a:ext uri="{FF2B5EF4-FFF2-40B4-BE49-F238E27FC236}">
                <a16:creationId xmlns:a16="http://schemas.microsoft.com/office/drawing/2014/main" id="{0B44C7A1-4350-E634-662E-AF5B7E0533A3}"/>
              </a:ext>
            </a:extLst>
          </p:cNvPr>
          <p:cNvSpPr/>
          <p:nvPr/>
        </p:nvSpPr>
        <p:spPr>
          <a:xfrm rot="2697449" flipH="1">
            <a:off x="3323914" y="3414842"/>
            <a:ext cx="300813" cy="818754"/>
          </a:xfrm>
          <a:prstGeom prst="corner">
            <a:avLst>
              <a:gd name="adj1" fmla="val 41924"/>
              <a:gd name="adj2" fmla="val 35868"/>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227615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672146"/>
        </a:solidFill>
        <a:effectLst/>
      </p:bgPr>
    </p:bg>
    <p:spTree>
      <p:nvGrpSpPr>
        <p:cNvPr id="1" name=""/>
        <p:cNvGrpSpPr/>
        <p:nvPr/>
      </p:nvGrpSpPr>
      <p:grpSpPr>
        <a:xfrm>
          <a:off x="0" y="0"/>
          <a:ext cx="0" cy="0"/>
          <a:chOff x="0" y="0"/>
          <a:chExt cx="0" cy="0"/>
        </a:xfrm>
      </p:grpSpPr>
      <p:sp>
        <p:nvSpPr>
          <p:cNvPr id="2" name="Freeform 2"/>
          <p:cNvSpPr/>
          <p:nvPr/>
        </p:nvSpPr>
        <p:spPr>
          <a:xfrm>
            <a:off x="152600" y="172962"/>
            <a:ext cx="1227774" cy="658394"/>
          </a:xfrm>
          <a:custGeom>
            <a:avLst/>
            <a:gdLst/>
            <a:ahLst/>
            <a:cxnLst/>
            <a:rect l="l" t="t" r="r" b="b"/>
            <a:pathLst>
              <a:path w="1841661" h="987591">
                <a:moveTo>
                  <a:pt x="0" y="0"/>
                </a:moveTo>
                <a:lnTo>
                  <a:pt x="1841662" y="0"/>
                </a:lnTo>
                <a:lnTo>
                  <a:pt x="1841662" y="987591"/>
                </a:lnTo>
                <a:lnTo>
                  <a:pt x="0" y="98759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400024" y="1093465"/>
            <a:ext cx="12960200" cy="685800"/>
            <a:chOff x="0" y="0"/>
            <a:chExt cx="5120079" cy="270933"/>
          </a:xfrm>
        </p:grpSpPr>
        <p:sp>
          <p:nvSpPr>
            <p:cNvPr id="4" name="Freeform 4"/>
            <p:cNvSpPr/>
            <p:nvPr/>
          </p:nvSpPr>
          <p:spPr>
            <a:xfrm>
              <a:off x="0" y="0"/>
              <a:ext cx="5120079" cy="270933"/>
            </a:xfrm>
            <a:custGeom>
              <a:avLst/>
              <a:gdLst/>
              <a:ahLst/>
              <a:cxnLst/>
              <a:rect l="l" t="t" r="r" b="b"/>
              <a:pathLst>
                <a:path w="5120079" h="270933">
                  <a:moveTo>
                    <a:pt x="0" y="0"/>
                  </a:moveTo>
                  <a:lnTo>
                    <a:pt x="5120079" y="0"/>
                  </a:lnTo>
                  <a:lnTo>
                    <a:pt x="5120079" y="270933"/>
                  </a:lnTo>
                  <a:lnTo>
                    <a:pt x="0" y="270933"/>
                  </a:lnTo>
                  <a:close/>
                </a:path>
              </a:pathLst>
            </a:custGeom>
            <a:solidFill>
              <a:srgbClr val="AC145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5120079" cy="318558"/>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2650985" y="2174655"/>
            <a:ext cx="2057400" cy="2057400"/>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3113656" y="2504552"/>
            <a:ext cx="1132061" cy="1397605"/>
          </a:xfrm>
          <a:custGeom>
            <a:avLst/>
            <a:gdLst/>
            <a:ahLst/>
            <a:cxnLst/>
            <a:rect l="l" t="t" r="r" b="b"/>
            <a:pathLst>
              <a:path w="1698091" h="2096408">
                <a:moveTo>
                  <a:pt x="0" y="0"/>
                </a:moveTo>
                <a:lnTo>
                  <a:pt x="1698091" y="0"/>
                </a:lnTo>
                <a:lnTo>
                  <a:pt x="1698091" y="2096408"/>
                </a:lnTo>
                <a:lnTo>
                  <a:pt x="0" y="209640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6954035" y="2174655"/>
            <a:ext cx="2057400" cy="2057400"/>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7161943" y="2504553"/>
            <a:ext cx="895987" cy="895987"/>
          </a:xfrm>
          <a:custGeom>
            <a:avLst/>
            <a:gdLst/>
            <a:ahLst/>
            <a:cxnLst/>
            <a:rect l="l" t="t" r="r" b="b"/>
            <a:pathLst>
              <a:path w="1343981" h="1343981">
                <a:moveTo>
                  <a:pt x="0" y="0"/>
                </a:moveTo>
                <a:lnTo>
                  <a:pt x="1343982" y="0"/>
                </a:lnTo>
                <a:lnTo>
                  <a:pt x="1343982" y="1343981"/>
                </a:lnTo>
                <a:lnTo>
                  <a:pt x="0" y="1343981"/>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8057931" y="3096656"/>
            <a:ext cx="671587" cy="805502"/>
          </a:xfrm>
          <a:custGeom>
            <a:avLst/>
            <a:gdLst/>
            <a:ahLst/>
            <a:cxnLst/>
            <a:rect l="l" t="t" r="r" b="b"/>
            <a:pathLst>
              <a:path w="1007381" h="1208253">
                <a:moveTo>
                  <a:pt x="0" y="0"/>
                </a:moveTo>
                <a:lnTo>
                  <a:pt x="1007381" y="0"/>
                </a:lnTo>
                <a:lnTo>
                  <a:pt x="1007381" y="1208253"/>
                </a:lnTo>
                <a:lnTo>
                  <a:pt x="0" y="120825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8254513" y="3386536"/>
            <a:ext cx="278423" cy="418682"/>
          </a:xfrm>
          <a:custGeom>
            <a:avLst/>
            <a:gdLst/>
            <a:ahLst/>
            <a:cxnLst/>
            <a:rect l="l" t="t" r="r" b="b"/>
            <a:pathLst>
              <a:path w="417635" h="628023">
                <a:moveTo>
                  <a:pt x="0" y="0"/>
                </a:moveTo>
                <a:lnTo>
                  <a:pt x="417635" y="0"/>
                </a:lnTo>
                <a:lnTo>
                  <a:pt x="417635" y="628023"/>
                </a:lnTo>
                <a:lnTo>
                  <a:pt x="0" y="628023"/>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TextBox 24"/>
          <p:cNvSpPr txBox="1"/>
          <p:nvPr/>
        </p:nvSpPr>
        <p:spPr>
          <a:xfrm>
            <a:off x="257074" y="1056423"/>
            <a:ext cx="11249126" cy="549381"/>
          </a:xfrm>
          <a:prstGeom prst="rect">
            <a:avLst/>
          </a:prstGeom>
        </p:spPr>
        <p:txBody>
          <a:bodyPr lIns="0" tIns="0" rIns="0" bIns="0" rtlCol="0" anchor="t">
            <a:spAutoFit/>
          </a:bodyPr>
          <a:lstStyle/>
          <a:p>
            <a:pPr marL="0" marR="0" lvl="0" indent="0" algn="ctr" defTabSz="609630" rtl="0" eaLnBrk="1" fontAlgn="auto" latinLnBrk="0" hangingPunct="1">
              <a:lnSpc>
                <a:spcPts val="4666"/>
              </a:lnSpc>
              <a:spcBef>
                <a:spcPct val="0"/>
              </a:spcBef>
              <a:spcAft>
                <a:spcPts val="0"/>
              </a:spcAft>
              <a:buClrTx/>
              <a:buSzTx/>
              <a:buFontTx/>
              <a:buNone/>
              <a:tabLst/>
              <a:defRPr/>
            </a:pPr>
            <a:r>
              <a:rPr kumimoji="0" lang="en-US" sz="3333" b="1" i="0" u="none" strike="noStrike" kern="1200" cap="none" spc="0" normalizeH="0" baseline="0" noProof="0">
                <a:ln>
                  <a:noFill/>
                </a:ln>
                <a:solidFill>
                  <a:srgbClr val="FFFFFF"/>
                </a:solidFill>
                <a:effectLst/>
                <a:uLnTx/>
                <a:uFillTx/>
                <a:latin typeface="Arial MT Pro Bold"/>
                <a:ea typeface="Arial MT Pro Bold"/>
                <a:cs typeface="Arial MT Pro Bold"/>
                <a:sym typeface="Arial MT Pro Bold"/>
              </a:rPr>
              <a:t>Main costs to university</a:t>
            </a:r>
          </a:p>
        </p:txBody>
      </p:sp>
      <p:sp>
        <p:nvSpPr>
          <p:cNvPr id="25" name="TextBox 25"/>
          <p:cNvSpPr txBox="1"/>
          <p:nvPr/>
        </p:nvSpPr>
        <p:spPr>
          <a:xfrm>
            <a:off x="6218897" y="4274825"/>
            <a:ext cx="3527676" cy="678519"/>
          </a:xfrm>
          <a:prstGeom prst="rect">
            <a:avLst/>
          </a:prstGeom>
        </p:spPr>
        <p:txBody>
          <a:bodyPr lIns="0" tIns="0" rIns="0" bIns="0" rtlCol="0" anchor="t">
            <a:spAutoFit/>
          </a:bodyPr>
          <a:lstStyle/>
          <a:p>
            <a:pPr marL="0" marR="0" lvl="0" indent="0" algn="ctr" defTabSz="609630" rtl="0" eaLnBrk="1" fontAlgn="auto" latinLnBrk="0" hangingPunct="1">
              <a:lnSpc>
                <a:spcPts val="5787"/>
              </a:lnSpc>
              <a:spcBef>
                <a:spcPct val="0"/>
              </a:spcBef>
              <a:spcAft>
                <a:spcPts val="0"/>
              </a:spcAft>
              <a:buClrTx/>
              <a:buSzTx/>
              <a:buFontTx/>
              <a:buNone/>
              <a:tabLst/>
              <a:defRPr/>
            </a:pPr>
            <a:r>
              <a:rPr kumimoji="0" lang="en-US" sz="4134" b="1" i="0" u="none" strike="noStrike" kern="1200" cap="none" spc="0" normalizeH="0" baseline="0" noProof="0">
                <a:ln>
                  <a:noFill/>
                </a:ln>
                <a:solidFill>
                  <a:srgbClr val="FFFFFF"/>
                </a:solidFill>
                <a:effectLst/>
                <a:uLnTx/>
                <a:uFillTx/>
                <a:latin typeface="Arial MT Pro Bold"/>
                <a:ea typeface="Arial MT Pro Bold"/>
                <a:cs typeface="Arial MT Pro Bold"/>
                <a:sym typeface="Arial MT Pro Bold"/>
              </a:rPr>
              <a:t>Living Costs</a:t>
            </a:r>
          </a:p>
        </p:txBody>
      </p:sp>
      <p:sp>
        <p:nvSpPr>
          <p:cNvPr id="26" name="TextBox 26"/>
          <p:cNvSpPr txBox="1"/>
          <p:nvPr/>
        </p:nvSpPr>
        <p:spPr>
          <a:xfrm>
            <a:off x="2016702" y="4274825"/>
            <a:ext cx="3325969" cy="678519"/>
          </a:xfrm>
          <a:prstGeom prst="rect">
            <a:avLst/>
          </a:prstGeom>
        </p:spPr>
        <p:txBody>
          <a:bodyPr lIns="0" tIns="0" rIns="0" bIns="0" rtlCol="0" anchor="t">
            <a:spAutoFit/>
          </a:bodyPr>
          <a:lstStyle/>
          <a:p>
            <a:pPr marL="0" marR="0" lvl="0" indent="0" algn="ctr" defTabSz="609630" rtl="0" eaLnBrk="1" fontAlgn="auto" latinLnBrk="0" hangingPunct="1">
              <a:lnSpc>
                <a:spcPts val="5786"/>
              </a:lnSpc>
              <a:spcBef>
                <a:spcPct val="0"/>
              </a:spcBef>
              <a:spcAft>
                <a:spcPts val="0"/>
              </a:spcAft>
              <a:buClrTx/>
              <a:buSzTx/>
              <a:buFontTx/>
              <a:buNone/>
              <a:tabLst/>
              <a:defRPr/>
            </a:pPr>
            <a:r>
              <a:rPr kumimoji="0" lang="en-US" sz="4133" b="1" i="0" u="none" strike="noStrike" kern="1200" cap="none" spc="0" normalizeH="0" baseline="0" noProof="0">
                <a:ln>
                  <a:noFill/>
                </a:ln>
                <a:solidFill>
                  <a:srgbClr val="FFFFFF"/>
                </a:solidFill>
                <a:effectLst/>
                <a:uLnTx/>
                <a:uFillTx/>
                <a:latin typeface="Arial MT Pro Bold"/>
                <a:ea typeface="Arial MT Pro Bold"/>
                <a:cs typeface="Arial MT Pro Bold"/>
                <a:sym typeface="Arial MT Pro Bold"/>
              </a:rPr>
              <a:t>Tuition Fee</a:t>
            </a:r>
          </a:p>
        </p:txBody>
      </p:sp>
      <p:grpSp>
        <p:nvGrpSpPr>
          <p:cNvPr id="41" name="Group 40">
            <a:extLst>
              <a:ext uri="{FF2B5EF4-FFF2-40B4-BE49-F238E27FC236}">
                <a16:creationId xmlns:a16="http://schemas.microsoft.com/office/drawing/2014/main" id="{4E40E436-8F29-224F-11CC-9372BDEE513D}"/>
              </a:ext>
            </a:extLst>
          </p:cNvPr>
          <p:cNvGrpSpPr/>
          <p:nvPr/>
        </p:nvGrpSpPr>
        <p:grpSpPr>
          <a:xfrm>
            <a:off x="-528926" y="5397552"/>
            <a:ext cx="8586856" cy="1460449"/>
            <a:chOff x="-528926" y="5397552"/>
            <a:chExt cx="8586856" cy="1460449"/>
          </a:xfrm>
        </p:grpSpPr>
        <p:grpSp>
          <p:nvGrpSpPr>
            <p:cNvPr id="16" name="Group 16"/>
            <p:cNvGrpSpPr/>
            <p:nvPr/>
          </p:nvGrpSpPr>
          <p:grpSpPr>
            <a:xfrm>
              <a:off x="-528926" y="5697929"/>
              <a:ext cx="8586856" cy="1160071"/>
              <a:chOff x="0" y="0"/>
              <a:chExt cx="3367429" cy="406400"/>
            </a:xfrm>
          </p:grpSpPr>
          <p:sp>
            <p:nvSpPr>
              <p:cNvPr id="17" name="Freeform 17"/>
              <p:cNvSpPr/>
              <p:nvPr/>
            </p:nvSpPr>
            <p:spPr>
              <a:xfrm>
                <a:off x="0" y="0"/>
                <a:ext cx="3367429" cy="406400"/>
              </a:xfrm>
              <a:custGeom>
                <a:avLst/>
                <a:gdLst/>
                <a:ahLst/>
                <a:cxnLst/>
                <a:rect l="l" t="t" r="r" b="b"/>
                <a:pathLst>
                  <a:path w="3367429" h="406400">
                    <a:moveTo>
                      <a:pt x="3164229" y="0"/>
                    </a:moveTo>
                    <a:cubicBezTo>
                      <a:pt x="3276453" y="0"/>
                      <a:pt x="3367429" y="90976"/>
                      <a:pt x="3367429" y="203200"/>
                    </a:cubicBezTo>
                    <a:cubicBezTo>
                      <a:pt x="3367429" y="315424"/>
                      <a:pt x="3276453" y="406400"/>
                      <a:pt x="3164229" y="406400"/>
                    </a:cubicBezTo>
                    <a:lnTo>
                      <a:pt x="203200" y="406400"/>
                    </a:lnTo>
                    <a:cubicBezTo>
                      <a:pt x="90976" y="406400"/>
                      <a:pt x="0" y="315424"/>
                      <a:pt x="0" y="203200"/>
                    </a:cubicBezTo>
                    <a:cubicBezTo>
                      <a:pt x="0" y="90976"/>
                      <a:pt x="90976" y="0"/>
                      <a:pt x="203200" y="0"/>
                    </a:cubicBezTo>
                    <a:close/>
                  </a:path>
                </a:pathLst>
              </a:custGeom>
              <a:solidFill>
                <a:srgbClr val="E5217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TextBox 18"/>
              <p:cNvSpPr txBox="1"/>
              <p:nvPr/>
            </p:nvSpPr>
            <p:spPr>
              <a:xfrm>
                <a:off x="0" y="-47625"/>
                <a:ext cx="3367429" cy="454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9" name="Freeform 19"/>
            <p:cNvSpPr/>
            <p:nvPr/>
          </p:nvSpPr>
          <p:spPr>
            <a:xfrm>
              <a:off x="1713103" y="5541440"/>
              <a:ext cx="2154087" cy="289614"/>
            </a:xfrm>
            <a:custGeom>
              <a:avLst/>
              <a:gdLst/>
              <a:ahLst/>
              <a:cxnLst/>
              <a:rect l="l" t="t" r="r" b="b"/>
              <a:pathLst>
                <a:path w="3231130" h="434421">
                  <a:moveTo>
                    <a:pt x="0" y="0"/>
                  </a:moveTo>
                  <a:lnTo>
                    <a:pt x="3231130" y="0"/>
                  </a:lnTo>
                  <a:lnTo>
                    <a:pt x="3231130" y="434420"/>
                  </a:lnTo>
                  <a:lnTo>
                    <a:pt x="0" y="434420"/>
                  </a:lnTo>
                  <a:lnTo>
                    <a:pt x="0" y="0"/>
                  </a:lnTo>
                  <a:close/>
                </a:path>
              </a:pathLst>
            </a:custGeom>
            <a:blipFill>
              <a:blip r:embed="rId8"/>
              <a:stretch>
                <a:fillRect t="-489890" b="-153888"/>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52600" y="5397552"/>
              <a:ext cx="1460449" cy="1460449"/>
            </a:xfrm>
            <a:custGeom>
              <a:avLst/>
              <a:gdLst/>
              <a:ahLst/>
              <a:cxnLst/>
              <a:rect l="l" t="t" r="r" b="b"/>
              <a:pathLst>
                <a:path w="2190673" h="2190673">
                  <a:moveTo>
                    <a:pt x="0" y="0"/>
                  </a:moveTo>
                  <a:lnTo>
                    <a:pt x="2190673" y="0"/>
                  </a:lnTo>
                  <a:lnTo>
                    <a:pt x="2190673" y="2190673"/>
                  </a:lnTo>
                  <a:lnTo>
                    <a:pt x="0" y="2190673"/>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1" name="Group 21"/>
            <p:cNvGrpSpPr/>
            <p:nvPr/>
          </p:nvGrpSpPr>
          <p:grpSpPr>
            <a:xfrm>
              <a:off x="3189247" y="6064667"/>
              <a:ext cx="877235" cy="599029"/>
              <a:chOff x="0" y="0"/>
              <a:chExt cx="812800" cy="555029"/>
            </a:xfrm>
          </p:grpSpPr>
          <p:sp>
            <p:nvSpPr>
              <p:cNvPr id="22" name="Freeform 22"/>
              <p:cNvSpPr/>
              <p:nvPr/>
            </p:nvSpPr>
            <p:spPr>
              <a:xfrm>
                <a:off x="0" y="0"/>
                <a:ext cx="812800" cy="555029"/>
              </a:xfrm>
              <a:custGeom>
                <a:avLst/>
                <a:gdLst/>
                <a:ahLst/>
                <a:cxnLst/>
                <a:rect l="l" t="t" r="r" b="b"/>
                <a:pathLst>
                  <a:path w="812800" h="555029">
                    <a:moveTo>
                      <a:pt x="812800" y="277515"/>
                    </a:moveTo>
                    <a:lnTo>
                      <a:pt x="406400" y="0"/>
                    </a:lnTo>
                    <a:lnTo>
                      <a:pt x="406400" y="203200"/>
                    </a:lnTo>
                    <a:lnTo>
                      <a:pt x="0" y="203200"/>
                    </a:lnTo>
                    <a:lnTo>
                      <a:pt x="0" y="351829"/>
                    </a:lnTo>
                    <a:lnTo>
                      <a:pt x="406400" y="351829"/>
                    </a:lnTo>
                    <a:lnTo>
                      <a:pt x="406400" y="555029"/>
                    </a:lnTo>
                    <a:lnTo>
                      <a:pt x="812800" y="277515"/>
                    </a:lnTo>
                    <a:close/>
                  </a:path>
                </a:pathLst>
              </a:custGeom>
              <a:solidFill>
                <a:srgbClr val="67214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0" y="155575"/>
                <a:ext cx="711200" cy="19625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1694053" y="5832263"/>
              <a:ext cx="1578901" cy="948208"/>
            </a:xfrm>
            <a:prstGeom prst="rect">
              <a:avLst/>
            </a:prstGeom>
          </p:spPr>
          <p:txBody>
            <a:bodyPr wrap="square" lIns="0" tIns="0" rIns="0" bIns="0" rtlCol="0" anchor="t">
              <a:spAutoFit/>
            </a:bodyPr>
            <a:lstStyle/>
            <a:p>
              <a:pPr marL="0" marR="0" lvl="0" indent="0" algn="ctr" defTabSz="609630" rtl="0" eaLnBrk="1" fontAlgn="auto" latinLnBrk="0" hangingPunct="1">
                <a:lnSpc>
                  <a:spcPts val="2799"/>
                </a:lnSpc>
                <a:spcBef>
                  <a:spcPts val="0"/>
                </a:spcBef>
                <a:spcAft>
                  <a:spcPts val="0"/>
                </a:spcAft>
                <a:buClrTx/>
                <a:buSzTx/>
                <a:buFontTx/>
                <a:buNone/>
                <a:tabLst/>
                <a:defRPr/>
              </a:pPr>
              <a:r>
                <a:rPr kumimoji="0" lang="en-US" sz="1999" b="0" i="0" u="none" strike="noStrike" kern="1200" cap="none" spc="0" normalizeH="0" baseline="0" noProof="0">
                  <a:ln>
                    <a:noFill/>
                  </a:ln>
                  <a:solidFill>
                    <a:srgbClr val="FFFFFF"/>
                  </a:solidFill>
                  <a:effectLst/>
                  <a:uLnTx/>
                  <a:uFillTx/>
                  <a:latin typeface="Arial MT Pro"/>
                  <a:ea typeface="Arial MT Pro"/>
                  <a:cs typeface="Arial MT Pro"/>
                  <a:sym typeface="Arial MT Pro"/>
                </a:rPr>
                <a:t>March</a:t>
              </a:r>
            </a:p>
            <a:p>
              <a:pPr marL="0" marR="0" lvl="0" indent="0" algn="ctr" defTabSz="609630" rtl="0" eaLnBrk="1" fontAlgn="auto" latinLnBrk="0" hangingPunct="1">
                <a:lnSpc>
                  <a:spcPts val="2426"/>
                </a:lnSpc>
                <a:spcBef>
                  <a:spcPct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MT Pro"/>
                  <a:ea typeface="Arial MT Pro"/>
                  <a:cs typeface="Arial MT Pro"/>
                  <a:sym typeface="Arial MT Pro"/>
                </a:rPr>
                <a:t>Student Finance Opens</a:t>
              </a:r>
            </a:p>
          </p:txBody>
        </p:sp>
        <p:sp>
          <p:nvSpPr>
            <p:cNvPr id="28" name="TextBox 28"/>
            <p:cNvSpPr txBox="1"/>
            <p:nvPr/>
          </p:nvSpPr>
          <p:spPr>
            <a:xfrm>
              <a:off x="3993835" y="5831485"/>
              <a:ext cx="1682957" cy="938527"/>
            </a:xfrm>
            <a:prstGeom prst="rect">
              <a:avLst/>
            </a:prstGeom>
          </p:spPr>
          <p:txBody>
            <a:bodyPr wrap="square" lIns="0" tIns="0" rIns="0" bIns="0" rtlCol="0" anchor="t">
              <a:spAutoFit/>
            </a:bodyPr>
            <a:lstStyle/>
            <a:p>
              <a:pPr marL="0" marR="0" lvl="0" indent="0" algn="ctr" defTabSz="609630" rtl="0" eaLnBrk="1" fontAlgn="auto" latinLnBrk="0" hangingPunct="1">
                <a:lnSpc>
                  <a:spcPts val="2799"/>
                </a:lnSpc>
                <a:spcBef>
                  <a:spcPts val="0"/>
                </a:spcBef>
                <a:spcAft>
                  <a:spcPts val="0"/>
                </a:spcAft>
                <a:buClrTx/>
                <a:buSzTx/>
                <a:buFontTx/>
                <a:buNone/>
                <a:tabLst/>
                <a:defRPr/>
              </a:pPr>
              <a:r>
                <a:rPr kumimoji="0" lang="en-US" sz="1999" b="0" i="0" u="none" strike="noStrike" kern="1200" cap="none" spc="0" normalizeH="0" baseline="0" noProof="0">
                  <a:ln>
                    <a:noFill/>
                  </a:ln>
                  <a:solidFill>
                    <a:srgbClr val="FFFFFF"/>
                  </a:solidFill>
                  <a:effectLst/>
                  <a:uLnTx/>
                  <a:uFillTx/>
                  <a:latin typeface="Arial MT Pro"/>
                  <a:ea typeface="Arial MT Pro"/>
                  <a:cs typeface="Arial MT Pro"/>
                  <a:sym typeface="Arial MT Pro"/>
                </a:rPr>
                <a:t>May</a:t>
              </a:r>
            </a:p>
            <a:p>
              <a:pPr marL="0" marR="0" lvl="0" indent="0" algn="ctr" defTabSz="609630" rtl="0" eaLnBrk="1" fontAlgn="auto" latinLnBrk="0" hangingPunct="1">
                <a:lnSpc>
                  <a:spcPts val="2426"/>
                </a:lnSpc>
                <a:spcBef>
                  <a:spcPct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MT Pro"/>
                  <a:ea typeface="Arial MT Pro"/>
                  <a:cs typeface="Arial MT Pro"/>
                  <a:sym typeface="Arial MT Pro"/>
                </a:rPr>
                <a:t>Student Finance Deadline</a:t>
              </a:r>
            </a:p>
          </p:txBody>
        </p:sp>
        <p:grpSp>
          <p:nvGrpSpPr>
            <p:cNvPr id="29" name="Group 29"/>
            <p:cNvGrpSpPr/>
            <p:nvPr/>
          </p:nvGrpSpPr>
          <p:grpSpPr>
            <a:xfrm>
              <a:off x="5636382" y="6064667"/>
              <a:ext cx="877235" cy="599029"/>
              <a:chOff x="0" y="0"/>
              <a:chExt cx="812800" cy="555029"/>
            </a:xfrm>
          </p:grpSpPr>
          <p:sp>
            <p:nvSpPr>
              <p:cNvPr id="30" name="Freeform 30"/>
              <p:cNvSpPr/>
              <p:nvPr/>
            </p:nvSpPr>
            <p:spPr>
              <a:xfrm>
                <a:off x="0" y="0"/>
                <a:ext cx="812800" cy="555029"/>
              </a:xfrm>
              <a:custGeom>
                <a:avLst/>
                <a:gdLst/>
                <a:ahLst/>
                <a:cxnLst/>
                <a:rect l="l" t="t" r="r" b="b"/>
                <a:pathLst>
                  <a:path w="812800" h="555029">
                    <a:moveTo>
                      <a:pt x="812800" y="277515"/>
                    </a:moveTo>
                    <a:lnTo>
                      <a:pt x="406400" y="0"/>
                    </a:lnTo>
                    <a:lnTo>
                      <a:pt x="406400" y="203200"/>
                    </a:lnTo>
                    <a:lnTo>
                      <a:pt x="0" y="203200"/>
                    </a:lnTo>
                    <a:lnTo>
                      <a:pt x="0" y="351829"/>
                    </a:lnTo>
                    <a:lnTo>
                      <a:pt x="406400" y="351829"/>
                    </a:lnTo>
                    <a:lnTo>
                      <a:pt x="406400" y="555029"/>
                    </a:lnTo>
                    <a:lnTo>
                      <a:pt x="812800" y="277515"/>
                    </a:lnTo>
                    <a:close/>
                  </a:path>
                </a:pathLst>
              </a:custGeom>
              <a:solidFill>
                <a:srgbClr val="672146"/>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31"/>
              <p:cNvSpPr txBox="1"/>
              <p:nvPr/>
            </p:nvSpPr>
            <p:spPr>
              <a:xfrm>
                <a:off x="0" y="155575"/>
                <a:ext cx="711200" cy="19625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2" name="TextBox 32"/>
            <p:cNvSpPr txBox="1"/>
            <p:nvPr/>
          </p:nvSpPr>
          <p:spPr>
            <a:xfrm>
              <a:off x="6403963" y="5808700"/>
              <a:ext cx="1312826" cy="938527"/>
            </a:xfrm>
            <a:prstGeom prst="rect">
              <a:avLst/>
            </a:prstGeom>
          </p:spPr>
          <p:txBody>
            <a:bodyPr wrap="square" lIns="0" tIns="0" rIns="0" bIns="0" rtlCol="0" anchor="t">
              <a:spAutoFit/>
            </a:bodyPr>
            <a:lstStyle/>
            <a:p>
              <a:pPr marL="0" marR="0" lvl="0" indent="0" algn="ctr" defTabSz="609630" rtl="0" eaLnBrk="1" fontAlgn="auto" latinLnBrk="0" hangingPunct="1">
                <a:lnSpc>
                  <a:spcPts val="2799"/>
                </a:lnSpc>
                <a:spcBef>
                  <a:spcPts val="0"/>
                </a:spcBef>
                <a:spcAft>
                  <a:spcPts val="0"/>
                </a:spcAft>
                <a:buClrTx/>
                <a:buSzTx/>
                <a:buFontTx/>
                <a:buNone/>
                <a:tabLst/>
                <a:defRPr/>
              </a:pPr>
              <a:r>
                <a:rPr kumimoji="0" lang="en-US" sz="1999" b="0" i="0" u="none" strike="noStrike" kern="1200" cap="none" spc="0" normalizeH="0" baseline="0" noProof="0">
                  <a:ln>
                    <a:noFill/>
                  </a:ln>
                  <a:solidFill>
                    <a:srgbClr val="FFFFFF"/>
                  </a:solidFill>
                  <a:effectLst/>
                  <a:uLnTx/>
                  <a:uFillTx/>
                  <a:latin typeface="Arial MT Pro"/>
                  <a:ea typeface="Arial MT Pro"/>
                  <a:cs typeface="Arial MT Pro"/>
                  <a:sym typeface="Arial MT Pro"/>
                </a:rPr>
                <a:t>September</a:t>
              </a:r>
            </a:p>
            <a:p>
              <a:pPr marL="0" marR="0" lvl="0" indent="0" algn="ctr" defTabSz="609630" rtl="0" eaLnBrk="1" fontAlgn="auto" latinLnBrk="0" hangingPunct="1">
                <a:lnSpc>
                  <a:spcPts val="2426"/>
                </a:lnSpc>
                <a:spcBef>
                  <a:spcPct val="0"/>
                </a:spcBef>
                <a:spcAft>
                  <a:spcPts val="0"/>
                </a:spcAft>
                <a:buClrTx/>
                <a:buSzTx/>
                <a:buFontTx/>
                <a:buNone/>
                <a:tabLst/>
                <a:defRPr/>
              </a:pPr>
              <a:r>
                <a:rPr kumimoji="0" lang="en-US" sz="1400" b="0" i="0" u="none" strike="noStrike" kern="1200" cap="none" spc="0" normalizeH="0" baseline="0" noProof="0" err="1">
                  <a:ln>
                    <a:noFill/>
                  </a:ln>
                  <a:solidFill>
                    <a:srgbClr val="FFFFFF"/>
                  </a:solidFill>
                  <a:effectLst/>
                  <a:uLnTx/>
                  <a:uFillTx/>
                  <a:latin typeface="Arial MT Pro"/>
                  <a:ea typeface="Arial MT Pro"/>
                  <a:cs typeface="Arial MT Pro"/>
                  <a:sym typeface="Arial MT Pro"/>
                </a:rPr>
                <a:t>Enrol</a:t>
              </a:r>
              <a:r>
                <a:rPr kumimoji="0" lang="en-US" sz="1400" b="0" i="0" u="none" strike="noStrike" kern="1200" cap="none" spc="0" normalizeH="0" baseline="0" noProof="0">
                  <a:ln>
                    <a:noFill/>
                  </a:ln>
                  <a:solidFill>
                    <a:srgbClr val="FFFFFF"/>
                  </a:solidFill>
                  <a:effectLst/>
                  <a:uLnTx/>
                  <a:uFillTx/>
                  <a:latin typeface="Arial MT Pro"/>
                  <a:ea typeface="Arial MT Pro"/>
                  <a:cs typeface="Arial MT Pro"/>
                  <a:sym typeface="Arial MT Pro"/>
                </a:rPr>
                <a:t> to university</a:t>
              </a:r>
            </a:p>
          </p:txBody>
        </p:sp>
      </p:grpSp>
      <p:grpSp>
        <p:nvGrpSpPr>
          <p:cNvPr id="40" name="Group 39">
            <a:extLst>
              <a:ext uri="{FF2B5EF4-FFF2-40B4-BE49-F238E27FC236}">
                <a16:creationId xmlns:a16="http://schemas.microsoft.com/office/drawing/2014/main" id="{589F54C7-26F1-3FB7-0F10-9B1903452B2A}"/>
              </a:ext>
            </a:extLst>
          </p:cNvPr>
          <p:cNvGrpSpPr/>
          <p:nvPr/>
        </p:nvGrpSpPr>
        <p:grpSpPr>
          <a:xfrm>
            <a:off x="-184128" y="2673262"/>
            <a:ext cx="3325969" cy="1734320"/>
            <a:chOff x="-184128" y="2673262"/>
            <a:chExt cx="3325969" cy="1734320"/>
          </a:xfrm>
        </p:grpSpPr>
        <p:grpSp>
          <p:nvGrpSpPr>
            <p:cNvPr id="33" name="Group 21">
              <a:extLst>
                <a:ext uri="{FF2B5EF4-FFF2-40B4-BE49-F238E27FC236}">
                  <a16:creationId xmlns:a16="http://schemas.microsoft.com/office/drawing/2014/main" id="{134D9A8A-31F4-82B1-19AF-29B52A84686A}"/>
                </a:ext>
              </a:extLst>
            </p:cNvPr>
            <p:cNvGrpSpPr/>
            <p:nvPr/>
          </p:nvGrpSpPr>
          <p:grpSpPr>
            <a:xfrm rot="13855644">
              <a:off x="1460039" y="3542980"/>
              <a:ext cx="1130174" cy="599029"/>
              <a:chOff x="0" y="105191"/>
              <a:chExt cx="1047160" cy="555029"/>
            </a:xfrm>
          </p:grpSpPr>
          <p:sp>
            <p:nvSpPr>
              <p:cNvPr id="34" name="Freeform 22">
                <a:extLst>
                  <a:ext uri="{FF2B5EF4-FFF2-40B4-BE49-F238E27FC236}">
                    <a16:creationId xmlns:a16="http://schemas.microsoft.com/office/drawing/2014/main" id="{9D5CE93B-B879-CE18-6967-518C15E96AA0}"/>
                  </a:ext>
                </a:extLst>
              </p:cNvPr>
              <p:cNvSpPr/>
              <p:nvPr/>
            </p:nvSpPr>
            <p:spPr>
              <a:xfrm>
                <a:off x="234360" y="105191"/>
                <a:ext cx="812800" cy="555029"/>
              </a:xfrm>
              <a:custGeom>
                <a:avLst/>
                <a:gdLst/>
                <a:ahLst/>
                <a:cxnLst/>
                <a:rect l="l" t="t" r="r" b="b"/>
                <a:pathLst>
                  <a:path w="812800" h="555029">
                    <a:moveTo>
                      <a:pt x="812800" y="277515"/>
                    </a:moveTo>
                    <a:lnTo>
                      <a:pt x="406400" y="0"/>
                    </a:lnTo>
                    <a:lnTo>
                      <a:pt x="406400" y="203200"/>
                    </a:lnTo>
                    <a:lnTo>
                      <a:pt x="0" y="203200"/>
                    </a:lnTo>
                    <a:lnTo>
                      <a:pt x="0" y="351829"/>
                    </a:lnTo>
                    <a:lnTo>
                      <a:pt x="406400" y="351829"/>
                    </a:lnTo>
                    <a:lnTo>
                      <a:pt x="406400" y="555029"/>
                    </a:lnTo>
                    <a:lnTo>
                      <a:pt x="812800" y="277515"/>
                    </a:lnTo>
                    <a:close/>
                  </a:path>
                </a:pathLst>
              </a:custGeom>
              <a:solidFill>
                <a:srgbClr val="F4CDD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TextBox 23">
                <a:extLst>
                  <a:ext uri="{FF2B5EF4-FFF2-40B4-BE49-F238E27FC236}">
                    <a16:creationId xmlns:a16="http://schemas.microsoft.com/office/drawing/2014/main" id="{4270CCC3-10D8-CFE1-F333-489F2F358008}"/>
                  </a:ext>
                </a:extLst>
              </p:cNvPr>
              <p:cNvSpPr txBox="1"/>
              <p:nvPr/>
            </p:nvSpPr>
            <p:spPr>
              <a:xfrm>
                <a:off x="0" y="155575"/>
                <a:ext cx="711200" cy="19625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37" name="TextBox 26">
              <a:extLst>
                <a:ext uri="{FF2B5EF4-FFF2-40B4-BE49-F238E27FC236}">
                  <a16:creationId xmlns:a16="http://schemas.microsoft.com/office/drawing/2014/main" id="{7F5C4E0B-B3D1-CE9A-B88C-0E957A1FFB78}"/>
                </a:ext>
              </a:extLst>
            </p:cNvPr>
            <p:cNvSpPr txBox="1"/>
            <p:nvPr/>
          </p:nvSpPr>
          <p:spPr>
            <a:xfrm>
              <a:off x="-184128" y="2673262"/>
              <a:ext cx="3325969" cy="616259"/>
            </a:xfrm>
            <a:prstGeom prst="rect">
              <a:avLst/>
            </a:prstGeom>
          </p:spPr>
          <p:txBody>
            <a:bodyPr lIns="0" tIns="0" rIns="0" bIns="0" rtlCol="0" anchor="t">
              <a:spAutoFit/>
            </a:bodyPr>
            <a:lstStyle/>
            <a:p>
              <a:pPr marL="0" marR="0" lvl="0" indent="0" algn="ctr" defTabSz="609630" rtl="0" eaLnBrk="1" fontAlgn="auto" latinLnBrk="0" hangingPunct="1">
                <a:lnSpc>
                  <a:spcPts val="5786"/>
                </a:lnSpc>
                <a:spcBef>
                  <a:spcPct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MT Pro Bold"/>
                  <a:ea typeface="Arial MT Pro Bold"/>
                  <a:cs typeface="Arial MT Pro Bold"/>
                  <a:sym typeface="Arial MT Pro Bold"/>
                </a:rPr>
                <a:t>Tuition Fee Loan</a:t>
              </a:r>
            </a:p>
          </p:txBody>
        </p:sp>
      </p:grpSp>
      <p:grpSp>
        <p:nvGrpSpPr>
          <p:cNvPr id="39" name="Group 38">
            <a:extLst>
              <a:ext uri="{FF2B5EF4-FFF2-40B4-BE49-F238E27FC236}">
                <a16:creationId xmlns:a16="http://schemas.microsoft.com/office/drawing/2014/main" id="{1CBA4E6A-7193-F2B5-3947-2D1041736778}"/>
              </a:ext>
            </a:extLst>
          </p:cNvPr>
          <p:cNvGrpSpPr/>
          <p:nvPr/>
        </p:nvGrpSpPr>
        <p:grpSpPr>
          <a:xfrm>
            <a:off x="8968945" y="2637122"/>
            <a:ext cx="3325969" cy="1606713"/>
            <a:chOff x="8968945" y="2637122"/>
            <a:chExt cx="3325969" cy="1606713"/>
          </a:xfrm>
        </p:grpSpPr>
        <p:sp>
          <p:nvSpPr>
            <p:cNvPr id="36" name="Freeform 22">
              <a:extLst>
                <a:ext uri="{FF2B5EF4-FFF2-40B4-BE49-F238E27FC236}">
                  <a16:creationId xmlns:a16="http://schemas.microsoft.com/office/drawing/2014/main" id="{4C1FB005-4E7F-A309-6718-1E138E0B8238}"/>
                </a:ext>
              </a:extLst>
            </p:cNvPr>
            <p:cNvSpPr/>
            <p:nvPr/>
          </p:nvSpPr>
          <p:spPr>
            <a:xfrm rot="18432874">
              <a:off x="9404396" y="3505703"/>
              <a:ext cx="877235" cy="599029"/>
            </a:xfrm>
            <a:custGeom>
              <a:avLst/>
              <a:gdLst/>
              <a:ahLst/>
              <a:cxnLst/>
              <a:rect l="l" t="t" r="r" b="b"/>
              <a:pathLst>
                <a:path w="812800" h="555029">
                  <a:moveTo>
                    <a:pt x="812800" y="277515"/>
                  </a:moveTo>
                  <a:lnTo>
                    <a:pt x="406400" y="0"/>
                  </a:lnTo>
                  <a:lnTo>
                    <a:pt x="406400" y="203200"/>
                  </a:lnTo>
                  <a:lnTo>
                    <a:pt x="0" y="203200"/>
                  </a:lnTo>
                  <a:lnTo>
                    <a:pt x="0" y="351829"/>
                  </a:lnTo>
                  <a:lnTo>
                    <a:pt x="406400" y="351829"/>
                  </a:lnTo>
                  <a:lnTo>
                    <a:pt x="406400" y="555029"/>
                  </a:lnTo>
                  <a:lnTo>
                    <a:pt x="812800" y="277515"/>
                  </a:lnTo>
                  <a:close/>
                </a:path>
              </a:pathLst>
            </a:custGeom>
            <a:solidFill>
              <a:srgbClr val="F4CDD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TextBox 26">
              <a:extLst>
                <a:ext uri="{FF2B5EF4-FFF2-40B4-BE49-F238E27FC236}">
                  <a16:creationId xmlns:a16="http://schemas.microsoft.com/office/drawing/2014/main" id="{E8DEC0B6-77EF-12BC-FE41-5A16200F0C1B}"/>
                </a:ext>
              </a:extLst>
            </p:cNvPr>
            <p:cNvSpPr txBox="1"/>
            <p:nvPr/>
          </p:nvSpPr>
          <p:spPr>
            <a:xfrm>
              <a:off x="8968945" y="2637122"/>
              <a:ext cx="3325969" cy="616259"/>
            </a:xfrm>
            <a:prstGeom prst="rect">
              <a:avLst/>
            </a:prstGeom>
          </p:spPr>
          <p:txBody>
            <a:bodyPr lIns="0" tIns="0" rIns="0" bIns="0" rtlCol="0" anchor="t">
              <a:spAutoFit/>
            </a:bodyPr>
            <a:lstStyle/>
            <a:p>
              <a:pPr marL="0" marR="0" lvl="0" indent="0" algn="ctr" defTabSz="609630" rtl="0" eaLnBrk="1" fontAlgn="auto" latinLnBrk="0" hangingPunct="1">
                <a:lnSpc>
                  <a:spcPts val="5786"/>
                </a:lnSpc>
                <a:spcBef>
                  <a:spcPct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MT Pro Bold"/>
                  <a:ea typeface="Arial MT Pro Bold"/>
                  <a:cs typeface="Arial MT Pro Bold"/>
                  <a:sym typeface="Arial MT Pro Bold"/>
                </a:rPr>
                <a:t>Maintenance Loan</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500"/>
                                        <p:tgtEl>
                                          <p:spTgt spid="4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fade">
                                      <p:cBhvr>
                                        <p:cTn id="40" dur="500"/>
                                        <p:tgtEl>
                                          <p:spTgt spid="3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41"/>
                                        </p:tgtEl>
                                        <p:attrNameLst>
                                          <p:attrName>style.visibility</p:attrName>
                                        </p:attrNameLst>
                                      </p:cBhvr>
                                      <p:to>
                                        <p:strVal val="visible"/>
                                      </p:to>
                                    </p:set>
                                    <p:animEffect transition="in" filter="fade">
                                      <p:cBhvr>
                                        <p:cTn id="4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P spid="14" grpId="0" animBg="1"/>
      <p:bldP spid="15" grpId="0" animBg="1"/>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72146"/>
        </a:solidFill>
        <a:effectLst/>
      </p:bgPr>
    </p:bg>
    <p:spTree>
      <p:nvGrpSpPr>
        <p:cNvPr id="1" name=""/>
        <p:cNvGrpSpPr/>
        <p:nvPr/>
      </p:nvGrpSpPr>
      <p:grpSpPr>
        <a:xfrm>
          <a:off x="0" y="0"/>
          <a:ext cx="0" cy="0"/>
          <a:chOff x="0" y="0"/>
          <a:chExt cx="0" cy="0"/>
        </a:xfrm>
      </p:grpSpPr>
      <p:sp>
        <p:nvSpPr>
          <p:cNvPr id="2" name="Freeform 2"/>
          <p:cNvSpPr/>
          <p:nvPr/>
        </p:nvSpPr>
        <p:spPr>
          <a:xfrm>
            <a:off x="152600" y="172962"/>
            <a:ext cx="1227774" cy="658394"/>
          </a:xfrm>
          <a:custGeom>
            <a:avLst/>
            <a:gdLst/>
            <a:ahLst/>
            <a:cxnLst/>
            <a:rect l="l" t="t" r="r" b="b"/>
            <a:pathLst>
              <a:path w="1841661" h="987591">
                <a:moveTo>
                  <a:pt x="0" y="0"/>
                </a:moveTo>
                <a:lnTo>
                  <a:pt x="1841662" y="0"/>
                </a:lnTo>
                <a:lnTo>
                  <a:pt x="1841662" y="987591"/>
                </a:lnTo>
                <a:lnTo>
                  <a:pt x="0" y="987591"/>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04627" y="428296"/>
            <a:ext cx="3803759" cy="380375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760019" y="1038216"/>
            <a:ext cx="2092974" cy="2583919"/>
          </a:xfrm>
          <a:custGeom>
            <a:avLst/>
            <a:gdLst/>
            <a:ahLst/>
            <a:cxnLst/>
            <a:rect l="l" t="t" r="r" b="b"/>
            <a:pathLst>
              <a:path w="3139461" h="3875878">
                <a:moveTo>
                  <a:pt x="0" y="0"/>
                </a:moveTo>
                <a:lnTo>
                  <a:pt x="3139462" y="0"/>
                </a:lnTo>
                <a:lnTo>
                  <a:pt x="3139462" y="3875878"/>
                </a:lnTo>
                <a:lnTo>
                  <a:pt x="0" y="38758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9723753" y="4409357"/>
            <a:ext cx="2317496" cy="231749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alpha val="48627"/>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9957944" y="4780960"/>
            <a:ext cx="1009258" cy="1009258"/>
          </a:xfrm>
          <a:custGeom>
            <a:avLst/>
            <a:gdLst/>
            <a:ahLst/>
            <a:cxnLst/>
            <a:rect l="l" t="t" r="r" b="b"/>
            <a:pathLst>
              <a:path w="1513887" h="1513887">
                <a:moveTo>
                  <a:pt x="0" y="0"/>
                </a:moveTo>
                <a:lnTo>
                  <a:pt x="1513887" y="0"/>
                </a:lnTo>
                <a:lnTo>
                  <a:pt x="1513887" y="1513887"/>
                </a:lnTo>
                <a:lnTo>
                  <a:pt x="0" y="1513887"/>
                </a:lnTo>
                <a:lnTo>
                  <a:pt x="0" y="0"/>
                </a:lnTo>
                <a:close/>
              </a:path>
            </a:pathLst>
          </a:custGeom>
          <a:blipFill>
            <a:blip>
              <a:alphaModFix amt="49000"/>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967202" y="5447917"/>
            <a:ext cx="756489" cy="907333"/>
          </a:xfrm>
          <a:custGeom>
            <a:avLst/>
            <a:gdLst/>
            <a:ahLst/>
            <a:cxnLst/>
            <a:rect l="l" t="t" r="r" b="b"/>
            <a:pathLst>
              <a:path w="1134734" h="1361000">
                <a:moveTo>
                  <a:pt x="0" y="0"/>
                </a:moveTo>
                <a:lnTo>
                  <a:pt x="1134734" y="0"/>
                </a:lnTo>
                <a:lnTo>
                  <a:pt x="1134734" y="1361001"/>
                </a:lnTo>
                <a:lnTo>
                  <a:pt x="0" y="1361001"/>
                </a:lnTo>
                <a:lnTo>
                  <a:pt x="0" y="0"/>
                </a:lnTo>
                <a:close/>
              </a:path>
            </a:pathLst>
          </a:custGeom>
          <a:blipFill>
            <a:blip>
              <a:alphaModFix amt="49000"/>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1188636" y="5774444"/>
            <a:ext cx="313621" cy="471611"/>
          </a:xfrm>
          <a:custGeom>
            <a:avLst/>
            <a:gdLst/>
            <a:ahLst/>
            <a:cxnLst/>
            <a:rect l="l" t="t" r="r" b="b"/>
            <a:pathLst>
              <a:path w="470432" h="707417">
                <a:moveTo>
                  <a:pt x="0" y="0"/>
                </a:moveTo>
                <a:lnTo>
                  <a:pt x="470433" y="0"/>
                </a:lnTo>
                <a:lnTo>
                  <a:pt x="470433" y="707417"/>
                </a:lnTo>
                <a:lnTo>
                  <a:pt x="0" y="707417"/>
                </a:lnTo>
                <a:lnTo>
                  <a:pt x="0" y="0"/>
                </a:lnTo>
                <a:close/>
              </a:path>
            </a:pathLst>
          </a:custGeom>
          <a:blipFill>
            <a:blip>
              <a:alphaModFix amt="49000"/>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3" name="Group 13"/>
          <p:cNvGrpSpPr/>
          <p:nvPr/>
        </p:nvGrpSpPr>
        <p:grpSpPr>
          <a:xfrm>
            <a:off x="5607893" y="1476694"/>
            <a:ext cx="5737554" cy="2216643"/>
            <a:chOff x="0" y="0"/>
            <a:chExt cx="2266688" cy="875711"/>
          </a:xfrm>
        </p:grpSpPr>
        <p:sp>
          <p:nvSpPr>
            <p:cNvPr id="14" name="Freeform 14"/>
            <p:cNvSpPr/>
            <p:nvPr/>
          </p:nvSpPr>
          <p:spPr>
            <a:xfrm>
              <a:off x="0" y="0"/>
              <a:ext cx="2266688" cy="875711"/>
            </a:xfrm>
            <a:custGeom>
              <a:avLst/>
              <a:gdLst/>
              <a:ahLst/>
              <a:cxnLst/>
              <a:rect l="l" t="t" r="r" b="b"/>
              <a:pathLst>
                <a:path w="2266688" h="875711">
                  <a:moveTo>
                    <a:pt x="45878" y="0"/>
                  </a:moveTo>
                  <a:lnTo>
                    <a:pt x="2220811" y="0"/>
                  </a:lnTo>
                  <a:cubicBezTo>
                    <a:pt x="2232978" y="0"/>
                    <a:pt x="2244647" y="4834"/>
                    <a:pt x="2253251" y="13437"/>
                  </a:cubicBezTo>
                  <a:cubicBezTo>
                    <a:pt x="2261855" y="22041"/>
                    <a:pt x="2266688" y="33710"/>
                    <a:pt x="2266688" y="45878"/>
                  </a:cubicBezTo>
                  <a:lnTo>
                    <a:pt x="2266688" y="829833"/>
                  </a:lnTo>
                  <a:cubicBezTo>
                    <a:pt x="2266688" y="855170"/>
                    <a:pt x="2246148" y="875711"/>
                    <a:pt x="2220811" y="875711"/>
                  </a:cubicBezTo>
                  <a:lnTo>
                    <a:pt x="45878" y="875711"/>
                  </a:lnTo>
                  <a:cubicBezTo>
                    <a:pt x="33710" y="875711"/>
                    <a:pt x="22041" y="870877"/>
                    <a:pt x="13437" y="862273"/>
                  </a:cubicBezTo>
                  <a:cubicBezTo>
                    <a:pt x="4834" y="853670"/>
                    <a:pt x="0" y="842000"/>
                    <a:pt x="0" y="829833"/>
                  </a:cubicBezTo>
                  <a:lnTo>
                    <a:pt x="0" y="45878"/>
                  </a:lnTo>
                  <a:cubicBezTo>
                    <a:pt x="0" y="20540"/>
                    <a:pt x="20540" y="0"/>
                    <a:pt x="45878" y="0"/>
                  </a:cubicBezTo>
                  <a:close/>
                </a:path>
              </a:pathLst>
            </a:custGeom>
            <a:solidFill>
              <a:srgbClr val="F4CDD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47625"/>
              <a:ext cx="2266688" cy="92333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1143522" y="4679150"/>
            <a:ext cx="3325969" cy="678519"/>
          </a:xfrm>
          <a:prstGeom prst="rect">
            <a:avLst/>
          </a:prstGeom>
        </p:spPr>
        <p:txBody>
          <a:bodyPr lIns="0" tIns="0" rIns="0" bIns="0" rtlCol="0" anchor="t">
            <a:spAutoFit/>
          </a:bodyPr>
          <a:lstStyle/>
          <a:p>
            <a:pPr marL="0" marR="0" lvl="0" indent="0" algn="ctr" defTabSz="609630" rtl="0" eaLnBrk="1" fontAlgn="auto" latinLnBrk="0" hangingPunct="1">
              <a:lnSpc>
                <a:spcPts val="5786"/>
              </a:lnSpc>
              <a:spcBef>
                <a:spcPct val="0"/>
              </a:spcBef>
              <a:spcAft>
                <a:spcPts val="0"/>
              </a:spcAft>
              <a:buClrTx/>
              <a:buSzTx/>
              <a:buFontTx/>
              <a:buNone/>
              <a:tabLst/>
              <a:defRPr/>
            </a:pPr>
            <a:r>
              <a:rPr kumimoji="0" lang="en-US" sz="4133" b="1" i="0" u="none" strike="noStrike" kern="1200" cap="none" spc="0" normalizeH="0" baseline="0" noProof="0">
                <a:ln>
                  <a:noFill/>
                </a:ln>
                <a:solidFill>
                  <a:srgbClr val="FFFFFF"/>
                </a:solidFill>
                <a:effectLst/>
                <a:uLnTx/>
                <a:uFillTx/>
                <a:latin typeface="Arial MT Pro Bold"/>
                <a:ea typeface="Arial MT Pro Bold"/>
                <a:cs typeface="Arial MT Pro Bold"/>
                <a:sym typeface="Arial MT Pro Bold"/>
              </a:rPr>
              <a:t>Tuition Fee</a:t>
            </a:r>
          </a:p>
        </p:txBody>
      </p:sp>
      <p:sp>
        <p:nvSpPr>
          <p:cNvPr id="17" name="TextBox 17"/>
          <p:cNvSpPr txBox="1"/>
          <p:nvPr/>
        </p:nvSpPr>
        <p:spPr>
          <a:xfrm>
            <a:off x="5686299" y="1711880"/>
            <a:ext cx="5580743" cy="1907253"/>
          </a:xfrm>
          <a:prstGeom prst="rect">
            <a:avLst/>
          </a:prstGeom>
        </p:spPr>
        <p:txBody>
          <a:bodyPr lIns="0" tIns="0" rIns="0" bIns="0" rtlCol="0" anchor="t">
            <a:spAutoFit/>
          </a:bodyPr>
          <a:lstStyle/>
          <a:p>
            <a:pPr marL="0" marR="0" lvl="0" indent="0" algn="ctr" defTabSz="609630" rtl="0" eaLnBrk="1" fontAlgn="auto" latinLnBrk="0" hangingPunct="1">
              <a:lnSpc>
                <a:spcPts val="3826"/>
              </a:lnSpc>
              <a:spcBef>
                <a:spcPct val="0"/>
              </a:spcBef>
              <a:spcAft>
                <a:spcPts val="0"/>
              </a:spcAft>
              <a:buClrTx/>
              <a:buSzTx/>
              <a:buFontTx/>
              <a:buNone/>
              <a:tabLst/>
              <a:defRPr/>
            </a:pPr>
            <a:r>
              <a:rPr kumimoji="0" lang="en-US" sz="2733" b="0" i="0" u="none" strike="noStrike" kern="1200" cap="none" spc="0" normalizeH="0" baseline="0" noProof="0">
                <a:ln>
                  <a:noFill/>
                </a:ln>
                <a:solidFill>
                  <a:srgbClr val="672146"/>
                </a:solidFill>
                <a:effectLst/>
                <a:uLnTx/>
                <a:uFillTx/>
                <a:latin typeface="Arial MT Pro"/>
                <a:ea typeface="Arial MT Pro"/>
                <a:cs typeface="Arial MT Pro"/>
                <a:sym typeface="Arial MT Pro"/>
              </a:rPr>
              <a:t>The tuition fee is the cost of your course and services related to student wellbeing and experience at the university </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672146"/>
        </a:solidFill>
        <a:effectLst/>
      </p:bgPr>
    </p:bg>
    <p:spTree>
      <p:nvGrpSpPr>
        <p:cNvPr id="1" name=""/>
        <p:cNvGrpSpPr/>
        <p:nvPr/>
      </p:nvGrpSpPr>
      <p:grpSpPr>
        <a:xfrm>
          <a:off x="0" y="0"/>
          <a:ext cx="0" cy="0"/>
          <a:chOff x="0" y="0"/>
          <a:chExt cx="0" cy="0"/>
        </a:xfrm>
      </p:grpSpPr>
      <p:sp>
        <p:nvSpPr>
          <p:cNvPr id="2" name="Freeform 2"/>
          <p:cNvSpPr/>
          <p:nvPr/>
        </p:nvSpPr>
        <p:spPr>
          <a:xfrm>
            <a:off x="152600" y="172962"/>
            <a:ext cx="1227774" cy="658394"/>
          </a:xfrm>
          <a:custGeom>
            <a:avLst/>
            <a:gdLst/>
            <a:ahLst/>
            <a:cxnLst/>
            <a:rect l="l" t="t" r="r" b="b"/>
            <a:pathLst>
              <a:path w="1841661" h="987591">
                <a:moveTo>
                  <a:pt x="0" y="0"/>
                </a:moveTo>
                <a:lnTo>
                  <a:pt x="1841662" y="0"/>
                </a:lnTo>
                <a:lnTo>
                  <a:pt x="1841662" y="987591"/>
                </a:lnTo>
                <a:lnTo>
                  <a:pt x="0" y="987591"/>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904627" y="428296"/>
            <a:ext cx="3803759" cy="380375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1760019" y="1038216"/>
            <a:ext cx="2092974" cy="2583919"/>
          </a:xfrm>
          <a:custGeom>
            <a:avLst/>
            <a:gdLst/>
            <a:ahLst/>
            <a:cxnLst/>
            <a:rect l="l" t="t" r="r" b="b"/>
            <a:pathLst>
              <a:path w="3139461" h="3875878">
                <a:moveTo>
                  <a:pt x="0" y="0"/>
                </a:moveTo>
                <a:lnTo>
                  <a:pt x="3139462" y="0"/>
                </a:lnTo>
                <a:lnTo>
                  <a:pt x="3139462" y="3875878"/>
                </a:lnTo>
                <a:lnTo>
                  <a:pt x="0" y="3875878"/>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27">
            <a:extLst>
              <a:ext uri="{FF2B5EF4-FFF2-40B4-BE49-F238E27FC236}">
                <a16:creationId xmlns:a16="http://schemas.microsoft.com/office/drawing/2014/main" id="{319ED135-38CA-5D39-7294-9928699D9281}"/>
              </a:ext>
            </a:extLst>
          </p:cNvPr>
          <p:cNvGrpSpPr/>
          <p:nvPr/>
        </p:nvGrpSpPr>
        <p:grpSpPr>
          <a:xfrm>
            <a:off x="9723753" y="4409357"/>
            <a:ext cx="2317496" cy="2317496"/>
            <a:chOff x="9723753" y="4409357"/>
            <a:chExt cx="2317496" cy="2317496"/>
          </a:xfrm>
        </p:grpSpPr>
        <p:grpSp>
          <p:nvGrpSpPr>
            <p:cNvPr id="7" name="Group 7"/>
            <p:cNvGrpSpPr/>
            <p:nvPr/>
          </p:nvGrpSpPr>
          <p:grpSpPr>
            <a:xfrm>
              <a:off x="9723753" y="4409357"/>
              <a:ext cx="2317496" cy="2317496"/>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alpha val="48627"/>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p:cNvSpPr/>
            <p:nvPr/>
          </p:nvSpPr>
          <p:spPr>
            <a:xfrm>
              <a:off x="9957944" y="4780960"/>
              <a:ext cx="1009258" cy="1009258"/>
            </a:xfrm>
            <a:custGeom>
              <a:avLst/>
              <a:gdLst/>
              <a:ahLst/>
              <a:cxnLst/>
              <a:rect l="l" t="t" r="r" b="b"/>
              <a:pathLst>
                <a:path w="1513887" h="1513887">
                  <a:moveTo>
                    <a:pt x="0" y="0"/>
                  </a:moveTo>
                  <a:lnTo>
                    <a:pt x="1513887" y="0"/>
                  </a:lnTo>
                  <a:lnTo>
                    <a:pt x="1513887" y="1513887"/>
                  </a:lnTo>
                  <a:lnTo>
                    <a:pt x="0" y="1513887"/>
                  </a:lnTo>
                  <a:lnTo>
                    <a:pt x="0" y="0"/>
                  </a:lnTo>
                  <a:close/>
                </a:path>
              </a:pathLst>
            </a:custGeom>
            <a:blipFill>
              <a:blip>
                <a:alphaModFix amt="49000"/>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0967202" y="5447917"/>
              <a:ext cx="756489" cy="907333"/>
            </a:xfrm>
            <a:custGeom>
              <a:avLst/>
              <a:gdLst/>
              <a:ahLst/>
              <a:cxnLst/>
              <a:rect l="l" t="t" r="r" b="b"/>
              <a:pathLst>
                <a:path w="1134734" h="1361000">
                  <a:moveTo>
                    <a:pt x="0" y="0"/>
                  </a:moveTo>
                  <a:lnTo>
                    <a:pt x="1134734" y="0"/>
                  </a:lnTo>
                  <a:lnTo>
                    <a:pt x="1134734" y="1361001"/>
                  </a:lnTo>
                  <a:lnTo>
                    <a:pt x="0" y="1361001"/>
                  </a:lnTo>
                  <a:lnTo>
                    <a:pt x="0" y="0"/>
                  </a:lnTo>
                  <a:close/>
                </a:path>
              </a:pathLst>
            </a:custGeom>
            <a:blipFill>
              <a:blip>
                <a:alphaModFix amt="49000"/>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1188636" y="5774444"/>
              <a:ext cx="313621" cy="471611"/>
            </a:xfrm>
            <a:custGeom>
              <a:avLst/>
              <a:gdLst/>
              <a:ahLst/>
              <a:cxnLst/>
              <a:rect l="l" t="t" r="r" b="b"/>
              <a:pathLst>
                <a:path w="470432" h="707417">
                  <a:moveTo>
                    <a:pt x="0" y="0"/>
                  </a:moveTo>
                  <a:lnTo>
                    <a:pt x="470433" y="0"/>
                  </a:lnTo>
                  <a:lnTo>
                    <a:pt x="470433" y="707417"/>
                  </a:lnTo>
                  <a:lnTo>
                    <a:pt x="0" y="707417"/>
                  </a:lnTo>
                  <a:lnTo>
                    <a:pt x="0" y="0"/>
                  </a:lnTo>
                  <a:close/>
                </a:path>
              </a:pathLst>
            </a:custGeom>
            <a:blipFill>
              <a:blip>
                <a:alphaModFix amt="49000"/>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p:cNvGrpSpPr/>
          <p:nvPr/>
        </p:nvGrpSpPr>
        <p:grpSpPr>
          <a:xfrm>
            <a:off x="5671590" y="398729"/>
            <a:ext cx="5737554" cy="865254"/>
            <a:chOff x="0" y="0"/>
            <a:chExt cx="2266688" cy="341829"/>
          </a:xfrm>
        </p:grpSpPr>
        <p:sp>
          <p:nvSpPr>
            <p:cNvPr id="14" name="Freeform 14"/>
            <p:cNvSpPr/>
            <p:nvPr/>
          </p:nvSpPr>
          <p:spPr>
            <a:xfrm>
              <a:off x="0" y="0"/>
              <a:ext cx="2266688" cy="341829"/>
            </a:xfrm>
            <a:custGeom>
              <a:avLst/>
              <a:gdLst/>
              <a:ahLst/>
              <a:cxnLst/>
              <a:rect l="l" t="t" r="r" b="b"/>
              <a:pathLst>
                <a:path w="2266688" h="341829">
                  <a:moveTo>
                    <a:pt x="45878" y="0"/>
                  </a:moveTo>
                  <a:lnTo>
                    <a:pt x="2220811" y="0"/>
                  </a:lnTo>
                  <a:cubicBezTo>
                    <a:pt x="2232978" y="0"/>
                    <a:pt x="2244647" y="4834"/>
                    <a:pt x="2253251" y="13437"/>
                  </a:cubicBezTo>
                  <a:cubicBezTo>
                    <a:pt x="2261855" y="22041"/>
                    <a:pt x="2266688" y="33710"/>
                    <a:pt x="2266688" y="45878"/>
                  </a:cubicBezTo>
                  <a:lnTo>
                    <a:pt x="2266688" y="295951"/>
                  </a:lnTo>
                  <a:cubicBezTo>
                    <a:pt x="2266688" y="321289"/>
                    <a:pt x="2246148" y="341829"/>
                    <a:pt x="2220811" y="341829"/>
                  </a:cubicBezTo>
                  <a:lnTo>
                    <a:pt x="45878" y="341829"/>
                  </a:lnTo>
                  <a:cubicBezTo>
                    <a:pt x="20540" y="341829"/>
                    <a:pt x="0" y="321289"/>
                    <a:pt x="0" y="295951"/>
                  </a:cubicBezTo>
                  <a:lnTo>
                    <a:pt x="0" y="45878"/>
                  </a:lnTo>
                  <a:cubicBezTo>
                    <a:pt x="0" y="20540"/>
                    <a:pt x="20540" y="0"/>
                    <a:pt x="45878" y="0"/>
                  </a:cubicBezTo>
                  <a:close/>
                </a:path>
              </a:pathLst>
            </a:custGeom>
            <a:solidFill>
              <a:srgbClr val="F4CDD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47625"/>
              <a:ext cx="2266688" cy="38945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TextBox 16"/>
          <p:cNvSpPr txBox="1"/>
          <p:nvPr/>
        </p:nvSpPr>
        <p:spPr>
          <a:xfrm>
            <a:off x="1143522" y="4679150"/>
            <a:ext cx="3325969" cy="678519"/>
          </a:xfrm>
          <a:prstGeom prst="rect">
            <a:avLst/>
          </a:prstGeom>
        </p:spPr>
        <p:txBody>
          <a:bodyPr lIns="0" tIns="0" rIns="0" bIns="0" rtlCol="0" anchor="t">
            <a:spAutoFit/>
          </a:bodyPr>
          <a:lstStyle/>
          <a:p>
            <a:pPr marL="0" marR="0" lvl="0" indent="0" algn="ctr" defTabSz="609630" rtl="0" eaLnBrk="1" fontAlgn="auto" latinLnBrk="0" hangingPunct="1">
              <a:lnSpc>
                <a:spcPts val="5786"/>
              </a:lnSpc>
              <a:spcBef>
                <a:spcPct val="0"/>
              </a:spcBef>
              <a:spcAft>
                <a:spcPts val="0"/>
              </a:spcAft>
              <a:buClrTx/>
              <a:buSzTx/>
              <a:buFontTx/>
              <a:buNone/>
              <a:tabLst/>
              <a:defRPr/>
            </a:pPr>
            <a:r>
              <a:rPr kumimoji="0" lang="en-US" sz="4133" b="1" i="0" u="none" strike="noStrike" kern="1200" cap="none" spc="0" normalizeH="0" baseline="0" noProof="0">
                <a:ln>
                  <a:noFill/>
                </a:ln>
                <a:solidFill>
                  <a:srgbClr val="FFFFFF"/>
                </a:solidFill>
                <a:effectLst/>
                <a:uLnTx/>
                <a:uFillTx/>
                <a:latin typeface="Arial MT Pro Bold"/>
                <a:ea typeface="Arial MT Pro Bold"/>
                <a:cs typeface="Arial MT Pro Bold"/>
                <a:sym typeface="Arial MT Pro Bold"/>
              </a:rPr>
              <a:t>Tuition Fee</a:t>
            </a:r>
          </a:p>
        </p:txBody>
      </p:sp>
      <p:sp>
        <p:nvSpPr>
          <p:cNvPr id="17" name="TextBox 17"/>
          <p:cNvSpPr txBox="1"/>
          <p:nvPr/>
        </p:nvSpPr>
        <p:spPr>
          <a:xfrm>
            <a:off x="6877382" y="419609"/>
            <a:ext cx="3896242" cy="686791"/>
          </a:xfrm>
          <a:prstGeom prst="rect">
            <a:avLst/>
          </a:prstGeom>
        </p:spPr>
        <p:txBody>
          <a:bodyPr wrap="square" lIns="0" tIns="0" rIns="0" bIns="0" rtlCol="0" anchor="t">
            <a:spAutoFit/>
          </a:bodyPr>
          <a:lstStyle/>
          <a:p>
            <a:pPr marL="0" marR="0" lvl="0" indent="0" algn="ctr" defTabSz="609630" rtl="0" eaLnBrk="1" fontAlgn="auto" latinLnBrk="0" hangingPunct="1">
              <a:lnSpc>
                <a:spcPts val="28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672146"/>
                </a:solidFill>
                <a:effectLst/>
                <a:uLnTx/>
                <a:uFillTx/>
                <a:latin typeface="Arial MT Pro Bold"/>
                <a:ea typeface="Arial MT Pro Bold"/>
                <a:cs typeface="Arial MT Pro Bold"/>
                <a:sym typeface="Arial MT Pro Bold"/>
              </a:rPr>
              <a:t>Most universities will charge a tuition of £9790 for 2026/27</a:t>
            </a:r>
          </a:p>
        </p:txBody>
      </p:sp>
      <p:grpSp>
        <p:nvGrpSpPr>
          <p:cNvPr id="18" name="Group 18"/>
          <p:cNvGrpSpPr/>
          <p:nvPr/>
        </p:nvGrpSpPr>
        <p:grpSpPr>
          <a:xfrm>
            <a:off x="4937342" y="2128693"/>
            <a:ext cx="5737554" cy="865254"/>
            <a:chOff x="0" y="0"/>
            <a:chExt cx="2266688" cy="341829"/>
          </a:xfrm>
        </p:grpSpPr>
        <p:sp>
          <p:nvSpPr>
            <p:cNvPr id="19" name="Freeform 19"/>
            <p:cNvSpPr/>
            <p:nvPr/>
          </p:nvSpPr>
          <p:spPr>
            <a:xfrm>
              <a:off x="0" y="0"/>
              <a:ext cx="2266688" cy="341829"/>
            </a:xfrm>
            <a:custGeom>
              <a:avLst/>
              <a:gdLst/>
              <a:ahLst/>
              <a:cxnLst/>
              <a:rect l="l" t="t" r="r" b="b"/>
              <a:pathLst>
                <a:path w="2266688" h="341829">
                  <a:moveTo>
                    <a:pt x="45878" y="0"/>
                  </a:moveTo>
                  <a:lnTo>
                    <a:pt x="2220811" y="0"/>
                  </a:lnTo>
                  <a:cubicBezTo>
                    <a:pt x="2232978" y="0"/>
                    <a:pt x="2244647" y="4834"/>
                    <a:pt x="2253251" y="13437"/>
                  </a:cubicBezTo>
                  <a:cubicBezTo>
                    <a:pt x="2261855" y="22041"/>
                    <a:pt x="2266688" y="33710"/>
                    <a:pt x="2266688" y="45878"/>
                  </a:cubicBezTo>
                  <a:lnTo>
                    <a:pt x="2266688" y="295951"/>
                  </a:lnTo>
                  <a:cubicBezTo>
                    <a:pt x="2266688" y="321289"/>
                    <a:pt x="2246148" y="341829"/>
                    <a:pt x="2220811" y="341829"/>
                  </a:cubicBezTo>
                  <a:lnTo>
                    <a:pt x="45878" y="341829"/>
                  </a:lnTo>
                  <a:cubicBezTo>
                    <a:pt x="20540" y="341829"/>
                    <a:pt x="0" y="321289"/>
                    <a:pt x="0" y="295951"/>
                  </a:cubicBezTo>
                  <a:lnTo>
                    <a:pt x="0" y="45878"/>
                  </a:lnTo>
                  <a:cubicBezTo>
                    <a:pt x="0" y="20540"/>
                    <a:pt x="20540" y="0"/>
                    <a:pt x="45878" y="0"/>
                  </a:cubicBezTo>
                  <a:close/>
                </a:path>
              </a:pathLst>
            </a:custGeom>
            <a:solidFill>
              <a:srgbClr val="F4CDD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TextBox 20"/>
            <p:cNvSpPr txBox="1"/>
            <p:nvPr/>
          </p:nvSpPr>
          <p:spPr>
            <a:xfrm>
              <a:off x="0" y="-47625"/>
              <a:ext cx="2266688" cy="38945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1" name="Freeform 21"/>
          <p:cNvSpPr/>
          <p:nvPr/>
        </p:nvSpPr>
        <p:spPr>
          <a:xfrm rot="7842929">
            <a:off x="5791845" y="1429309"/>
            <a:ext cx="1203851" cy="374699"/>
          </a:xfrm>
          <a:custGeom>
            <a:avLst/>
            <a:gdLst/>
            <a:ahLst/>
            <a:cxnLst/>
            <a:rect l="l" t="t" r="r" b="b"/>
            <a:pathLst>
              <a:path w="1805776" h="562048">
                <a:moveTo>
                  <a:pt x="0" y="0"/>
                </a:moveTo>
                <a:lnTo>
                  <a:pt x="1805776" y="0"/>
                </a:lnTo>
                <a:lnTo>
                  <a:pt x="1805776" y="562047"/>
                </a:lnTo>
                <a:lnTo>
                  <a:pt x="0" y="562047"/>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2"/>
          <p:cNvSpPr txBox="1"/>
          <p:nvPr/>
        </p:nvSpPr>
        <p:spPr>
          <a:xfrm>
            <a:off x="6143135" y="2149573"/>
            <a:ext cx="3325969" cy="686791"/>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ct val="0"/>
              </a:spcBef>
              <a:spcAft>
                <a:spcPts val="0"/>
              </a:spcAft>
              <a:buClrTx/>
              <a:buSzTx/>
              <a:buFontTx/>
              <a:buNone/>
              <a:tabLst/>
              <a:defRPr/>
            </a:pPr>
            <a:r>
              <a:rPr kumimoji="0" lang="en-US" sz="2000" b="1" i="0" u="none" strike="noStrike" kern="1200" cap="none" spc="0" normalizeH="0" baseline="0" noProof="0">
                <a:ln>
                  <a:noFill/>
                </a:ln>
                <a:solidFill>
                  <a:srgbClr val="672146"/>
                </a:solidFill>
                <a:effectLst/>
                <a:uLnTx/>
                <a:uFillTx/>
                <a:latin typeface="Arial MT Pro Bold"/>
                <a:ea typeface="Arial MT Pro Bold"/>
                <a:cs typeface="Arial MT Pro Bold"/>
                <a:sym typeface="Arial MT Pro Bold"/>
              </a:rPr>
              <a:t>A Tuition Fee Loan is available to cover this fee</a:t>
            </a:r>
          </a:p>
        </p:txBody>
      </p:sp>
      <p:grpSp>
        <p:nvGrpSpPr>
          <p:cNvPr id="23" name="Group 23"/>
          <p:cNvGrpSpPr/>
          <p:nvPr/>
        </p:nvGrpSpPr>
        <p:grpSpPr>
          <a:xfrm>
            <a:off x="6067077" y="3915706"/>
            <a:ext cx="5737554" cy="865254"/>
            <a:chOff x="0" y="0"/>
            <a:chExt cx="2266688" cy="341829"/>
          </a:xfrm>
        </p:grpSpPr>
        <p:sp>
          <p:nvSpPr>
            <p:cNvPr id="24" name="Freeform 24"/>
            <p:cNvSpPr/>
            <p:nvPr/>
          </p:nvSpPr>
          <p:spPr>
            <a:xfrm>
              <a:off x="0" y="0"/>
              <a:ext cx="2266688" cy="341829"/>
            </a:xfrm>
            <a:custGeom>
              <a:avLst/>
              <a:gdLst/>
              <a:ahLst/>
              <a:cxnLst/>
              <a:rect l="l" t="t" r="r" b="b"/>
              <a:pathLst>
                <a:path w="2266688" h="341829">
                  <a:moveTo>
                    <a:pt x="45878" y="0"/>
                  </a:moveTo>
                  <a:lnTo>
                    <a:pt x="2220811" y="0"/>
                  </a:lnTo>
                  <a:cubicBezTo>
                    <a:pt x="2232978" y="0"/>
                    <a:pt x="2244647" y="4834"/>
                    <a:pt x="2253251" y="13437"/>
                  </a:cubicBezTo>
                  <a:cubicBezTo>
                    <a:pt x="2261855" y="22041"/>
                    <a:pt x="2266688" y="33710"/>
                    <a:pt x="2266688" y="45878"/>
                  </a:cubicBezTo>
                  <a:lnTo>
                    <a:pt x="2266688" y="295951"/>
                  </a:lnTo>
                  <a:cubicBezTo>
                    <a:pt x="2266688" y="321289"/>
                    <a:pt x="2246148" y="341829"/>
                    <a:pt x="2220811" y="341829"/>
                  </a:cubicBezTo>
                  <a:lnTo>
                    <a:pt x="45878" y="341829"/>
                  </a:lnTo>
                  <a:cubicBezTo>
                    <a:pt x="20540" y="341829"/>
                    <a:pt x="0" y="321289"/>
                    <a:pt x="0" y="295951"/>
                  </a:cubicBezTo>
                  <a:lnTo>
                    <a:pt x="0" y="45878"/>
                  </a:lnTo>
                  <a:cubicBezTo>
                    <a:pt x="0" y="20540"/>
                    <a:pt x="20540" y="0"/>
                    <a:pt x="45878" y="0"/>
                  </a:cubicBezTo>
                  <a:close/>
                </a:path>
              </a:pathLst>
            </a:custGeom>
            <a:solidFill>
              <a:srgbClr val="F4CDD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5" name="TextBox 25"/>
            <p:cNvSpPr txBox="1"/>
            <p:nvPr/>
          </p:nvSpPr>
          <p:spPr>
            <a:xfrm>
              <a:off x="0" y="-47625"/>
              <a:ext cx="2266688" cy="38945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6" name="TextBox 26"/>
          <p:cNvSpPr txBox="1"/>
          <p:nvPr/>
        </p:nvSpPr>
        <p:spPr>
          <a:xfrm>
            <a:off x="6731446" y="3936586"/>
            <a:ext cx="3867393" cy="686791"/>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ct val="0"/>
              </a:spcBef>
              <a:spcAft>
                <a:spcPts val="0"/>
              </a:spcAft>
              <a:buClrTx/>
              <a:buSzTx/>
              <a:buFontTx/>
              <a:buNone/>
              <a:tabLst/>
              <a:defRPr/>
            </a:pPr>
            <a:r>
              <a:rPr kumimoji="0" lang="en-US" sz="2000" b="1" i="0" u="none" strike="noStrike" kern="1200" cap="none" spc="0" normalizeH="0" baseline="0" noProof="0">
                <a:ln>
                  <a:noFill/>
                </a:ln>
                <a:solidFill>
                  <a:srgbClr val="672146"/>
                </a:solidFill>
                <a:effectLst/>
                <a:uLnTx/>
                <a:uFillTx/>
                <a:latin typeface="Arial MT Pro Bold"/>
                <a:ea typeface="Arial MT Pro Bold"/>
                <a:cs typeface="Arial MT Pro Bold"/>
                <a:sym typeface="Arial MT Pro Bold"/>
              </a:rPr>
              <a:t>The Tuition Fee Loan is paid directly to your university</a:t>
            </a:r>
          </a:p>
        </p:txBody>
      </p:sp>
      <p:sp>
        <p:nvSpPr>
          <p:cNvPr id="27" name="Freeform 27"/>
          <p:cNvSpPr/>
          <p:nvPr/>
        </p:nvSpPr>
        <p:spPr>
          <a:xfrm rot="3431763" flipV="1">
            <a:off x="10287596" y="3083801"/>
            <a:ext cx="1095118" cy="340855"/>
          </a:xfrm>
          <a:custGeom>
            <a:avLst/>
            <a:gdLst/>
            <a:ahLst/>
            <a:cxnLst/>
            <a:rect l="l" t="t" r="r" b="b"/>
            <a:pathLst>
              <a:path w="1642677" h="511283">
                <a:moveTo>
                  <a:pt x="0" y="511283"/>
                </a:moveTo>
                <a:lnTo>
                  <a:pt x="1642677" y="511283"/>
                </a:lnTo>
                <a:lnTo>
                  <a:pt x="1642677" y="0"/>
                </a:lnTo>
                <a:lnTo>
                  <a:pt x="0" y="0"/>
                </a:lnTo>
                <a:lnTo>
                  <a:pt x="0" y="511283"/>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animBg="1"/>
      <p:bldP spid="22" grpId="0"/>
      <p:bldP spid="26" grpId="0"/>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72146"/>
        </a:solidFill>
        <a:effectLst/>
      </p:bgPr>
    </p:bg>
    <p:spTree>
      <p:nvGrpSpPr>
        <p:cNvPr id="1" name=""/>
        <p:cNvGrpSpPr/>
        <p:nvPr/>
      </p:nvGrpSpPr>
      <p:grpSpPr>
        <a:xfrm>
          <a:off x="0" y="0"/>
          <a:ext cx="0" cy="0"/>
          <a:chOff x="0" y="0"/>
          <a:chExt cx="0" cy="0"/>
        </a:xfrm>
      </p:grpSpPr>
      <p:sp>
        <p:nvSpPr>
          <p:cNvPr id="2" name="Freeform 2"/>
          <p:cNvSpPr/>
          <p:nvPr/>
        </p:nvSpPr>
        <p:spPr>
          <a:xfrm>
            <a:off x="152600" y="172962"/>
            <a:ext cx="1227774" cy="658394"/>
          </a:xfrm>
          <a:custGeom>
            <a:avLst/>
            <a:gdLst/>
            <a:ahLst/>
            <a:cxnLst/>
            <a:rect l="l" t="t" r="r" b="b"/>
            <a:pathLst>
              <a:path w="1841661" h="987591">
                <a:moveTo>
                  <a:pt x="0" y="0"/>
                </a:moveTo>
                <a:lnTo>
                  <a:pt x="1841662" y="0"/>
                </a:lnTo>
                <a:lnTo>
                  <a:pt x="1841662" y="987591"/>
                </a:lnTo>
                <a:lnTo>
                  <a:pt x="0" y="987591"/>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4623492"/>
            <a:ext cx="2103362" cy="210336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alpha val="49804"/>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73006" y="4960758"/>
            <a:ext cx="1157351" cy="1428828"/>
          </a:xfrm>
          <a:custGeom>
            <a:avLst/>
            <a:gdLst/>
            <a:ahLst/>
            <a:cxnLst/>
            <a:rect l="l" t="t" r="r" b="b"/>
            <a:pathLst>
              <a:path w="1736026" h="2143242">
                <a:moveTo>
                  <a:pt x="0" y="0"/>
                </a:moveTo>
                <a:lnTo>
                  <a:pt x="1736026" y="0"/>
                </a:lnTo>
                <a:lnTo>
                  <a:pt x="1736026" y="2143242"/>
                </a:lnTo>
                <a:lnTo>
                  <a:pt x="0" y="2143242"/>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6900765" y="502159"/>
            <a:ext cx="4121332" cy="4121332"/>
            <a:chOff x="0" y="0"/>
            <a:chExt cx="8242664" cy="8242664"/>
          </a:xfrm>
        </p:grpSpPr>
        <p:grpSp>
          <p:nvGrpSpPr>
            <p:cNvPr id="8" name="Group 8"/>
            <p:cNvGrpSpPr/>
            <p:nvPr/>
          </p:nvGrpSpPr>
          <p:grpSpPr>
            <a:xfrm>
              <a:off x="0" y="0"/>
              <a:ext cx="8242664" cy="824266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832952" y="1321684"/>
              <a:ext cx="3589640" cy="3589640"/>
            </a:xfrm>
            <a:custGeom>
              <a:avLst/>
              <a:gdLst/>
              <a:ahLst/>
              <a:cxnLst/>
              <a:rect l="l" t="t" r="r" b="b"/>
              <a:pathLst>
                <a:path w="3589640" h="3589640">
                  <a:moveTo>
                    <a:pt x="0" y="0"/>
                  </a:moveTo>
                  <a:lnTo>
                    <a:pt x="3589640" y="0"/>
                  </a:lnTo>
                  <a:lnTo>
                    <a:pt x="3589640" y="3589639"/>
                  </a:lnTo>
                  <a:lnTo>
                    <a:pt x="0" y="358963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4422592" y="3693858"/>
              <a:ext cx="2690614" cy="3227123"/>
            </a:xfrm>
            <a:custGeom>
              <a:avLst/>
              <a:gdLst/>
              <a:ahLst/>
              <a:cxnLst/>
              <a:rect l="l" t="t" r="r" b="b"/>
              <a:pathLst>
                <a:path w="2690614" h="3227123">
                  <a:moveTo>
                    <a:pt x="0" y="0"/>
                  </a:moveTo>
                  <a:lnTo>
                    <a:pt x="2690614" y="0"/>
                  </a:lnTo>
                  <a:lnTo>
                    <a:pt x="2690614" y="3227123"/>
                  </a:lnTo>
                  <a:lnTo>
                    <a:pt x="0" y="322712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210168" y="4855218"/>
              <a:ext cx="1115462" cy="1677386"/>
            </a:xfrm>
            <a:custGeom>
              <a:avLst/>
              <a:gdLst/>
              <a:ahLst/>
              <a:cxnLst/>
              <a:rect l="l" t="t" r="r" b="b"/>
              <a:pathLst>
                <a:path w="1115462" h="1677386">
                  <a:moveTo>
                    <a:pt x="0" y="0"/>
                  </a:moveTo>
                  <a:lnTo>
                    <a:pt x="1115462" y="0"/>
                  </a:lnTo>
                  <a:lnTo>
                    <a:pt x="1115462" y="1677386"/>
                  </a:lnTo>
                  <a:lnTo>
                    <a:pt x="0" y="167738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7298446" y="4668534"/>
            <a:ext cx="3325969" cy="678519"/>
          </a:xfrm>
          <a:prstGeom prst="rect">
            <a:avLst/>
          </a:prstGeom>
        </p:spPr>
        <p:txBody>
          <a:bodyPr lIns="0" tIns="0" rIns="0" bIns="0" rtlCol="0" anchor="t">
            <a:spAutoFit/>
          </a:bodyPr>
          <a:lstStyle/>
          <a:p>
            <a:pPr marL="0" marR="0" lvl="0" indent="0" algn="ctr" defTabSz="609630" rtl="0" eaLnBrk="1" fontAlgn="auto" latinLnBrk="0" hangingPunct="1">
              <a:lnSpc>
                <a:spcPts val="5786"/>
              </a:lnSpc>
              <a:spcBef>
                <a:spcPct val="0"/>
              </a:spcBef>
              <a:spcAft>
                <a:spcPts val="0"/>
              </a:spcAft>
              <a:buClrTx/>
              <a:buSzTx/>
              <a:buFontTx/>
              <a:buNone/>
              <a:tabLst/>
              <a:defRPr/>
            </a:pPr>
            <a:r>
              <a:rPr kumimoji="0" lang="en-US" sz="4133" b="1" i="0" u="none" strike="noStrike" kern="1200" cap="none" spc="0" normalizeH="0" baseline="0" noProof="0">
                <a:ln>
                  <a:noFill/>
                </a:ln>
                <a:solidFill>
                  <a:srgbClr val="FFFFFF"/>
                </a:solidFill>
                <a:effectLst/>
                <a:uLnTx/>
                <a:uFillTx/>
                <a:latin typeface="Arial MT Pro Bold"/>
                <a:ea typeface="Arial MT Pro Bold"/>
                <a:cs typeface="Arial MT Pro Bold"/>
                <a:sym typeface="Arial MT Pro Bold"/>
              </a:rPr>
              <a:t>Living costs</a:t>
            </a:r>
          </a:p>
        </p:txBody>
      </p:sp>
      <p:grpSp>
        <p:nvGrpSpPr>
          <p:cNvPr id="15" name="Group 15"/>
          <p:cNvGrpSpPr/>
          <p:nvPr/>
        </p:nvGrpSpPr>
        <p:grpSpPr>
          <a:xfrm>
            <a:off x="766488" y="1094511"/>
            <a:ext cx="5737554" cy="3222307"/>
            <a:chOff x="0" y="0"/>
            <a:chExt cx="2266688" cy="875711"/>
          </a:xfrm>
        </p:grpSpPr>
        <p:sp>
          <p:nvSpPr>
            <p:cNvPr id="16" name="Freeform 16"/>
            <p:cNvSpPr/>
            <p:nvPr/>
          </p:nvSpPr>
          <p:spPr>
            <a:xfrm>
              <a:off x="0" y="0"/>
              <a:ext cx="2266688" cy="875711"/>
            </a:xfrm>
            <a:custGeom>
              <a:avLst/>
              <a:gdLst/>
              <a:ahLst/>
              <a:cxnLst/>
              <a:rect l="l" t="t" r="r" b="b"/>
              <a:pathLst>
                <a:path w="2266688" h="875711">
                  <a:moveTo>
                    <a:pt x="45878" y="0"/>
                  </a:moveTo>
                  <a:lnTo>
                    <a:pt x="2220811" y="0"/>
                  </a:lnTo>
                  <a:cubicBezTo>
                    <a:pt x="2232978" y="0"/>
                    <a:pt x="2244647" y="4834"/>
                    <a:pt x="2253251" y="13437"/>
                  </a:cubicBezTo>
                  <a:cubicBezTo>
                    <a:pt x="2261855" y="22041"/>
                    <a:pt x="2266688" y="33710"/>
                    <a:pt x="2266688" y="45878"/>
                  </a:cubicBezTo>
                  <a:lnTo>
                    <a:pt x="2266688" y="829833"/>
                  </a:lnTo>
                  <a:cubicBezTo>
                    <a:pt x="2266688" y="855170"/>
                    <a:pt x="2246148" y="875711"/>
                    <a:pt x="2220811" y="875711"/>
                  </a:cubicBezTo>
                  <a:lnTo>
                    <a:pt x="45878" y="875711"/>
                  </a:lnTo>
                  <a:cubicBezTo>
                    <a:pt x="33710" y="875711"/>
                    <a:pt x="22041" y="870877"/>
                    <a:pt x="13437" y="862273"/>
                  </a:cubicBezTo>
                  <a:cubicBezTo>
                    <a:pt x="4834" y="853670"/>
                    <a:pt x="0" y="842000"/>
                    <a:pt x="0" y="829833"/>
                  </a:cubicBezTo>
                  <a:lnTo>
                    <a:pt x="0" y="45878"/>
                  </a:lnTo>
                  <a:cubicBezTo>
                    <a:pt x="0" y="20540"/>
                    <a:pt x="20540" y="0"/>
                    <a:pt x="45878" y="0"/>
                  </a:cubicBezTo>
                  <a:close/>
                </a:path>
              </a:pathLst>
            </a:custGeom>
            <a:solidFill>
              <a:srgbClr val="F4CDD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47625"/>
              <a:ext cx="2266688" cy="923336"/>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823644" y="1199639"/>
            <a:ext cx="5623242" cy="2860463"/>
          </a:xfrm>
          <a:prstGeom prst="rect">
            <a:avLst/>
          </a:prstGeom>
        </p:spPr>
        <p:txBody>
          <a:bodyPr wrap="square" lIns="0" tIns="0" rIns="0" bIns="0" rtlCol="0" anchor="t">
            <a:spAutoFit/>
          </a:bodyPr>
          <a:lstStyle/>
          <a:p>
            <a:pPr marL="0" marR="0" lvl="0" indent="0" algn="ctr" defTabSz="609630" rtl="0" eaLnBrk="1" fontAlgn="auto" latinLnBrk="0" hangingPunct="1">
              <a:lnSpc>
                <a:spcPts val="3826"/>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6B2249"/>
                </a:solidFill>
                <a:effectLst/>
                <a:uLnTx/>
                <a:uFillTx/>
                <a:latin typeface="Arial MT Pro"/>
                <a:ea typeface="+mn-ea"/>
                <a:cs typeface="+mn-cs"/>
              </a:rPr>
              <a:t>Living costs refer to your everyday expenses while studying at university, including things like accommodation, food, travel, and other essentials you need to support your lifestyle and learning. This is covered by the Maintenance </a:t>
            </a:r>
            <a:r>
              <a:rPr lang="en-GB" sz="2000" b="1" dirty="0">
                <a:solidFill>
                  <a:srgbClr val="6B2249"/>
                </a:solidFill>
                <a:latin typeface="Arial MT Pro"/>
              </a:rPr>
              <a:t>L</a:t>
            </a:r>
            <a:r>
              <a:rPr kumimoji="0" lang="en-GB" sz="2000" b="1" i="0" u="none" strike="noStrike" kern="1200" cap="none" spc="0" normalizeH="0" baseline="0" noProof="0" dirty="0" err="1">
                <a:ln>
                  <a:noFill/>
                </a:ln>
                <a:solidFill>
                  <a:srgbClr val="6B2249"/>
                </a:solidFill>
                <a:effectLst/>
                <a:uLnTx/>
                <a:uFillTx/>
                <a:latin typeface="Arial MT Pro"/>
                <a:ea typeface="+mn-ea"/>
                <a:cs typeface="+mn-cs"/>
              </a:rPr>
              <a:t>oan</a:t>
            </a:r>
            <a:r>
              <a:rPr kumimoji="0" lang="en-GB" sz="2000" b="1" i="0" u="none" strike="noStrike" kern="1200" cap="none" spc="0" normalizeH="0" baseline="0" noProof="0" dirty="0">
                <a:ln>
                  <a:noFill/>
                </a:ln>
                <a:solidFill>
                  <a:srgbClr val="6B2249"/>
                </a:solidFill>
                <a:effectLst/>
                <a:uLnTx/>
                <a:uFillTx/>
                <a:latin typeface="Arial MT Pro"/>
                <a:ea typeface="+mn-ea"/>
                <a:cs typeface="+mn-cs"/>
              </a:rPr>
              <a:t>. </a:t>
            </a:r>
            <a:endParaRPr kumimoji="0" lang="en-US" sz="2733" b="1" i="0" u="none" strike="noStrike" kern="1200" cap="none" spc="0" normalizeH="0" baseline="0" noProof="0" dirty="0">
              <a:ln>
                <a:noFill/>
              </a:ln>
              <a:solidFill>
                <a:srgbClr val="6B2249"/>
              </a:solidFill>
              <a:effectLst/>
              <a:uLnTx/>
              <a:uFillTx/>
              <a:latin typeface="Arial MT Pro"/>
              <a:ea typeface="Arial MT Pro"/>
              <a:cs typeface="Arial MT Pro"/>
              <a:sym typeface="Arial MT Pro"/>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672146"/>
        </a:solidFill>
        <a:effectLst/>
      </p:bgPr>
    </p:bg>
    <p:spTree>
      <p:nvGrpSpPr>
        <p:cNvPr id="1" name=""/>
        <p:cNvGrpSpPr/>
        <p:nvPr/>
      </p:nvGrpSpPr>
      <p:grpSpPr>
        <a:xfrm>
          <a:off x="0" y="0"/>
          <a:ext cx="0" cy="0"/>
          <a:chOff x="0" y="0"/>
          <a:chExt cx="0" cy="0"/>
        </a:xfrm>
      </p:grpSpPr>
      <p:sp>
        <p:nvSpPr>
          <p:cNvPr id="2" name="Freeform 2"/>
          <p:cNvSpPr/>
          <p:nvPr/>
        </p:nvSpPr>
        <p:spPr>
          <a:xfrm>
            <a:off x="152600" y="172962"/>
            <a:ext cx="1227774" cy="658394"/>
          </a:xfrm>
          <a:custGeom>
            <a:avLst/>
            <a:gdLst/>
            <a:ahLst/>
            <a:cxnLst/>
            <a:rect l="l" t="t" r="r" b="b"/>
            <a:pathLst>
              <a:path w="1841661" h="987591">
                <a:moveTo>
                  <a:pt x="0" y="0"/>
                </a:moveTo>
                <a:lnTo>
                  <a:pt x="1841662" y="0"/>
                </a:lnTo>
                <a:lnTo>
                  <a:pt x="1841662" y="987591"/>
                </a:lnTo>
                <a:lnTo>
                  <a:pt x="0" y="987591"/>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0" y="4623492"/>
            <a:ext cx="2103362" cy="2103362"/>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alpha val="4980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6" name="Freeform 6"/>
          <p:cNvSpPr/>
          <p:nvPr/>
        </p:nvSpPr>
        <p:spPr>
          <a:xfrm>
            <a:off x="473006" y="4960758"/>
            <a:ext cx="1157351" cy="1428828"/>
          </a:xfrm>
          <a:custGeom>
            <a:avLst/>
            <a:gdLst/>
            <a:ahLst/>
            <a:cxnLst/>
            <a:rect l="l" t="t" r="r" b="b"/>
            <a:pathLst>
              <a:path w="1736026" h="2143242">
                <a:moveTo>
                  <a:pt x="0" y="0"/>
                </a:moveTo>
                <a:lnTo>
                  <a:pt x="1736026" y="0"/>
                </a:lnTo>
                <a:lnTo>
                  <a:pt x="1736026" y="2143242"/>
                </a:lnTo>
                <a:lnTo>
                  <a:pt x="0" y="2143242"/>
                </a:lnTo>
                <a:lnTo>
                  <a:pt x="0" y="0"/>
                </a:lnTo>
                <a:close/>
              </a:path>
            </a:pathLst>
          </a:custGeom>
          <a:blipFill>
            <a:blip>
              <a:alphaModFix amt="50000"/>
              <a:extLst>
                <a:ext uri="{96DAC541-7B7A-43D3-8B79-37D633B846F1}">
                  <asvg:svgBlip xmlns:asvg="http://schemas.microsoft.com/office/drawing/2016/SVG/main" r:embed="rId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p:cNvGrpSpPr/>
          <p:nvPr/>
        </p:nvGrpSpPr>
        <p:grpSpPr>
          <a:xfrm>
            <a:off x="6900765" y="502159"/>
            <a:ext cx="4121332" cy="4121332"/>
            <a:chOff x="0" y="0"/>
            <a:chExt cx="8242664" cy="8242664"/>
          </a:xfrm>
        </p:grpSpPr>
        <p:grpSp>
          <p:nvGrpSpPr>
            <p:cNvPr id="8" name="Group 8"/>
            <p:cNvGrpSpPr/>
            <p:nvPr/>
          </p:nvGrpSpPr>
          <p:grpSpPr>
            <a:xfrm>
              <a:off x="0" y="0"/>
              <a:ext cx="8242664" cy="824266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76200" y="28575"/>
                <a:ext cx="660400" cy="708025"/>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a:off x="832952" y="1321684"/>
              <a:ext cx="3589640" cy="3589640"/>
            </a:xfrm>
            <a:custGeom>
              <a:avLst/>
              <a:gdLst/>
              <a:ahLst/>
              <a:cxnLst/>
              <a:rect l="l" t="t" r="r" b="b"/>
              <a:pathLst>
                <a:path w="3589640" h="3589640">
                  <a:moveTo>
                    <a:pt x="0" y="0"/>
                  </a:moveTo>
                  <a:lnTo>
                    <a:pt x="3589640" y="0"/>
                  </a:lnTo>
                  <a:lnTo>
                    <a:pt x="3589640" y="3589639"/>
                  </a:lnTo>
                  <a:lnTo>
                    <a:pt x="0" y="3589639"/>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4422592" y="3693858"/>
              <a:ext cx="2690614" cy="3227123"/>
            </a:xfrm>
            <a:custGeom>
              <a:avLst/>
              <a:gdLst/>
              <a:ahLst/>
              <a:cxnLst/>
              <a:rect l="l" t="t" r="r" b="b"/>
              <a:pathLst>
                <a:path w="2690614" h="3227123">
                  <a:moveTo>
                    <a:pt x="0" y="0"/>
                  </a:moveTo>
                  <a:lnTo>
                    <a:pt x="2690614" y="0"/>
                  </a:lnTo>
                  <a:lnTo>
                    <a:pt x="2690614" y="3227123"/>
                  </a:lnTo>
                  <a:lnTo>
                    <a:pt x="0" y="3227123"/>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5210168" y="4855218"/>
              <a:ext cx="1115462" cy="1677386"/>
            </a:xfrm>
            <a:custGeom>
              <a:avLst/>
              <a:gdLst/>
              <a:ahLst/>
              <a:cxnLst/>
              <a:rect l="l" t="t" r="r" b="b"/>
              <a:pathLst>
                <a:path w="1115462" h="1677386">
                  <a:moveTo>
                    <a:pt x="0" y="0"/>
                  </a:moveTo>
                  <a:lnTo>
                    <a:pt x="1115462" y="0"/>
                  </a:lnTo>
                  <a:lnTo>
                    <a:pt x="1115462" y="1677386"/>
                  </a:lnTo>
                  <a:lnTo>
                    <a:pt x="0" y="1677386"/>
                  </a:lnTo>
                  <a:lnTo>
                    <a:pt x="0" y="0"/>
                  </a:lnTo>
                  <a:close/>
                </a:path>
              </a:pathLst>
            </a:custGeom>
            <a:blipFill>
              <a:blip>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4"/>
          <p:cNvSpPr txBox="1"/>
          <p:nvPr/>
        </p:nvSpPr>
        <p:spPr>
          <a:xfrm>
            <a:off x="7298446" y="4668534"/>
            <a:ext cx="3325969" cy="678519"/>
          </a:xfrm>
          <a:prstGeom prst="rect">
            <a:avLst/>
          </a:prstGeom>
        </p:spPr>
        <p:txBody>
          <a:bodyPr lIns="0" tIns="0" rIns="0" bIns="0" rtlCol="0" anchor="t">
            <a:spAutoFit/>
          </a:bodyPr>
          <a:lstStyle/>
          <a:p>
            <a:pPr marL="0" marR="0" lvl="0" indent="0" algn="ctr" defTabSz="609630" rtl="0" eaLnBrk="1" fontAlgn="auto" latinLnBrk="0" hangingPunct="1">
              <a:lnSpc>
                <a:spcPts val="5786"/>
              </a:lnSpc>
              <a:spcBef>
                <a:spcPct val="0"/>
              </a:spcBef>
              <a:spcAft>
                <a:spcPts val="0"/>
              </a:spcAft>
              <a:buClrTx/>
              <a:buSzTx/>
              <a:buFontTx/>
              <a:buNone/>
              <a:tabLst/>
              <a:defRPr/>
            </a:pPr>
            <a:r>
              <a:rPr kumimoji="0" lang="en-US" sz="4133" b="1" i="0" u="none" strike="noStrike" kern="1200" cap="none" spc="0" normalizeH="0" baseline="0" noProof="0">
                <a:ln>
                  <a:noFill/>
                </a:ln>
                <a:solidFill>
                  <a:srgbClr val="FFFFFF"/>
                </a:solidFill>
                <a:effectLst/>
                <a:uLnTx/>
                <a:uFillTx/>
                <a:latin typeface="Arial MT Pro Bold"/>
                <a:ea typeface="Arial MT Pro Bold"/>
                <a:cs typeface="Arial MT Pro Bold"/>
                <a:sym typeface="Arial MT Pro Bold"/>
              </a:rPr>
              <a:t>Living costs</a:t>
            </a:r>
          </a:p>
        </p:txBody>
      </p:sp>
      <p:grpSp>
        <p:nvGrpSpPr>
          <p:cNvPr id="15" name="Group 15"/>
          <p:cNvGrpSpPr/>
          <p:nvPr/>
        </p:nvGrpSpPr>
        <p:grpSpPr>
          <a:xfrm>
            <a:off x="793680" y="1025083"/>
            <a:ext cx="5737554" cy="865254"/>
            <a:chOff x="0" y="0"/>
            <a:chExt cx="2266688" cy="341829"/>
          </a:xfrm>
        </p:grpSpPr>
        <p:sp>
          <p:nvSpPr>
            <p:cNvPr id="16" name="Freeform 16"/>
            <p:cNvSpPr/>
            <p:nvPr/>
          </p:nvSpPr>
          <p:spPr>
            <a:xfrm>
              <a:off x="0" y="0"/>
              <a:ext cx="2266688" cy="341829"/>
            </a:xfrm>
            <a:custGeom>
              <a:avLst/>
              <a:gdLst/>
              <a:ahLst/>
              <a:cxnLst/>
              <a:rect l="l" t="t" r="r" b="b"/>
              <a:pathLst>
                <a:path w="2266688" h="341829">
                  <a:moveTo>
                    <a:pt x="45878" y="0"/>
                  </a:moveTo>
                  <a:lnTo>
                    <a:pt x="2220811" y="0"/>
                  </a:lnTo>
                  <a:cubicBezTo>
                    <a:pt x="2232978" y="0"/>
                    <a:pt x="2244647" y="4834"/>
                    <a:pt x="2253251" y="13437"/>
                  </a:cubicBezTo>
                  <a:cubicBezTo>
                    <a:pt x="2261855" y="22041"/>
                    <a:pt x="2266688" y="33710"/>
                    <a:pt x="2266688" y="45878"/>
                  </a:cubicBezTo>
                  <a:lnTo>
                    <a:pt x="2266688" y="295951"/>
                  </a:lnTo>
                  <a:cubicBezTo>
                    <a:pt x="2266688" y="321289"/>
                    <a:pt x="2246148" y="341829"/>
                    <a:pt x="2220811" y="341829"/>
                  </a:cubicBezTo>
                  <a:lnTo>
                    <a:pt x="45878" y="341829"/>
                  </a:lnTo>
                  <a:cubicBezTo>
                    <a:pt x="20540" y="341829"/>
                    <a:pt x="0" y="321289"/>
                    <a:pt x="0" y="295951"/>
                  </a:cubicBezTo>
                  <a:lnTo>
                    <a:pt x="0" y="45878"/>
                  </a:lnTo>
                  <a:cubicBezTo>
                    <a:pt x="0" y="20540"/>
                    <a:pt x="20540" y="0"/>
                    <a:pt x="45878" y="0"/>
                  </a:cubicBezTo>
                  <a:close/>
                </a:path>
              </a:pathLst>
            </a:custGeom>
            <a:solidFill>
              <a:srgbClr val="F4CDD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0" y="-47625"/>
              <a:ext cx="2266688" cy="38945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8" name="TextBox 18"/>
          <p:cNvSpPr txBox="1"/>
          <p:nvPr/>
        </p:nvSpPr>
        <p:spPr>
          <a:xfrm>
            <a:off x="863543" y="1045963"/>
            <a:ext cx="5343040" cy="1045864"/>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2000" b="1" i="0" u="none" strike="noStrike" kern="1200" cap="none" spc="0" normalizeH="0" baseline="0" noProof="0">
                <a:ln>
                  <a:noFill/>
                </a:ln>
                <a:solidFill>
                  <a:srgbClr val="672146"/>
                </a:solidFill>
                <a:effectLst/>
                <a:uLnTx/>
                <a:uFillTx/>
                <a:latin typeface="Arial MT Pro Bold"/>
                <a:ea typeface="Arial MT Pro Bold"/>
                <a:cs typeface="Arial MT Pro Bold"/>
                <a:sym typeface="Arial MT Pro Bold"/>
              </a:rPr>
              <a:t>A Maintenance Loan is available to help students with their living costs</a:t>
            </a:r>
          </a:p>
          <a:p>
            <a:pPr marL="0" marR="0" lvl="0" indent="0" algn="ctr" defTabSz="609630" rtl="0" eaLnBrk="1" fontAlgn="auto" latinLnBrk="0" hangingPunct="1">
              <a:lnSpc>
                <a:spcPts val="2800"/>
              </a:lnSpc>
              <a:spcBef>
                <a:spcPct val="0"/>
              </a:spcBef>
              <a:spcAft>
                <a:spcPts val="0"/>
              </a:spcAft>
              <a:buClrTx/>
              <a:buSzTx/>
              <a:buFontTx/>
              <a:buNone/>
              <a:tabLst/>
              <a:defRPr/>
            </a:pPr>
            <a:endParaRPr kumimoji="0" lang="en-US" sz="2000" b="1" i="0" u="none" strike="noStrike" kern="1200" cap="none" spc="0" normalizeH="0" baseline="0" noProof="0">
              <a:ln>
                <a:noFill/>
              </a:ln>
              <a:solidFill>
                <a:srgbClr val="672146"/>
              </a:solidFill>
              <a:effectLst/>
              <a:uLnTx/>
              <a:uFillTx/>
              <a:latin typeface="Arial MT Pro Bold"/>
              <a:ea typeface="Arial MT Pro Bold"/>
              <a:cs typeface="Arial MT Pro Bold"/>
              <a:sym typeface="Arial MT Pro Bold"/>
            </a:endParaRPr>
          </a:p>
        </p:txBody>
      </p:sp>
      <p:grpSp>
        <p:nvGrpSpPr>
          <p:cNvPr id="19" name="Group 19"/>
          <p:cNvGrpSpPr/>
          <p:nvPr/>
        </p:nvGrpSpPr>
        <p:grpSpPr>
          <a:xfrm>
            <a:off x="59432" y="2755046"/>
            <a:ext cx="5737554" cy="865254"/>
            <a:chOff x="0" y="0"/>
            <a:chExt cx="2266688" cy="341829"/>
          </a:xfrm>
        </p:grpSpPr>
        <p:sp>
          <p:nvSpPr>
            <p:cNvPr id="20" name="Freeform 20"/>
            <p:cNvSpPr/>
            <p:nvPr/>
          </p:nvSpPr>
          <p:spPr>
            <a:xfrm>
              <a:off x="0" y="0"/>
              <a:ext cx="2266688" cy="341829"/>
            </a:xfrm>
            <a:custGeom>
              <a:avLst/>
              <a:gdLst/>
              <a:ahLst/>
              <a:cxnLst/>
              <a:rect l="l" t="t" r="r" b="b"/>
              <a:pathLst>
                <a:path w="2266688" h="341829">
                  <a:moveTo>
                    <a:pt x="45878" y="0"/>
                  </a:moveTo>
                  <a:lnTo>
                    <a:pt x="2220811" y="0"/>
                  </a:lnTo>
                  <a:cubicBezTo>
                    <a:pt x="2232978" y="0"/>
                    <a:pt x="2244647" y="4834"/>
                    <a:pt x="2253251" y="13437"/>
                  </a:cubicBezTo>
                  <a:cubicBezTo>
                    <a:pt x="2261855" y="22041"/>
                    <a:pt x="2266688" y="33710"/>
                    <a:pt x="2266688" y="45878"/>
                  </a:cubicBezTo>
                  <a:lnTo>
                    <a:pt x="2266688" y="295951"/>
                  </a:lnTo>
                  <a:cubicBezTo>
                    <a:pt x="2266688" y="321289"/>
                    <a:pt x="2246148" y="341829"/>
                    <a:pt x="2220811" y="341829"/>
                  </a:cubicBezTo>
                  <a:lnTo>
                    <a:pt x="45878" y="341829"/>
                  </a:lnTo>
                  <a:cubicBezTo>
                    <a:pt x="20540" y="341829"/>
                    <a:pt x="0" y="321289"/>
                    <a:pt x="0" y="295951"/>
                  </a:cubicBezTo>
                  <a:lnTo>
                    <a:pt x="0" y="45878"/>
                  </a:lnTo>
                  <a:cubicBezTo>
                    <a:pt x="0" y="20540"/>
                    <a:pt x="20540" y="0"/>
                    <a:pt x="45878" y="0"/>
                  </a:cubicBezTo>
                  <a:close/>
                </a:path>
              </a:pathLst>
            </a:custGeom>
            <a:solidFill>
              <a:srgbClr val="F4CDD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47625"/>
              <a:ext cx="2266688" cy="38945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22"/>
          <p:cNvSpPr/>
          <p:nvPr/>
        </p:nvSpPr>
        <p:spPr>
          <a:xfrm rot="7842929">
            <a:off x="913934" y="2055663"/>
            <a:ext cx="1203851" cy="374699"/>
          </a:xfrm>
          <a:custGeom>
            <a:avLst/>
            <a:gdLst/>
            <a:ahLst/>
            <a:cxnLst/>
            <a:rect l="l" t="t" r="r" b="b"/>
            <a:pathLst>
              <a:path w="1805776" h="562048">
                <a:moveTo>
                  <a:pt x="0" y="0"/>
                </a:moveTo>
                <a:lnTo>
                  <a:pt x="1805776" y="0"/>
                </a:lnTo>
                <a:lnTo>
                  <a:pt x="1805776" y="562048"/>
                </a:lnTo>
                <a:lnTo>
                  <a:pt x="0" y="562048"/>
                </a:lnTo>
                <a:lnTo>
                  <a:pt x="0" y="0"/>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1265225" y="2775926"/>
            <a:ext cx="3325969" cy="686791"/>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ct val="0"/>
              </a:spcBef>
              <a:spcAft>
                <a:spcPts val="0"/>
              </a:spcAft>
              <a:buClrTx/>
              <a:buSzTx/>
              <a:buFontTx/>
              <a:buNone/>
              <a:tabLst/>
              <a:defRPr/>
            </a:pPr>
            <a:r>
              <a:rPr kumimoji="0" lang="en-US" sz="2000" b="1" i="0" u="none" strike="noStrike" kern="1200" cap="none" spc="0" normalizeH="0" baseline="0" noProof="0">
                <a:ln>
                  <a:noFill/>
                </a:ln>
                <a:solidFill>
                  <a:srgbClr val="672146"/>
                </a:solidFill>
                <a:effectLst/>
                <a:uLnTx/>
                <a:uFillTx/>
                <a:latin typeface="Arial MT Pro Bold"/>
                <a:ea typeface="Arial MT Pro Bold"/>
                <a:cs typeface="Arial MT Pro Bold"/>
                <a:sym typeface="Arial MT Pro Bold"/>
              </a:rPr>
              <a:t>The Maintenance Loan is means-tested </a:t>
            </a:r>
          </a:p>
        </p:txBody>
      </p:sp>
      <p:grpSp>
        <p:nvGrpSpPr>
          <p:cNvPr id="24" name="Group 24"/>
          <p:cNvGrpSpPr/>
          <p:nvPr/>
        </p:nvGrpSpPr>
        <p:grpSpPr>
          <a:xfrm>
            <a:off x="1560892" y="4342739"/>
            <a:ext cx="5737554" cy="865254"/>
            <a:chOff x="0" y="0"/>
            <a:chExt cx="2266688" cy="341829"/>
          </a:xfrm>
        </p:grpSpPr>
        <p:sp>
          <p:nvSpPr>
            <p:cNvPr id="25" name="Freeform 25"/>
            <p:cNvSpPr/>
            <p:nvPr/>
          </p:nvSpPr>
          <p:spPr>
            <a:xfrm>
              <a:off x="0" y="0"/>
              <a:ext cx="2266688" cy="341829"/>
            </a:xfrm>
            <a:custGeom>
              <a:avLst/>
              <a:gdLst/>
              <a:ahLst/>
              <a:cxnLst/>
              <a:rect l="l" t="t" r="r" b="b"/>
              <a:pathLst>
                <a:path w="2266688" h="341829">
                  <a:moveTo>
                    <a:pt x="45878" y="0"/>
                  </a:moveTo>
                  <a:lnTo>
                    <a:pt x="2220811" y="0"/>
                  </a:lnTo>
                  <a:cubicBezTo>
                    <a:pt x="2232978" y="0"/>
                    <a:pt x="2244647" y="4834"/>
                    <a:pt x="2253251" y="13437"/>
                  </a:cubicBezTo>
                  <a:cubicBezTo>
                    <a:pt x="2261855" y="22041"/>
                    <a:pt x="2266688" y="33710"/>
                    <a:pt x="2266688" y="45878"/>
                  </a:cubicBezTo>
                  <a:lnTo>
                    <a:pt x="2266688" y="295951"/>
                  </a:lnTo>
                  <a:cubicBezTo>
                    <a:pt x="2266688" y="321289"/>
                    <a:pt x="2246148" y="341829"/>
                    <a:pt x="2220811" y="341829"/>
                  </a:cubicBezTo>
                  <a:lnTo>
                    <a:pt x="45878" y="341829"/>
                  </a:lnTo>
                  <a:cubicBezTo>
                    <a:pt x="20540" y="341829"/>
                    <a:pt x="0" y="321289"/>
                    <a:pt x="0" y="295951"/>
                  </a:cubicBezTo>
                  <a:lnTo>
                    <a:pt x="0" y="45878"/>
                  </a:lnTo>
                  <a:cubicBezTo>
                    <a:pt x="0" y="20540"/>
                    <a:pt x="20540" y="0"/>
                    <a:pt x="45878" y="0"/>
                  </a:cubicBezTo>
                  <a:close/>
                </a:path>
              </a:pathLst>
            </a:custGeom>
            <a:solidFill>
              <a:srgbClr val="F4CDD4"/>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26" name="TextBox 26"/>
            <p:cNvSpPr txBox="1"/>
            <p:nvPr/>
          </p:nvSpPr>
          <p:spPr>
            <a:xfrm>
              <a:off x="0" y="-47625"/>
              <a:ext cx="2266688" cy="389454"/>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27" name="TextBox 27"/>
          <p:cNvSpPr txBox="1"/>
          <p:nvPr/>
        </p:nvSpPr>
        <p:spPr>
          <a:xfrm>
            <a:off x="1630357" y="4388702"/>
            <a:ext cx="5073186" cy="1045864"/>
          </a:xfrm>
          <a:prstGeom prst="rect">
            <a:avLst/>
          </a:prstGeom>
        </p:spPr>
        <p:txBody>
          <a:bodyPr lIns="0" tIns="0" rIns="0" bIns="0" rtlCol="0" anchor="t">
            <a:spAutoFit/>
          </a:bodyPr>
          <a:lstStyle/>
          <a:p>
            <a:pPr marL="0" marR="0" lvl="0" indent="0" algn="ctr" defTabSz="609630" rtl="0" eaLnBrk="1" fontAlgn="auto" latinLnBrk="0" hangingPunct="1">
              <a:lnSpc>
                <a:spcPts val="2800"/>
              </a:lnSpc>
              <a:spcBef>
                <a:spcPts val="0"/>
              </a:spcBef>
              <a:spcAft>
                <a:spcPts val="0"/>
              </a:spcAft>
              <a:buClrTx/>
              <a:buSzTx/>
              <a:buFontTx/>
              <a:buNone/>
              <a:tabLst/>
              <a:defRPr/>
            </a:pPr>
            <a:r>
              <a:rPr kumimoji="0" lang="en-US" sz="2000" b="1" i="0" u="none" strike="noStrike" kern="1200" cap="none" spc="0" normalizeH="0" baseline="0" noProof="0">
                <a:ln>
                  <a:noFill/>
                </a:ln>
                <a:solidFill>
                  <a:srgbClr val="672146"/>
                </a:solidFill>
                <a:effectLst/>
                <a:uLnTx/>
                <a:uFillTx/>
                <a:latin typeface="Arial MT Pro Bold"/>
                <a:ea typeface="Arial MT Pro Bold"/>
                <a:cs typeface="Arial MT Pro Bold"/>
                <a:sym typeface="Arial MT Pro Bold"/>
              </a:rPr>
              <a:t>Your Maintenance Loan is paid directly into your bank account each term</a:t>
            </a:r>
          </a:p>
          <a:p>
            <a:pPr marL="0" marR="0" lvl="0" indent="0" algn="ctr" defTabSz="609630" rtl="0" eaLnBrk="1" fontAlgn="auto" latinLnBrk="0" hangingPunct="1">
              <a:lnSpc>
                <a:spcPts val="2800"/>
              </a:lnSpc>
              <a:spcBef>
                <a:spcPct val="0"/>
              </a:spcBef>
              <a:spcAft>
                <a:spcPts val="0"/>
              </a:spcAft>
              <a:buClrTx/>
              <a:buSzTx/>
              <a:buFontTx/>
              <a:buNone/>
              <a:tabLst/>
              <a:defRPr/>
            </a:pPr>
            <a:endParaRPr kumimoji="0" lang="en-US" sz="2000" b="1" i="0" u="none" strike="noStrike" kern="1200" cap="none" spc="0" normalizeH="0" baseline="0" noProof="0">
              <a:ln>
                <a:noFill/>
              </a:ln>
              <a:solidFill>
                <a:srgbClr val="672146"/>
              </a:solidFill>
              <a:effectLst/>
              <a:uLnTx/>
              <a:uFillTx/>
              <a:latin typeface="Arial MT Pro Bold"/>
              <a:ea typeface="Arial MT Pro Bold"/>
              <a:cs typeface="Arial MT Pro Bold"/>
              <a:sym typeface="Arial MT Pro Bold"/>
            </a:endParaRPr>
          </a:p>
        </p:txBody>
      </p:sp>
      <p:sp>
        <p:nvSpPr>
          <p:cNvPr id="28" name="Freeform 28"/>
          <p:cNvSpPr/>
          <p:nvPr/>
        </p:nvSpPr>
        <p:spPr>
          <a:xfrm rot="3431763" flipV="1">
            <a:off x="5409686" y="3710154"/>
            <a:ext cx="1095118" cy="340855"/>
          </a:xfrm>
          <a:custGeom>
            <a:avLst/>
            <a:gdLst/>
            <a:ahLst/>
            <a:cxnLst/>
            <a:rect l="l" t="t" r="r" b="b"/>
            <a:pathLst>
              <a:path w="1642677" h="511283">
                <a:moveTo>
                  <a:pt x="0" y="511283"/>
                </a:moveTo>
                <a:lnTo>
                  <a:pt x="1642676" y="511283"/>
                </a:lnTo>
                <a:lnTo>
                  <a:pt x="1642676" y="0"/>
                </a:lnTo>
                <a:lnTo>
                  <a:pt x="0" y="0"/>
                </a:lnTo>
                <a:lnTo>
                  <a:pt x="0" y="511283"/>
                </a:lnTo>
                <a:close/>
              </a:path>
            </a:pathLst>
          </a:custGeom>
          <a:blipFill>
            <a:blip>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
        <p:nvSpPr>
          <p:cNvPr id="31" name="TextBox 14">
            <a:extLst>
              <a:ext uri="{FF2B5EF4-FFF2-40B4-BE49-F238E27FC236}">
                <a16:creationId xmlns:a16="http://schemas.microsoft.com/office/drawing/2014/main" id="{65FE1E69-FAC3-8639-6D5C-C26D39C005CB}"/>
              </a:ext>
            </a:extLst>
          </p:cNvPr>
          <p:cNvSpPr txBox="1"/>
          <p:nvPr/>
        </p:nvSpPr>
        <p:spPr>
          <a:xfrm>
            <a:off x="3594617" y="6069786"/>
            <a:ext cx="9240068" cy="639599"/>
          </a:xfrm>
          <a:prstGeom prst="rect">
            <a:avLst/>
          </a:prstGeom>
        </p:spPr>
        <p:txBody>
          <a:bodyPr wrap="square" lIns="0" tIns="0" rIns="0" bIns="0" rtlCol="0" anchor="t">
            <a:spAutoFit/>
          </a:bodyPr>
          <a:lstStyle/>
          <a:p>
            <a:pPr marL="0" marR="0" lvl="0" indent="0" algn="ctr" defTabSz="609630" rtl="0" eaLnBrk="1" fontAlgn="auto" latinLnBrk="0" hangingPunct="1">
              <a:lnSpc>
                <a:spcPts val="5786"/>
              </a:lnSpc>
              <a:spcBef>
                <a:spcPct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MT Pro Bold"/>
                <a:ea typeface="Arial MT Pro Bold"/>
                <a:cs typeface="Arial MT Pro Bold"/>
                <a:sym typeface="Arial MT Pro Bold"/>
              </a:rPr>
              <a:t>So how much maintenance loan do I receive?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5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P spid="23" grpId="0"/>
      <p:bldP spid="27" grpId="0"/>
      <p:bldP spid="28" grpId="0" animBg="1"/>
      <p:bldP spid="3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72146"/>
        </a:solidFill>
        <a:effectLst/>
      </p:bgPr>
    </p:bg>
    <p:spTree>
      <p:nvGrpSpPr>
        <p:cNvPr id="1" name=""/>
        <p:cNvGrpSpPr/>
        <p:nvPr/>
      </p:nvGrpSpPr>
      <p:grpSpPr>
        <a:xfrm>
          <a:off x="0" y="0"/>
          <a:ext cx="0" cy="0"/>
          <a:chOff x="0" y="0"/>
          <a:chExt cx="0" cy="0"/>
        </a:xfrm>
      </p:grpSpPr>
      <p:sp>
        <p:nvSpPr>
          <p:cNvPr id="5" name="Freeform 5"/>
          <p:cNvSpPr/>
          <p:nvPr/>
        </p:nvSpPr>
        <p:spPr>
          <a:xfrm>
            <a:off x="-3529908" y="-1973269"/>
            <a:ext cx="5168084" cy="3946537"/>
          </a:xfrm>
          <a:custGeom>
            <a:avLst/>
            <a:gdLst/>
            <a:ahLst/>
            <a:cxnLst/>
            <a:rect l="l" t="t" r="r" b="b"/>
            <a:pathLst>
              <a:path w="7752126" h="5919805">
                <a:moveTo>
                  <a:pt x="0" y="0"/>
                </a:moveTo>
                <a:lnTo>
                  <a:pt x="7752126" y="0"/>
                </a:lnTo>
                <a:lnTo>
                  <a:pt x="7752126" y="5919806"/>
                </a:lnTo>
                <a:lnTo>
                  <a:pt x="0" y="5919806"/>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GB" sz="1200">
              <a:solidFill>
                <a:prstClr val="black"/>
              </a:solidFill>
              <a:latin typeface="Calibri"/>
            </a:endParaRPr>
          </a:p>
        </p:txBody>
      </p:sp>
      <p:sp>
        <p:nvSpPr>
          <p:cNvPr id="23" name="TextBox 23"/>
          <p:cNvSpPr txBox="1"/>
          <p:nvPr/>
        </p:nvSpPr>
        <p:spPr>
          <a:xfrm>
            <a:off x="-159296" y="269115"/>
            <a:ext cx="12510591" cy="761427"/>
          </a:xfrm>
          <a:prstGeom prst="rect">
            <a:avLst/>
          </a:prstGeom>
        </p:spPr>
        <p:txBody>
          <a:bodyPr lIns="0" tIns="0" rIns="0" bIns="0" rtlCol="0" anchor="t">
            <a:spAutoFit/>
          </a:bodyPr>
          <a:lstStyle/>
          <a:p>
            <a:pPr algn="ctr" defTabSz="609630">
              <a:lnSpc>
                <a:spcPts val="6533"/>
              </a:lnSpc>
              <a:spcBef>
                <a:spcPct val="0"/>
              </a:spcBef>
            </a:pPr>
            <a:r>
              <a:rPr lang="en-US" sz="4666">
                <a:solidFill>
                  <a:srgbClr val="F4CDD4"/>
                </a:solidFill>
                <a:latin typeface="FF Meta Hebrew Bold"/>
                <a:ea typeface="FF Meta Hebrew Bold"/>
                <a:cs typeface="FF Meta Hebrew Bold"/>
                <a:sym typeface="FF Meta Hebrew Bold"/>
              </a:rPr>
              <a:t>The Maintenance Loan</a:t>
            </a:r>
          </a:p>
        </p:txBody>
      </p:sp>
      <p:sp>
        <p:nvSpPr>
          <p:cNvPr id="29" name="Freeform 29"/>
          <p:cNvSpPr/>
          <p:nvPr/>
        </p:nvSpPr>
        <p:spPr>
          <a:xfrm rot="-10800000">
            <a:off x="9897601" y="5028494"/>
            <a:ext cx="5168084" cy="3946537"/>
          </a:xfrm>
          <a:custGeom>
            <a:avLst/>
            <a:gdLst/>
            <a:ahLst/>
            <a:cxnLst/>
            <a:rect l="l" t="t" r="r" b="b"/>
            <a:pathLst>
              <a:path w="7752126" h="5919805">
                <a:moveTo>
                  <a:pt x="0" y="0"/>
                </a:moveTo>
                <a:lnTo>
                  <a:pt x="7752126" y="0"/>
                </a:lnTo>
                <a:lnTo>
                  <a:pt x="7752126" y="5919805"/>
                </a:lnTo>
                <a:lnTo>
                  <a:pt x="0" y="5919805"/>
                </a:lnTo>
                <a:lnTo>
                  <a:pt x="0" y="0"/>
                </a:lnTo>
                <a:close/>
              </a:path>
            </a:pathLst>
          </a:custGeom>
          <a:blipFill>
            <a:blip>
              <a:extLst>
                <a:ext uri="{96DAC541-7B7A-43D3-8B79-37D633B846F1}">
                  <asvg:svgBlip xmlns:asvg="http://schemas.microsoft.com/office/drawing/2016/SVG/main" r:embed="rId2"/>
                </a:ext>
              </a:extLst>
            </a:blip>
            <a:stretch>
              <a:fillRect/>
            </a:stretch>
          </a:blipFill>
        </p:spPr>
        <p:txBody>
          <a:bodyPr/>
          <a:lstStyle/>
          <a:p>
            <a:pPr defTabSz="609630"/>
            <a:endParaRPr lang="en-GB" sz="1200">
              <a:solidFill>
                <a:prstClr val="black"/>
              </a:solidFill>
              <a:latin typeface="Calibri"/>
            </a:endParaRPr>
          </a:p>
        </p:txBody>
      </p:sp>
      <p:grpSp>
        <p:nvGrpSpPr>
          <p:cNvPr id="30" name="Group 32">
            <a:extLst>
              <a:ext uri="{FF2B5EF4-FFF2-40B4-BE49-F238E27FC236}">
                <a16:creationId xmlns:a16="http://schemas.microsoft.com/office/drawing/2014/main" id="{409A0C54-A959-AB9C-F482-CEFE88F74441}"/>
              </a:ext>
              <a:ext uri="{C183D7F6-B498-43B3-948B-1728B52AA6E4}">
                <adec:decorative xmlns:adec="http://schemas.microsoft.com/office/drawing/2017/decorative" val="1"/>
              </a:ext>
            </a:extLst>
          </p:cNvPr>
          <p:cNvGrpSpPr/>
          <p:nvPr/>
        </p:nvGrpSpPr>
        <p:grpSpPr>
          <a:xfrm>
            <a:off x="1574168" y="1528444"/>
            <a:ext cx="9990011" cy="1294765"/>
            <a:chOff x="244215" y="1872002"/>
            <a:chExt cx="10015579" cy="1054316"/>
          </a:xfrm>
        </p:grpSpPr>
        <p:grpSp>
          <p:nvGrpSpPr>
            <p:cNvPr id="31" name="Group 46">
              <a:extLst>
                <a:ext uri="{FF2B5EF4-FFF2-40B4-BE49-F238E27FC236}">
                  <a16:creationId xmlns:a16="http://schemas.microsoft.com/office/drawing/2014/main" id="{35BE7049-BB7F-3E78-36AF-8B6BCACF2E21}"/>
                </a:ext>
              </a:extLst>
            </p:cNvPr>
            <p:cNvGrpSpPr/>
            <p:nvPr/>
          </p:nvGrpSpPr>
          <p:grpSpPr>
            <a:xfrm>
              <a:off x="932899" y="1872002"/>
              <a:ext cx="9326895" cy="1035948"/>
              <a:chOff x="-2479054" y="3195794"/>
              <a:chExt cx="9326895" cy="1035948"/>
            </a:xfrm>
          </p:grpSpPr>
          <p:sp>
            <p:nvSpPr>
              <p:cNvPr id="33" name="Rounded Rectangle 41">
                <a:extLst>
                  <a:ext uri="{FF2B5EF4-FFF2-40B4-BE49-F238E27FC236}">
                    <a16:creationId xmlns:a16="http://schemas.microsoft.com/office/drawing/2014/main" id="{67B81C4C-7B86-0E91-E8CA-177D399403A9}"/>
                  </a:ext>
                </a:extLst>
              </p:cNvPr>
              <p:cNvSpPr/>
              <p:nvPr/>
            </p:nvSpPr>
            <p:spPr>
              <a:xfrm>
                <a:off x="-2479054" y="3302759"/>
                <a:ext cx="7191107" cy="873455"/>
              </a:xfrm>
              <a:prstGeom prst="roundRect">
                <a:avLst/>
              </a:prstGeom>
              <a:solidFill>
                <a:schemeClr val="tx2">
                  <a:lumMod val="75000"/>
                </a:schemeClr>
              </a:solidFill>
              <a:ln w="38100">
                <a:solidFill>
                  <a:srgbClr val="F4CD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GB" sz="1200">
                  <a:solidFill>
                    <a:prstClr val="white"/>
                  </a:solidFill>
                  <a:latin typeface="Calibri"/>
                </a:endParaRPr>
              </a:p>
            </p:txBody>
          </p:sp>
          <p:sp>
            <p:nvSpPr>
              <p:cNvPr id="34" name="Rectangle 33">
                <a:extLst>
                  <a:ext uri="{FF2B5EF4-FFF2-40B4-BE49-F238E27FC236}">
                    <a16:creationId xmlns:a16="http://schemas.microsoft.com/office/drawing/2014/main" id="{DC72889E-15D3-8FA8-0D7B-BB476493BB8E}"/>
                  </a:ext>
                </a:extLst>
              </p:cNvPr>
              <p:cNvSpPr/>
              <p:nvPr/>
            </p:nvSpPr>
            <p:spPr>
              <a:xfrm>
                <a:off x="-1597914" y="3422837"/>
                <a:ext cx="5181311" cy="643362"/>
              </a:xfrm>
              <a:prstGeom prst="rect">
                <a:avLst/>
              </a:prstGeom>
              <a:noFill/>
              <a:ln>
                <a:noFill/>
              </a:ln>
            </p:spPr>
            <p:txBody>
              <a:bodyPr wrap="square" anchor="ctr">
                <a:spAutoFit/>
              </a:bodyPr>
              <a:lstStyle/>
              <a:p>
                <a:pPr defTabSz="609630">
                  <a:defRPr/>
                </a:pPr>
                <a:r>
                  <a:rPr lang="en-GB" sz="2667" b="1">
                    <a:solidFill>
                      <a:prstClr val="white"/>
                    </a:solidFill>
                    <a:latin typeface="Arial" pitchFamily="34" charset="0"/>
                    <a:cs typeface="Arial" pitchFamily="34" charset="0"/>
                  </a:rPr>
                  <a:t>Parental Home Rate: </a:t>
                </a:r>
              </a:p>
              <a:p>
                <a:pPr defTabSz="609630">
                  <a:defRPr/>
                </a:pPr>
                <a:r>
                  <a:rPr lang="en-GB" sz="1867">
                    <a:solidFill>
                      <a:prstClr val="white"/>
                    </a:solidFill>
                    <a:latin typeface="Arial" pitchFamily="34" charset="0"/>
                    <a:cs typeface="Arial" pitchFamily="34" charset="0"/>
                  </a:rPr>
                  <a:t>Live at home while they study</a:t>
                </a:r>
              </a:p>
            </p:txBody>
          </p:sp>
          <p:sp>
            <p:nvSpPr>
              <p:cNvPr id="35" name="Rounded Rectangle 44">
                <a:extLst>
                  <a:ext uri="{FF2B5EF4-FFF2-40B4-BE49-F238E27FC236}">
                    <a16:creationId xmlns:a16="http://schemas.microsoft.com/office/drawing/2014/main" id="{ED3057AF-C162-BF66-5D4C-2CA2D67B3F15}"/>
                  </a:ext>
                </a:extLst>
              </p:cNvPr>
              <p:cNvSpPr/>
              <p:nvPr/>
            </p:nvSpPr>
            <p:spPr>
              <a:xfrm>
                <a:off x="4173442" y="3260052"/>
                <a:ext cx="1651362" cy="946576"/>
              </a:xfrm>
              <a:prstGeom prst="roundRect">
                <a:avLst/>
              </a:prstGeom>
              <a:solidFill>
                <a:schemeClr val="bg1"/>
              </a:solidFill>
              <a:ln w="38100">
                <a:solidFill>
                  <a:srgbClr val="F4CD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GB" sz="2933" b="1">
                    <a:solidFill>
                      <a:prstClr val="black"/>
                    </a:solidFill>
                    <a:latin typeface="Arial" panose="020B0604020202020204" pitchFamily="34" charset="0"/>
                    <a:cs typeface="Arial" panose="020B0604020202020204" pitchFamily="34" charset="0"/>
                  </a:rPr>
                  <a:t>£9,118</a:t>
                </a:r>
              </a:p>
            </p:txBody>
          </p:sp>
          <p:sp>
            <p:nvSpPr>
              <p:cNvPr id="36" name="TextBox 35">
                <a:extLst>
                  <a:ext uri="{FF2B5EF4-FFF2-40B4-BE49-F238E27FC236}">
                    <a16:creationId xmlns:a16="http://schemas.microsoft.com/office/drawing/2014/main" id="{A26536C1-E298-C2AC-C277-998D8752AADF}"/>
                  </a:ext>
                </a:extLst>
              </p:cNvPr>
              <p:cNvSpPr txBox="1"/>
              <p:nvPr/>
            </p:nvSpPr>
            <p:spPr>
              <a:xfrm>
                <a:off x="4658416" y="3195794"/>
                <a:ext cx="2189425" cy="1035948"/>
              </a:xfrm>
              <a:prstGeom prst="rect">
                <a:avLst/>
              </a:prstGeom>
              <a:noFill/>
            </p:spPr>
            <p:txBody>
              <a:bodyPr wrap="square" rtlCol="0">
                <a:spAutoFit/>
              </a:bodyPr>
              <a:lstStyle/>
              <a:p>
                <a:pPr defTabSz="609630">
                  <a:defRPr/>
                </a:pPr>
                <a:r>
                  <a:rPr lang="en-GB" sz="7667" b="1">
                    <a:solidFill>
                      <a:srgbClr val="1983AE">
                        <a:alpha val="20000"/>
                      </a:srgbClr>
                    </a:solidFill>
                    <a:latin typeface="Arial" pitchFamily="34" charset="0"/>
                    <a:cs typeface="Arial" pitchFamily="34" charset="0"/>
                  </a:rPr>
                  <a:t>£</a:t>
                </a:r>
              </a:p>
            </p:txBody>
          </p:sp>
        </p:grpSp>
        <p:pic>
          <p:nvPicPr>
            <p:cNvPr id="32" name="Picture 4" descr="C:\Users\rutterb\Desktop\1516 Templates &amp; Graphics\Turquoise icons -PNG\Household income.png">
              <a:extLst>
                <a:ext uri="{FF2B5EF4-FFF2-40B4-BE49-F238E27FC236}">
                  <a16:creationId xmlns:a16="http://schemas.microsoft.com/office/drawing/2014/main" id="{E6073D41-FE14-82D6-FD8C-591082FDC331}"/>
                </a:ext>
              </a:extLst>
            </p:cNvPr>
            <p:cNvPicPr>
              <a:picLocks noChangeAspect="1" noChangeArrowheads="1"/>
            </p:cNvPicPr>
            <p:nvPr/>
          </p:nvPicPr>
          <p:blipFill>
            <a:blip r:embed="rId3" cstate="print"/>
            <a:srcRect/>
            <a:stretch>
              <a:fillRect/>
            </a:stretch>
          </p:blipFill>
          <p:spPr bwMode="auto">
            <a:xfrm>
              <a:off x="244215" y="1964337"/>
              <a:ext cx="1486847" cy="961981"/>
            </a:xfrm>
            <a:prstGeom prst="rect">
              <a:avLst/>
            </a:prstGeom>
            <a:noFill/>
          </p:spPr>
        </p:pic>
      </p:grpSp>
      <p:grpSp>
        <p:nvGrpSpPr>
          <p:cNvPr id="37" name="Group 32">
            <a:extLst>
              <a:ext uri="{FF2B5EF4-FFF2-40B4-BE49-F238E27FC236}">
                <a16:creationId xmlns:a16="http://schemas.microsoft.com/office/drawing/2014/main" id="{12FFEE05-B44D-0027-907F-3CBA74306A01}"/>
              </a:ext>
              <a:ext uri="{C183D7F6-B498-43B3-948B-1728B52AA6E4}">
                <adec:decorative xmlns:adec="http://schemas.microsoft.com/office/drawing/2017/decorative" val="1"/>
              </a:ext>
            </a:extLst>
          </p:cNvPr>
          <p:cNvGrpSpPr/>
          <p:nvPr/>
        </p:nvGrpSpPr>
        <p:grpSpPr>
          <a:xfrm>
            <a:off x="1574167" y="2996029"/>
            <a:ext cx="9266431" cy="1355849"/>
            <a:chOff x="81039" y="1907799"/>
            <a:chExt cx="9458722" cy="1033149"/>
          </a:xfrm>
        </p:grpSpPr>
        <p:grpSp>
          <p:nvGrpSpPr>
            <p:cNvPr id="38" name="Group 46">
              <a:extLst>
                <a:ext uri="{FF2B5EF4-FFF2-40B4-BE49-F238E27FC236}">
                  <a16:creationId xmlns:a16="http://schemas.microsoft.com/office/drawing/2014/main" id="{57DA33FF-F034-10B7-D18E-092872FB57AF}"/>
                </a:ext>
              </a:extLst>
            </p:cNvPr>
            <p:cNvGrpSpPr/>
            <p:nvPr/>
          </p:nvGrpSpPr>
          <p:grpSpPr>
            <a:xfrm>
              <a:off x="932899" y="1907799"/>
              <a:ext cx="8606862" cy="975037"/>
              <a:chOff x="-2479054" y="3231591"/>
              <a:chExt cx="8606862" cy="975037"/>
            </a:xfrm>
          </p:grpSpPr>
          <p:sp>
            <p:nvSpPr>
              <p:cNvPr id="40" name="Rounded Rectangle 41">
                <a:extLst>
                  <a:ext uri="{FF2B5EF4-FFF2-40B4-BE49-F238E27FC236}">
                    <a16:creationId xmlns:a16="http://schemas.microsoft.com/office/drawing/2014/main" id="{932E1C01-21EA-5548-3975-E8DC5D8ED802}"/>
                  </a:ext>
                </a:extLst>
              </p:cNvPr>
              <p:cNvSpPr/>
              <p:nvPr/>
            </p:nvSpPr>
            <p:spPr>
              <a:xfrm>
                <a:off x="-2479054" y="3302759"/>
                <a:ext cx="7191107" cy="873455"/>
              </a:xfrm>
              <a:prstGeom prst="roundRect">
                <a:avLst/>
              </a:prstGeom>
              <a:solidFill>
                <a:schemeClr val="accent4">
                  <a:lumMod val="75000"/>
                </a:schemeClr>
              </a:solidFill>
              <a:ln w="38100">
                <a:solidFill>
                  <a:srgbClr val="F4CD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GB" sz="1200">
                  <a:solidFill>
                    <a:prstClr val="white"/>
                  </a:solidFill>
                  <a:latin typeface="Calibri"/>
                </a:endParaRPr>
              </a:p>
            </p:txBody>
          </p:sp>
          <p:sp>
            <p:nvSpPr>
              <p:cNvPr id="41" name="Rectangle 40">
                <a:extLst>
                  <a:ext uri="{FF2B5EF4-FFF2-40B4-BE49-F238E27FC236}">
                    <a16:creationId xmlns:a16="http://schemas.microsoft.com/office/drawing/2014/main" id="{E6EFBB1D-9118-2FEF-0668-6D171B1F4F8E}"/>
                  </a:ext>
                </a:extLst>
              </p:cNvPr>
              <p:cNvSpPr/>
              <p:nvPr/>
            </p:nvSpPr>
            <p:spPr>
              <a:xfrm>
                <a:off x="-1597914" y="3443492"/>
                <a:ext cx="5771356" cy="602042"/>
              </a:xfrm>
              <a:prstGeom prst="rect">
                <a:avLst/>
              </a:prstGeom>
              <a:noFill/>
              <a:ln>
                <a:noFill/>
              </a:ln>
            </p:spPr>
            <p:txBody>
              <a:bodyPr wrap="square" anchor="ctr">
                <a:spAutoFit/>
              </a:bodyPr>
              <a:lstStyle/>
              <a:p>
                <a:pPr defTabSz="609630">
                  <a:defRPr/>
                </a:pPr>
                <a:r>
                  <a:rPr lang="en-GB" sz="2667" b="1">
                    <a:solidFill>
                      <a:prstClr val="white"/>
                    </a:solidFill>
                    <a:latin typeface="Arial" pitchFamily="34" charset="0"/>
                    <a:cs typeface="Arial" pitchFamily="34" charset="0"/>
                  </a:rPr>
                  <a:t>Elsewhere Rate: </a:t>
                </a:r>
              </a:p>
              <a:p>
                <a:pPr defTabSz="609630">
                  <a:defRPr/>
                </a:pPr>
                <a:r>
                  <a:rPr lang="en-GB" sz="1867">
                    <a:solidFill>
                      <a:prstClr val="white"/>
                    </a:solidFill>
                    <a:latin typeface="Arial" pitchFamily="34" charset="0"/>
                    <a:cs typeface="Arial" pitchFamily="34" charset="0"/>
                  </a:rPr>
                  <a:t>Live and study away from home, outside London</a:t>
                </a:r>
              </a:p>
            </p:txBody>
          </p:sp>
          <p:sp>
            <p:nvSpPr>
              <p:cNvPr id="42" name="Rounded Rectangle 44">
                <a:extLst>
                  <a:ext uri="{FF2B5EF4-FFF2-40B4-BE49-F238E27FC236}">
                    <a16:creationId xmlns:a16="http://schemas.microsoft.com/office/drawing/2014/main" id="{A10577C5-D9D2-6518-A407-4880D007EE7D}"/>
                  </a:ext>
                </a:extLst>
              </p:cNvPr>
              <p:cNvSpPr/>
              <p:nvPr/>
            </p:nvSpPr>
            <p:spPr>
              <a:xfrm>
                <a:off x="4173442" y="3260052"/>
                <a:ext cx="1954366" cy="946576"/>
              </a:xfrm>
              <a:prstGeom prst="roundRect">
                <a:avLst/>
              </a:prstGeom>
              <a:solidFill>
                <a:schemeClr val="bg1"/>
              </a:solidFill>
              <a:ln w="38100">
                <a:solidFill>
                  <a:srgbClr val="F4CD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GB" sz="2933" b="1" dirty="0">
                    <a:solidFill>
                      <a:prstClr val="black"/>
                    </a:solidFill>
                    <a:latin typeface="Arial" panose="020B0604020202020204" pitchFamily="34" charset="0"/>
                    <a:cs typeface="Arial" panose="020B0604020202020204" pitchFamily="34" charset="0"/>
                  </a:rPr>
                  <a:t>£10,830</a:t>
                </a:r>
              </a:p>
            </p:txBody>
          </p:sp>
          <p:sp>
            <p:nvSpPr>
              <p:cNvPr id="43" name="TextBox 42">
                <a:extLst>
                  <a:ext uri="{FF2B5EF4-FFF2-40B4-BE49-F238E27FC236}">
                    <a16:creationId xmlns:a16="http://schemas.microsoft.com/office/drawing/2014/main" id="{26A9FBE0-8CFD-9340-E807-47D28AE0F201}"/>
                  </a:ext>
                </a:extLst>
              </p:cNvPr>
              <p:cNvSpPr txBox="1"/>
              <p:nvPr/>
            </p:nvSpPr>
            <p:spPr>
              <a:xfrm>
                <a:off x="4642051" y="3231591"/>
                <a:ext cx="746465" cy="969415"/>
              </a:xfrm>
              <a:prstGeom prst="rect">
                <a:avLst/>
              </a:prstGeom>
              <a:noFill/>
              <a:ln>
                <a:noFill/>
              </a:ln>
            </p:spPr>
            <p:txBody>
              <a:bodyPr wrap="none" rtlCol="0">
                <a:spAutoFit/>
              </a:bodyPr>
              <a:lstStyle/>
              <a:p>
                <a:pPr defTabSz="609630">
                  <a:defRPr/>
                </a:pPr>
                <a:r>
                  <a:rPr lang="en-GB" sz="7667" b="1" dirty="0">
                    <a:solidFill>
                      <a:srgbClr val="1983AE">
                        <a:alpha val="20000"/>
                      </a:srgbClr>
                    </a:solidFill>
                    <a:latin typeface="Arial" pitchFamily="34" charset="0"/>
                    <a:cs typeface="Arial" pitchFamily="34" charset="0"/>
                  </a:rPr>
                  <a:t>£</a:t>
                </a:r>
              </a:p>
            </p:txBody>
          </p:sp>
        </p:grpSp>
        <p:pic>
          <p:nvPicPr>
            <p:cNvPr id="39" name="Picture 4" descr="C:\Users\rutterb\Desktop\1516 Templates &amp; Graphics\Turquoise icons -PNG\Household income.png">
              <a:extLst>
                <a:ext uri="{FF2B5EF4-FFF2-40B4-BE49-F238E27FC236}">
                  <a16:creationId xmlns:a16="http://schemas.microsoft.com/office/drawing/2014/main" id="{2D59D22F-9453-6FD4-F8B1-7FB684C11CF8}"/>
                </a:ext>
              </a:extLst>
            </p:cNvPr>
            <p:cNvPicPr>
              <a:picLocks noChangeAspect="1" noChangeArrowheads="1"/>
            </p:cNvPicPr>
            <p:nvPr/>
          </p:nvPicPr>
          <p:blipFill>
            <a:blip r:embed="rId3" cstate="print"/>
            <a:srcRect/>
            <a:stretch>
              <a:fillRect/>
            </a:stretch>
          </p:blipFill>
          <p:spPr bwMode="auto">
            <a:xfrm>
              <a:off x="81039" y="1978967"/>
              <a:ext cx="1541512" cy="961981"/>
            </a:xfrm>
            <a:prstGeom prst="rect">
              <a:avLst/>
            </a:prstGeom>
            <a:noFill/>
            <a:ln>
              <a:noFill/>
            </a:ln>
          </p:spPr>
        </p:pic>
      </p:grpSp>
      <p:grpSp>
        <p:nvGrpSpPr>
          <p:cNvPr id="44" name="Group 32">
            <a:extLst>
              <a:ext uri="{FF2B5EF4-FFF2-40B4-BE49-F238E27FC236}">
                <a16:creationId xmlns:a16="http://schemas.microsoft.com/office/drawing/2014/main" id="{DBD746BA-E413-DD6A-1FD6-4BC85155283B}"/>
              </a:ext>
              <a:ext uri="{C183D7F6-B498-43B3-948B-1728B52AA6E4}">
                <adec:decorative xmlns:adec="http://schemas.microsoft.com/office/drawing/2017/decorative" val="1"/>
              </a:ext>
            </a:extLst>
          </p:cNvPr>
          <p:cNvGrpSpPr/>
          <p:nvPr/>
        </p:nvGrpSpPr>
        <p:grpSpPr>
          <a:xfrm>
            <a:off x="1574168" y="4555319"/>
            <a:ext cx="9266430" cy="1374938"/>
            <a:chOff x="211518" y="1913878"/>
            <a:chExt cx="9025240" cy="1012440"/>
          </a:xfrm>
        </p:grpSpPr>
        <p:grpSp>
          <p:nvGrpSpPr>
            <p:cNvPr id="45" name="Group 46">
              <a:extLst>
                <a:ext uri="{FF2B5EF4-FFF2-40B4-BE49-F238E27FC236}">
                  <a16:creationId xmlns:a16="http://schemas.microsoft.com/office/drawing/2014/main" id="{B7ACEDC5-33F4-39A3-9620-83E4338BE454}"/>
                </a:ext>
              </a:extLst>
            </p:cNvPr>
            <p:cNvGrpSpPr/>
            <p:nvPr/>
          </p:nvGrpSpPr>
          <p:grpSpPr>
            <a:xfrm>
              <a:off x="932899" y="1913878"/>
              <a:ext cx="8303859" cy="968958"/>
              <a:chOff x="-2479054" y="3237670"/>
              <a:chExt cx="8303859" cy="968958"/>
            </a:xfrm>
          </p:grpSpPr>
          <p:sp>
            <p:nvSpPr>
              <p:cNvPr id="47" name="Rounded Rectangle 41">
                <a:extLst>
                  <a:ext uri="{FF2B5EF4-FFF2-40B4-BE49-F238E27FC236}">
                    <a16:creationId xmlns:a16="http://schemas.microsoft.com/office/drawing/2014/main" id="{3E7522C1-3A72-FA72-7535-36DAD8463179}"/>
                  </a:ext>
                </a:extLst>
              </p:cNvPr>
              <p:cNvSpPr/>
              <p:nvPr/>
            </p:nvSpPr>
            <p:spPr>
              <a:xfrm>
                <a:off x="-2479054" y="3302759"/>
                <a:ext cx="7191107" cy="873455"/>
              </a:xfrm>
              <a:prstGeom prst="roundRect">
                <a:avLst/>
              </a:prstGeom>
              <a:solidFill>
                <a:schemeClr val="accent5">
                  <a:lumMod val="50000"/>
                </a:schemeClr>
              </a:solidFill>
              <a:ln w="38100">
                <a:solidFill>
                  <a:srgbClr val="F4CD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GB" sz="1200">
                  <a:solidFill>
                    <a:prstClr val="white"/>
                  </a:solidFill>
                  <a:latin typeface="Calibri"/>
                </a:endParaRPr>
              </a:p>
            </p:txBody>
          </p:sp>
          <p:sp>
            <p:nvSpPr>
              <p:cNvPr id="48" name="Rectangle 47">
                <a:extLst>
                  <a:ext uri="{FF2B5EF4-FFF2-40B4-BE49-F238E27FC236}">
                    <a16:creationId xmlns:a16="http://schemas.microsoft.com/office/drawing/2014/main" id="{6F0D3FFF-D624-01D1-969D-5F497E15EAF8}"/>
                  </a:ext>
                </a:extLst>
              </p:cNvPr>
              <p:cNvSpPr/>
              <p:nvPr/>
            </p:nvSpPr>
            <p:spPr>
              <a:xfrm>
                <a:off x="-1597915" y="3438561"/>
                <a:ext cx="5765353" cy="611907"/>
              </a:xfrm>
              <a:prstGeom prst="rect">
                <a:avLst/>
              </a:prstGeom>
              <a:noFill/>
              <a:ln>
                <a:noFill/>
              </a:ln>
            </p:spPr>
            <p:txBody>
              <a:bodyPr wrap="square" anchor="ctr">
                <a:spAutoFit/>
              </a:bodyPr>
              <a:lstStyle/>
              <a:p>
                <a:pPr defTabSz="609630">
                  <a:defRPr/>
                </a:pPr>
                <a:r>
                  <a:rPr lang="en-GB" sz="2667" b="1">
                    <a:solidFill>
                      <a:prstClr val="white"/>
                    </a:solidFill>
                    <a:latin typeface="Arial" pitchFamily="34" charset="0"/>
                    <a:cs typeface="Arial" pitchFamily="34" charset="0"/>
                  </a:rPr>
                  <a:t>London Rate: </a:t>
                </a:r>
              </a:p>
              <a:p>
                <a:pPr defTabSz="609630">
                  <a:defRPr/>
                </a:pPr>
                <a:r>
                  <a:rPr lang="en-GB" sz="2133">
                    <a:solidFill>
                      <a:prstClr val="white"/>
                    </a:solidFill>
                    <a:latin typeface="Arial" pitchFamily="34" charset="0"/>
                    <a:cs typeface="Arial" pitchFamily="34" charset="0"/>
                  </a:rPr>
                  <a:t>Live and study away from home, in London  </a:t>
                </a:r>
              </a:p>
            </p:txBody>
          </p:sp>
          <p:sp>
            <p:nvSpPr>
              <p:cNvPr id="49" name="Rounded Rectangle 44">
                <a:extLst>
                  <a:ext uri="{FF2B5EF4-FFF2-40B4-BE49-F238E27FC236}">
                    <a16:creationId xmlns:a16="http://schemas.microsoft.com/office/drawing/2014/main" id="{2D262EDA-B048-546F-19C8-5CEE03FF9D7E}"/>
                  </a:ext>
                </a:extLst>
              </p:cNvPr>
              <p:cNvSpPr/>
              <p:nvPr/>
            </p:nvSpPr>
            <p:spPr>
              <a:xfrm>
                <a:off x="4173443" y="3260052"/>
                <a:ext cx="1651362" cy="946576"/>
              </a:xfrm>
              <a:prstGeom prst="roundRect">
                <a:avLst/>
              </a:prstGeom>
              <a:solidFill>
                <a:schemeClr val="bg1"/>
              </a:solidFill>
              <a:ln w="38100">
                <a:solidFill>
                  <a:srgbClr val="F4CDD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GB" sz="2933" b="1">
                    <a:solidFill>
                      <a:prstClr val="black"/>
                    </a:solidFill>
                    <a:latin typeface="Arial" panose="020B0604020202020204" pitchFamily="34" charset="0"/>
                    <a:cs typeface="Arial" panose="020B0604020202020204" pitchFamily="34" charset="0"/>
                  </a:rPr>
                  <a:t>£14,135</a:t>
                </a:r>
              </a:p>
            </p:txBody>
          </p:sp>
          <p:sp>
            <p:nvSpPr>
              <p:cNvPr id="50" name="TextBox 49">
                <a:extLst>
                  <a:ext uri="{FF2B5EF4-FFF2-40B4-BE49-F238E27FC236}">
                    <a16:creationId xmlns:a16="http://schemas.microsoft.com/office/drawing/2014/main" id="{C882982B-20C4-F652-EE99-41E6A3598720}"/>
                  </a:ext>
                </a:extLst>
              </p:cNvPr>
              <p:cNvSpPr txBox="1"/>
              <p:nvPr/>
            </p:nvSpPr>
            <p:spPr>
              <a:xfrm>
                <a:off x="4658908" y="3237670"/>
                <a:ext cx="735828" cy="936794"/>
              </a:xfrm>
              <a:prstGeom prst="rect">
                <a:avLst/>
              </a:prstGeom>
              <a:noFill/>
              <a:ln>
                <a:noFill/>
              </a:ln>
            </p:spPr>
            <p:txBody>
              <a:bodyPr wrap="none" rtlCol="0">
                <a:spAutoFit/>
              </a:bodyPr>
              <a:lstStyle/>
              <a:p>
                <a:pPr defTabSz="609630">
                  <a:defRPr/>
                </a:pPr>
                <a:r>
                  <a:rPr lang="en-GB" sz="7667" b="1" dirty="0">
                    <a:solidFill>
                      <a:srgbClr val="1983AE">
                        <a:alpha val="20000"/>
                      </a:srgbClr>
                    </a:solidFill>
                    <a:latin typeface="Arial" pitchFamily="34" charset="0"/>
                    <a:cs typeface="Arial" pitchFamily="34" charset="0"/>
                  </a:rPr>
                  <a:t>£</a:t>
                </a:r>
              </a:p>
            </p:txBody>
          </p:sp>
        </p:grpSp>
        <p:pic>
          <p:nvPicPr>
            <p:cNvPr id="46" name="Picture 4" descr="C:\Users\rutterb\Desktop\1516 Templates &amp; Graphics\Turquoise icons -PNG\Household income.png">
              <a:extLst>
                <a:ext uri="{FF2B5EF4-FFF2-40B4-BE49-F238E27FC236}">
                  <a16:creationId xmlns:a16="http://schemas.microsoft.com/office/drawing/2014/main" id="{8150F467-E970-BB44-C2A8-23DAEAB9E120}"/>
                </a:ext>
              </a:extLst>
            </p:cNvPr>
            <p:cNvPicPr>
              <a:picLocks noChangeAspect="1" noChangeArrowheads="1"/>
            </p:cNvPicPr>
            <p:nvPr/>
          </p:nvPicPr>
          <p:blipFill>
            <a:blip r:embed="rId3" cstate="print"/>
            <a:srcRect/>
            <a:stretch>
              <a:fillRect/>
            </a:stretch>
          </p:blipFill>
          <p:spPr bwMode="auto">
            <a:xfrm>
              <a:off x="211518" y="1964337"/>
              <a:ext cx="1519544" cy="961981"/>
            </a:xfrm>
            <a:prstGeom prst="rect">
              <a:avLst/>
            </a:prstGeom>
            <a:noFill/>
            <a:ln>
              <a:noFill/>
            </a:ln>
          </p:spPr>
        </p:pic>
      </p:grpSp>
      <p:sp>
        <p:nvSpPr>
          <p:cNvPr id="2" name="TextBox 1">
            <a:extLst>
              <a:ext uri="{FF2B5EF4-FFF2-40B4-BE49-F238E27FC236}">
                <a16:creationId xmlns:a16="http://schemas.microsoft.com/office/drawing/2014/main" id="{901C32A9-78D3-353D-7B43-26DFF785C808}"/>
              </a:ext>
            </a:extLst>
          </p:cNvPr>
          <p:cNvSpPr txBox="1"/>
          <p:nvPr/>
        </p:nvSpPr>
        <p:spPr>
          <a:xfrm>
            <a:off x="3046333" y="5890239"/>
            <a:ext cx="3588602" cy="276999"/>
          </a:xfrm>
          <a:prstGeom prst="rect">
            <a:avLst/>
          </a:prstGeom>
          <a:noFill/>
        </p:spPr>
        <p:txBody>
          <a:bodyPr wrap="square" rtlCol="0">
            <a:spAutoFit/>
          </a:bodyPr>
          <a:lstStyle/>
          <a:p>
            <a:pPr defTabSz="609630"/>
            <a:r>
              <a:rPr lang="en-GB" sz="1200">
                <a:solidFill>
                  <a:srgbClr val="F4CDD4"/>
                </a:solidFill>
                <a:latin typeface="Calibri"/>
              </a:rPr>
              <a:t>*Maximum loan amount available </a:t>
            </a:r>
          </a:p>
        </p:txBody>
      </p:sp>
      <p:sp>
        <p:nvSpPr>
          <p:cNvPr id="3" name="TextBox 2">
            <a:extLst>
              <a:ext uri="{FF2B5EF4-FFF2-40B4-BE49-F238E27FC236}">
                <a16:creationId xmlns:a16="http://schemas.microsoft.com/office/drawing/2014/main" id="{2998A013-CB21-16CA-E1B9-B00A349CA4B7}"/>
              </a:ext>
            </a:extLst>
          </p:cNvPr>
          <p:cNvSpPr txBox="1"/>
          <p:nvPr/>
        </p:nvSpPr>
        <p:spPr>
          <a:xfrm>
            <a:off x="3139984" y="2749808"/>
            <a:ext cx="3588602" cy="276999"/>
          </a:xfrm>
          <a:prstGeom prst="rect">
            <a:avLst/>
          </a:prstGeom>
          <a:noFill/>
        </p:spPr>
        <p:txBody>
          <a:bodyPr wrap="square" rtlCol="0">
            <a:spAutoFit/>
          </a:bodyPr>
          <a:lstStyle/>
          <a:p>
            <a:pPr defTabSz="609630"/>
            <a:r>
              <a:rPr lang="en-GB" sz="1200">
                <a:solidFill>
                  <a:srgbClr val="F4CDD4"/>
                </a:solidFill>
                <a:latin typeface="Calibri"/>
              </a:rPr>
              <a:t>*Maximum loan amount available </a:t>
            </a:r>
          </a:p>
        </p:txBody>
      </p:sp>
      <p:sp>
        <p:nvSpPr>
          <p:cNvPr id="4" name="TextBox 3">
            <a:extLst>
              <a:ext uri="{FF2B5EF4-FFF2-40B4-BE49-F238E27FC236}">
                <a16:creationId xmlns:a16="http://schemas.microsoft.com/office/drawing/2014/main" id="{E31B6DA4-E608-5428-A52A-632B6E960A56}"/>
              </a:ext>
            </a:extLst>
          </p:cNvPr>
          <p:cNvSpPr txBox="1"/>
          <p:nvPr/>
        </p:nvSpPr>
        <p:spPr>
          <a:xfrm>
            <a:off x="3046332" y="4286765"/>
            <a:ext cx="3588602" cy="276999"/>
          </a:xfrm>
          <a:prstGeom prst="rect">
            <a:avLst/>
          </a:prstGeom>
          <a:noFill/>
        </p:spPr>
        <p:txBody>
          <a:bodyPr wrap="square" rtlCol="0">
            <a:spAutoFit/>
          </a:bodyPr>
          <a:lstStyle/>
          <a:p>
            <a:pPr defTabSz="609630"/>
            <a:r>
              <a:rPr lang="en-GB" sz="1200">
                <a:solidFill>
                  <a:srgbClr val="F4CDD4"/>
                </a:solidFill>
                <a:latin typeface="Calibri"/>
              </a:rPr>
              <a:t>*Maximum loan amount available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par>
                                <p:cTn id="24" presetID="22" presetClass="entr" presetSubtype="8" fill="hold" nodeType="withEffect">
                                  <p:stCondLst>
                                    <p:cond delay="0"/>
                                  </p:stCondLst>
                                  <p:childTnLst>
                                    <p:set>
                                      <p:cBhvr>
                                        <p:cTn id="25" dur="1" fill="hold">
                                          <p:stCondLst>
                                            <p:cond delay="0"/>
                                          </p:stCondLst>
                                        </p:cTn>
                                        <p:tgtEl>
                                          <p:spTgt spid="44"/>
                                        </p:tgtEl>
                                        <p:attrNameLst>
                                          <p:attrName>style.visibility</p:attrName>
                                        </p:attrNameLst>
                                      </p:cBhvr>
                                      <p:to>
                                        <p:strVal val="visible"/>
                                      </p:to>
                                    </p:set>
                                    <p:animEffect transition="in" filter="wipe(left)">
                                      <p:cBhvr>
                                        <p:cTn id="2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672146"/>
        </a:solidFill>
        <a:effectLst/>
      </p:bgPr>
    </p:bg>
    <p:spTree>
      <p:nvGrpSpPr>
        <p:cNvPr id="1" name=""/>
        <p:cNvGrpSpPr/>
        <p:nvPr/>
      </p:nvGrpSpPr>
      <p:grpSpPr>
        <a:xfrm>
          <a:off x="0" y="0"/>
          <a:ext cx="0" cy="0"/>
          <a:chOff x="0" y="0"/>
          <a:chExt cx="0" cy="0"/>
        </a:xfrm>
      </p:grpSpPr>
      <p:sp>
        <p:nvSpPr>
          <p:cNvPr id="2" name="Freeform 2"/>
          <p:cNvSpPr/>
          <p:nvPr/>
        </p:nvSpPr>
        <p:spPr>
          <a:xfrm>
            <a:off x="152600" y="172962"/>
            <a:ext cx="1227774" cy="658394"/>
          </a:xfrm>
          <a:custGeom>
            <a:avLst/>
            <a:gdLst/>
            <a:ahLst/>
            <a:cxnLst/>
            <a:rect l="l" t="t" r="r" b="b"/>
            <a:pathLst>
              <a:path w="1841661" h="987591">
                <a:moveTo>
                  <a:pt x="0" y="0"/>
                </a:moveTo>
                <a:lnTo>
                  <a:pt x="1841662" y="0"/>
                </a:lnTo>
                <a:lnTo>
                  <a:pt x="1841662" y="987591"/>
                </a:lnTo>
                <a:lnTo>
                  <a:pt x="0" y="987591"/>
                </a:lnTo>
                <a:lnTo>
                  <a:pt x="0" y="0"/>
                </a:lnTo>
                <a:close/>
              </a:path>
            </a:pathLst>
          </a:custGeom>
          <a:blipFill>
            <a:blip r:embed="rId3"/>
            <a:stretch>
              <a:fillRect/>
            </a:stretch>
          </a:blipFill>
        </p:spPr>
        <p:txBody>
          <a:bodyPr/>
          <a:lstStyle/>
          <a:p>
            <a:pPr defTabSz="609630"/>
            <a:endParaRPr lang="en-GB" sz="1200">
              <a:solidFill>
                <a:prstClr val="black"/>
              </a:solidFill>
              <a:latin typeface="Calibri"/>
            </a:endParaRPr>
          </a:p>
        </p:txBody>
      </p:sp>
      <p:grpSp>
        <p:nvGrpSpPr>
          <p:cNvPr id="3" name="Group 3"/>
          <p:cNvGrpSpPr/>
          <p:nvPr/>
        </p:nvGrpSpPr>
        <p:grpSpPr>
          <a:xfrm>
            <a:off x="784713" y="831356"/>
            <a:ext cx="3498518" cy="349851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solidFill>
          </p:spPr>
          <p:txBody>
            <a:bodyPr/>
            <a:lstStyle/>
            <a:p>
              <a:pPr defTabSz="609630"/>
              <a:endParaRPr lang="en-GB" sz="1200">
                <a:solidFill>
                  <a:prstClr val="black"/>
                </a:solidFill>
                <a:latin typeface="Calibri"/>
              </a:endParaRPr>
            </a:p>
          </p:txBody>
        </p:sp>
        <p:sp>
          <p:nvSpPr>
            <p:cNvPr id="5" name="TextBox 5"/>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1409601" y="1380659"/>
            <a:ext cx="2248743" cy="2248743"/>
          </a:xfrm>
          <a:custGeom>
            <a:avLst/>
            <a:gdLst/>
            <a:ahLst/>
            <a:cxnLst/>
            <a:rect l="l" t="t" r="r" b="b"/>
            <a:pathLst>
              <a:path w="3373114" h="3373114">
                <a:moveTo>
                  <a:pt x="0" y="0"/>
                </a:moveTo>
                <a:lnTo>
                  <a:pt x="3373113" y="0"/>
                </a:lnTo>
                <a:lnTo>
                  <a:pt x="3373113" y="3373113"/>
                </a:lnTo>
                <a:lnTo>
                  <a:pt x="0" y="3373113"/>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pPr defTabSz="609630"/>
            <a:endParaRPr lang="en-GB" sz="1200">
              <a:solidFill>
                <a:prstClr val="black"/>
              </a:solidFill>
              <a:latin typeface="Calibri"/>
            </a:endParaRPr>
          </a:p>
        </p:txBody>
      </p:sp>
      <p:grpSp>
        <p:nvGrpSpPr>
          <p:cNvPr id="7" name="Group 7"/>
          <p:cNvGrpSpPr/>
          <p:nvPr/>
        </p:nvGrpSpPr>
        <p:grpSpPr>
          <a:xfrm>
            <a:off x="5094515" y="581846"/>
            <a:ext cx="7838555" cy="6872611"/>
            <a:chOff x="0" y="0"/>
            <a:chExt cx="15677110" cy="13745221"/>
          </a:xfrm>
        </p:grpSpPr>
        <p:sp>
          <p:nvSpPr>
            <p:cNvPr id="8" name="Freeform 8"/>
            <p:cNvSpPr/>
            <p:nvPr/>
          </p:nvSpPr>
          <p:spPr>
            <a:xfrm>
              <a:off x="0" y="0"/>
              <a:ext cx="9827833" cy="13745221"/>
            </a:xfrm>
            <a:custGeom>
              <a:avLst/>
              <a:gdLst/>
              <a:ahLst/>
              <a:cxnLst/>
              <a:rect l="l" t="t" r="r" b="b"/>
              <a:pathLst>
                <a:path w="9827833" h="13745221">
                  <a:moveTo>
                    <a:pt x="0" y="0"/>
                  </a:moveTo>
                  <a:lnTo>
                    <a:pt x="9827833" y="0"/>
                  </a:lnTo>
                  <a:lnTo>
                    <a:pt x="9827833" y="13745221"/>
                  </a:lnTo>
                  <a:lnTo>
                    <a:pt x="0" y="13745221"/>
                  </a:lnTo>
                  <a:lnTo>
                    <a:pt x="0" y="0"/>
                  </a:lnTo>
                  <a:close/>
                </a:path>
              </a:pathLst>
            </a:custGeom>
            <a:blipFill>
              <a:blip r:embed="rId5"/>
              <a:stretch>
                <a:fillRect/>
              </a:stretch>
            </a:blipFill>
          </p:spPr>
          <p:txBody>
            <a:bodyPr/>
            <a:lstStyle/>
            <a:p>
              <a:pPr defTabSz="609630"/>
              <a:endParaRPr lang="en-GB" sz="1200">
                <a:solidFill>
                  <a:prstClr val="black"/>
                </a:solidFill>
                <a:latin typeface="Calibri"/>
              </a:endParaRPr>
            </a:p>
          </p:txBody>
        </p:sp>
        <p:sp>
          <p:nvSpPr>
            <p:cNvPr id="9" name="Freeform 9"/>
            <p:cNvSpPr/>
            <p:nvPr/>
          </p:nvSpPr>
          <p:spPr>
            <a:xfrm>
              <a:off x="7988330" y="0"/>
              <a:ext cx="7688780" cy="13666314"/>
            </a:xfrm>
            <a:custGeom>
              <a:avLst/>
              <a:gdLst/>
              <a:ahLst/>
              <a:cxnLst/>
              <a:rect l="l" t="t" r="r" b="b"/>
              <a:pathLst>
                <a:path w="7688780" h="13666314">
                  <a:moveTo>
                    <a:pt x="0" y="0"/>
                  </a:moveTo>
                  <a:lnTo>
                    <a:pt x="7688780" y="0"/>
                  </a:lnTo>
                  <a:lnTo>
                    <a:pt x="7688780" y="13666314"/>
                  </a:lnTo>
                  <a:lnTo>
                    <a:pt x="0" y="13666314"/>
                  </a:lnTo>
                  <a:lnTo>
                    <a:pt x="0" y="0"/>
                  </a:lnTo>
                  <a:close/>
                </a:path>
              </a:pathLst>
            </a:custGeom>
            <a:blipFill>
              <a:blip r:embed="rId5"/>
              <a:stretch>
                <a:fillRect l="-27820" b="-577"/>
              </a:stretch>
            </a:blipFill>
          </p:spPr>
          <p:txBody>
            <a:bodyPr/>
            <a:lstStyle/>
            <a:p>
              <a:pPr defTabSz="609630"/>
              <a:endParaRPr lang="en-GB" sz="1200">
                <a:solidFill>
                  <a:prstClr val="black"/>
                </a:solidFill>
                <a:latin typeface="Calibri"/>
              </a:endParaRPr>
            </a:p>
          </p:txBody>
        </p:sp>
      </p:grpSp>
      <p:sp>
        <p:nvSpPr>
          <p:cNvPr id="10" name="Freeform 10"/>
          <p:cNvSpPr/>
          <p:nvPr/>
        </p:nvSpPr>
        <p:spPr>
          <a:xfrm>
            <a:off x="4889456" y="685800"/>
            <a:ext cx="1984559" cy="2007139"/>
          </a:xfrm>
          <a:custGeom>
            <a:avLst/>
            <a:gdLst/>
            <a:ahLst/>
            <a:cxnLst/>
            <a:rect l="l" t="t" r="r" b="b"/>
            <a:pathLst>
              <a:path w="2976838" h="3010708">
                <a:moveTo>
                  <a:pt x="0" y="0"/>
                </a:moveTo>
                <a:lnTo>
                  <a:pt x="2976838" y="0"/>
                </a:lnTo>
                <a:lnTo>
                  <a:pt x="2976838" y="3010708"/>
                </a:lnTo>
                <a:lnTo>
                  <a:pt x="0" y="3010708"/>
                </a:lnTo>
                <a:lnTo>
                  <a:pt x="0" y="0"/>
                </a:lnTo>
                <a:close/>
              </a:path>
            </a:pathLst>
          </a:custGeom>
          <a:blipFill>
            <a:blip r:embed="rId6"/>
            <a:stretch>
              <a:fillRect/>
            </a:stretch>
          </a:blipFill>
        </p:spPr>
        <p:txBody>
          <a:bodyPr/>
          <a:lstStyle/>
          <a:p>
            <a:pPr defTabSz="609630"/>
            <a:endParaRPr lang="en-GB" sz="1200">
              <a:solidFill>
                <a:prstClr val="black"/>
              </a:solidFill>
              <a:latin typeface="Calibri"/>
            </a:endParaRPr>
          </a:p>
        </p:txBody>
      </p:sp>
      <p:sp>
        <p:nvSpPr>
          <p:cNvPr id="11" name="Freeform 11"/>
          <p:cNvSpPr/>
          <p:nvPr/>
        </p:nvSpPr>
        <p:spPr>
          <a:xfrm>
            <a:off x="9933157" y="2727786"/>
            <a:ext cx="2438912" cy="2700026"/>
          </a:xfrm>
          <a:custGeom>
            <a:avLst/>
            <a:gdLst/>
            <a:ahLst/>
            <a:cxnLst/>
            <a:rect l="l" t="t" r="r" b="b"/>
            <a:pathLst>
              <a:path w="3658368" h="4050039">
                <a:moveTo>
                  <a:pt x="0" y="0"/>
                </a:moveTo>
                <a:lnTo>
                  <a:pt x="3658368" y="0"/>
                </a:lnTo>
                <a:lnTo>
                  <a:pt x="3658368" y="4050039"/>
                </a:lnTo>
                <a:lnTo>
                  <a:pt x="0" y="4050039"/>
                </a:lnTo>
                <a:lnTo>
                  <a:pt x="0" y="0"/>
                </a:lnTo>
                <a:close/>
              </a:path>
            </a:pathLst>
          </a:custGeom>
          <a:blipFill>
            <a:blip r:embed="rId7"/>
            <a:stretch>
              <a:fillRect/>
            </a:stretch>
          </a:blipFill>
        </p:spPr>
        <p:txBody>
          <a:bodyPr/>
          <a:lstStyle/>
          <a:p>
            <a:pPr defTabSz="609630"/>
            <a:endParaRPr lang="en-GB" sz="1200">
              <a:solidFill>
                <a:prstClr val="black"/>
              </a:solidFill>
              <a:latin typeface="Calibri"/>
            </a:endParaRPr>
          </a:p>
        </p:txBody>
      </p:sp>
      <p:sp>
        <p:nvSpPr>
          <p:cNvPr id="12" name="Freeform 12"/>
          <p:cNvSpPr/>
          <p:nvPr/>
        </p:nvSpPr>
        <p:spPr>
          <a:xfrm rot="1200789">
            <a:off x="9337380" y="842091"/>
            <a:ext cx="1914107" cy="2228755"/>
          </a:xfrm>
          <a:custGeom>
            <a:avLst/>
            <a:gdLst/>
            <a:ahLst/>
            <a:cxnLst/>
            <a:rect l="l" t="t" r="r" b="b"/>
            <a:pathLst>
              <a:path w="2871160" h="3343132">
                <a:moveTo>
                  <a:pt x="0" y="0"/>
                </a:moveTo>
                <a:lnTo>
                  <a:pt x="2871160" y="0"/>
                </a:lnTo>
                <a:lnTo>
                  <a:pt x="2871160" y="3343131"/>
                </a:lnTo>
                <a:lnTo>
                  <a:pt x="0" y="3343131"/>
                </a:lnTo>
                <a:lnTo>
                  <a:pt x="0" y="0"/>
                </a:lnTo>
                <a:close/>
              </a:path>
            </a:pathLst>
          </a:custGeom>
          <a:blipFill>
            <a:blip r:embed="rId8"/>
            <a:stretch>
              <a:fillRect/>
            </a:stretch>
          </a:blipFill>
        </p:spPr>
        <p:txBody>
          <a:bodyPr/>
          <a:lstStyle/>
          <a:p>
            <a:pPr defTabSz="609630"/>
            <a:endParaRPr lang="en-GB" sz="1200">
              <a:solidFill>
                <a:prstClr val="black"/>
              </a:solidFill>
              <a:latin typeface="Calibri"/>
            </a:endParaRPr>
          </a:p>
        </p:txBody>
      </p:sp>
      <p:sp>
        <p:nvSpPr>
          <p:cNvPr id="13" name="Freeform 13"/>
          <p:cNvSpPr/>
          <p:nvPr/>
        </p:nvSpPr>
        <p:spPr>
          <a:xfrm>
            <a:off x="6131726" y="4622940"/>
            <a:ext cx="2406374" cy="2663418"/>
          </a:xfrm>
          <a:custGeom>
            <a:avLst/>
            <a:gdLst/>
            <a:ahLst/>
            <a:cxnLst/>
            <a:rect l="l" t="t" r="r" b="b"/>
            <a:pathLst>
              <a:path w="3609561" h="3995127">
                <a:moveTo>
                  <a:pt x="0" y="0"/>
                </a:moveTo>
                <a:lnTo>
                  <a:pt x="3609561" y="0"/>
                </a:lnTo>
                <a:lnTo>
                  <a:pt x="3609561" y="3995127"/>
                </a:lnTo>
                <a:lnTo>
                  <a:pt x="0" y="3995127"/>
                </a:lnTo>
                <a:lnTo>
                  <a:pt x="0" y="0"/>
                </a:lnTo>
                <a:close/>
              </a:path>
            </a:pathLst>
          </a:custGeom>
          <a:blipFill>
            <a:blip r:embed="rId9"/>
            <a:stretch>
              <a:fillRect/>
            </a:stretch>
          </a:blipFill>
        </p:spPr>
        <p:txBody>
          <a:bodyPr/>
          <a:lstStyle/>
          <a:p>
            <a:pPr defTabSz="609630"/>
            <a:endParaRPr lang="en-GB" sz="1200">
              <a:solidFill>
                <a:prstClr val="black"/>
              </a:solidFill>
              <a:latin typeface="Calibri"/>
            </a:endParaRPr>
          </a:p>
        </p:txBody>
      </p:sp>
      <p:sp>
        <p:nvSpPr>
          <p:cNvPr id="14" name="Freeform 14"/>
          <p:cNvSpPr/>
          <p:nvPr/>
        </p:nvSpPr>
        <p:spPr>
          <a:xfrm rot="-1713611">
            <a:off x="10076883" y="5167263"/>
            <a:ext cx="2370995" cy="2633225"/>
          </a:xfrm>
          <a:custGeom>
            <a:avLst/>
            <a:gdLst/>
            <a:ahLst/>
            <a:cxnLst/>
            <a:rect l="l" t="t" r="r" b="b"/>
            <a:pathLst>
              <a:path w="3556493" h="3949838">
                <a:moveTo>
                  <a:pt x="0" y="0"/>
                </a:moveTo>
                <a:lnTo>
                  <a:pt x="3556494" y="0"/>
                </a:lnTo>
                <a:lnTo>
                  <a:pt x="3556494" y="3949838"/>
                </a:lnTo>
                <a:lnTo>
                  <a:pt x="0" y="3949838"/>
                </a:lnTo>
                <a:lnTo>
                  <a:pt x="0" y="0"/>
                </a:lnTo>
                <a:close/>
              </a:path>
            </a:pathLst>
          </a:custGeom>
          <a:blipFill>
            <a:blip r:embed="rId10"/>
            <a:stretch>
              <a:fillRect/>
            </a:stretch>
          </a:blipFill>
        </p:spPr>
        <p:txBody>
          <a:bodyPr/>
          <a:lstStyle/>
          <a:p>
            <a:pPr defTabSz="609630"/>
            <a:endParaRPr lang="en-GB" sz="1200">
              <a:solidFill>
                <a:prstClr val="black"/>
              </a:solidFill>
              <a:latin typeface="Calibri"/>
            </a:endParaRPr>
          </a:p>
        </p:txBody>
      </p:sp>
      <p:sp>
        <p:nvSpPr>
          <p:cNvPr id="15" name="Freeform 15"/>
          <p:cNvSpPr/>
          <p:nvPr/>
        </p:nvSpPr>
        <p:spPr>
          <a:xfrm rot="1038589">
            <a:off x="8077816" y="3250022"/>
            <a:ext cx="1926523" cy="2243211"/>
          </a:xfrm>
          <a:custGeom>
            <a:avLst/>
            <a:gdLst/>
            <a:ahLst/>
            <a:cxnLst/>
            <a:rect l="l" t="t" r="r" b="b"/>
            <a:pathLst>
              <a:path w="2889784" h="3364817">
                <a:moveTo>
                  <a:pt x="0" y="0"/>
                </a:moveTo>
                <a:lnTo>
                  <a:pt x="2889784" y="0"/>
                </a:lnTo>
                <a:lnTo>
                  <a:pt x="2889784" y="3364817"/>
                </a:lnTo>
                <a:lnTo>
                  <a:pt x="0" y="3364817"/>
                </a:lnTo>
                <a:lnTo>
                  <a:pt x="0" y="0"/>
                </a:lnTo>
                <a:close/>
              </a:path>
            </a:pathLst>
          </a:custGeom>
          <a:blipFill>
            <a:blip r:embed="rId11"/>
            <a:stretch>
              <a:fillRect/>
            </a:stretch>
          </a:blipFill>
        </p:spPr>
        <p:txBody>
          <a:bodyPr/>
          <a:lstStyle/>
          <a:p>
            <a:pPr defTabSz="609630"/>
            <a:endParaRPr lang="en-GB" sz="1200">
              <a:solidFill>
                <a:prstClr val="black"/>
              </a:solidFill>
              <a:latin typeface="Calibri"/>
            </a:endParaRPr>
          </a:p>
        </p:txBody>
      </p:sp>
      <p:sp>
        <p:nvSpPr>
          <p:cNvPr id="16" name="Freeform 16"/>
          <p:cNvSpPr/>
          <p:nvPr/>
        </p:nvSpPr>
        <p:spPr>
          <a:xfrm>
            <a:off x="6874015" y="831356"/>
            <a:ext cx="2346431" cy="2597644"/>
          </a:xfrm>
          <a:custGeom>
            <a:avLst/>
            <a:gdLst/>
            <a:ahLst/>
            <a:cxnLst/>
            <a:rect l="l" t="t" r="r" b="b"/>
            <a:pathLst>
              <a:path w="3519647" h="3896466">
                <a:moveTo>
                  <a:pt x="0" y="0"/>
                </a:moveTo>
                <a:lnTo>
                  <a:pt x="3519648" y="0"/>
                </a:lnTo>
                <a:lnTo>
                  <a:pt x="3519648" y="3896466"/>
                </a:lnTo>
                <a:lnTo>
                  <a:pt x="0" y="3896466"/>
                </a:lnTo>
                <a:lnTo>
                  <a:pt x="0" y="0"/>
                </a:lnTo>
                <a:close/>
              </a:path>
            </a:pathLst>
          </a:custGeom>
          <a:blipFill>
            <a:blip r:embed="rId12"/>
            <a:stretch>
              <a:fillRect/>
            </a:stretch>
          </a:blipFill>
        </p:spPr>
        <p:txBody>
          <a:bodyPr/>
          <a:lstStyle/>
          <a:p>
            <a:pPr defTabSz="609630"/>
            <a:endParaRPr lang="en-GB" sz="1200">
              <a:solidFill>
                <a:prstClr val="black"/>
              </a:solidFill>
              <a:latin typeface="Calibri"/>
            </a:endParaRPr>
          </a:p>
        </p:txBody>
      </p:sp>
      <p:sp>
        <p:nvSpPr>
          <p:cNvPr id="17" name="Freeform 17"/>
          <p:cNvSpPr/>
          <p:nvPr/>
        </p:nvSpPr>
        <p:spPr>
          <a:xfrm>
            <a:off x="8708250" y="831356"/>
            <a:ext cx="305543" cy="305543"/>
          </a:xfrm>
          <a:custGeom>
            <a:avLst/>
            <a:gdLst/>
            <a:ahLst/>
            <a:cxnLst/>
            <a:rect l="l" t="t" r="r" b="b"/>
            <a:pathLst>
              <a:path w="458314" h="458314">
                <a:moveTo>
                  <a:pt x="0" y="0"/>
                </a:moveTo>
                <a:lnTo>
                  <a:pt x="458314" y="0"/>
                </a:lnTo>
                <a:lnTo>
                  <a:pt x="458314" y="458314"/>
                </a:lnTo>
                <a:lnTo>
                  <a:pt x="0" y="458314"/>
                </a:lnTo>
                <a:lnTo>
                  <a:pt x="0" y="0"/>
                </a:lnTo>
                <a:close/>
              </a:path>
            </a:pathLst>
          </a:custGeom>
          <a:blipFill>
            <a:blip r:embed="rId13"/>
            <a:stretch>
              <a:fillRect/>
            </a:stretch>
          </a:blipFill>
        </p:spPr>
        <p:txBody>
          <a:bodyPr/>
          <a:lstStyle/>
          <a:p>
            <a:pPr defTabSz="609630"/>
            <a:endParaRPr lang="en-GB" sz="1200">
              <a:solidFill>
                <a:prstClr val="black"/>
              </a:solidFill>
              <a:latin typeface="Calibri"/>
            </a:endParaRPr>
          </a:p>
        </p:txBody>
      </p:sp>
      <p:sp>
        <p:nvSpPr>
          <p:cNvPr id="18" name="Freeform 18"/>
          <p:cNvSpPr/>
          <p:nvPr/>
        </p:nvSpPr>
        <p:spPr>
          <a:xfrm flipH="1">
            <a:off x="7252943" y="3025548"/>
            <a:ext cx="305543" cy="305543"/>
          </a:xfrm>
          <a:custGeom>
            <a:avLst/>
            <a:gdLst/>
            <a:ahLst/>
            <a:cxnLst/>
            <a:rect l="l" t="t" r="r" b="b"/>
            <a:pathLst>
              <a:path w="458314" h="458314">
                <a:moveTo>
                  <a:pt x="458314" y="0"/>
                </a:moveTo>
                <a:lnTo>
                  <a:pt x="0" y="0"/>
                </a:lnTo>
                <a:lnTo>
                  <a:pt x="0" y="458314"/>
                </a:lnTo>
                <a:lnTo>
                  <a:pt x="458314" y="458314"/>
                </a:lnTo>
                <a:lnTo>
                  <a:pt x="458314" y="0"/>
                </a:lnTo>
                <a:close/>
              </a:path>
            </a:pathLst>
          </a:custGeom>
          <a:blipFill>
            <a:blip r:embed="rId14"/>
            <a:stretch>
              <a:fillRect/>
            </a:stretch>
          </a:blipFill>
        </p:spPr>
        <p:txBody>
          <a:bodyPr/>
          <a:lstStyle/>
          <a:p>
            <a:pPr defTabSz="609630"/>
            <a:endParaRPr lang="en-GB" sz="1200">
              <a:solidFill>
                <a:prstClr val="black"/>
              </a:solidFill>
              <a:latin typeface="Calibri"/>
            </a:endParaRPr>
          </a:p>
        </p:txBody>
      </p:sp>
      <p:sp>
        <p:nvSpPr>
          <p:cNvPr id="19" name="Freeform 19"/>
          <p:cNvSpPr/>
          <p:nvPr/>
        </p:nvSpPr>
        <p:spPr>
          <a:xfrm>
            <a:off x="10587541" y="749653"/>
            <a:ext cx="305543" cy="305543"/>
          </a:xfrm>
          <a:custGeom>
            <a:avLst/>
            <a:gdLst/>
            <a:ahLst/>
            <a:cxnLst/>
            <a:rect l="l" t="t" r="r" b="b"/>
            <a:pathLst>
              <a:path w="458314" h="458314">
                <a:moveTo>
                  <a:pt x="0" y="0"/>
                </a:moveTo>
                <a:lnTo>
                  <a:pt x="458314" y="0"/>
                </a:lnTo>
                <a:lnTo>
                  <a:pt x="458314" y="458314"/>
                </a:lnTo>
                <a:lnTo>
                  <a:pt x="0" y="458314"/>
                </a:lnTo>
                <a:lnTo>
                  <a:pt x="0" y="0"/>
                </a:lnTo>
                <a:close/>
              </a:path>
            </a:pathLst>
          </a:custGeom>
          <a:blipFill>
            <a:blip r:embed="rId15"/>
            <a:stretch>
              <a:fillRect/>
            </a:stretch>
          </a:blipFill>
        </p:spPr>
        <p:txBody>
          <a:bodyPr/>
          <a:lstStyle/>
          <a:p>
            <a:pPr defTabSz="609630"/>
            <a:endParaRPr lang="en-GB" sz="1200">
              <a:solidFill>
                <a:prstClr val="black"/>
              </a:solidFill>
              <a:latin typeface="Calibri"/>
            </a:endParaRPr>
          </a:p>
        </p:txBody>
      </p:sp>
      <p:sp>
        <p:nvSpPr>
          <p:cNvPr id="20" name="Freeform 20"/>
          <p:cNvSpPr/>
          <p:nvPr/>
        </p:nvSpPr>
        <p:spPr>
          <a:xfrm flipH="1">
            <a:off x="10434769" y="2787711"/>
            <a:ext cx="305543" cy="305543"/>
          </a:xfrm>
          <a:custGeom>
            <a:avLst/>
            <a:gdLst/>
            <a:ahLst/>
            <a:cxnLst/>
            <a:rect l="l" t="t" r="r" b="b"/>
            <a:pathLst>
              <a:path w="458314" h="458314">
                <a:moveTo>
                  <a:pt x="458314" y="0"/>
                </a:moveTo>
                <a:lnTo>
                  <a:pt x="0" y="0"/>
                </a:lnTo>
                <a:lnTo>
                  <a:pt x="0" y="458314"/>
                </a:lnTo>
                <a:lnTo>
                  <a:pt x="458314" y="458314"/>
                </a:lnTo>
                <a:lnTo>
                  <a:pt x="458314" y="0"/>
                </a:lnTo>
                <a:close/>
              </a:path>
            </a:pathLst>
          </a:custGeom>
          <a:blipFill>
            <a:blip r:embed="rId15"/>
            <a:stretch>
              <a:fillRect/>
            </a:stretch>
          </a:blipFill>
        </p:spPr>
        <p:txBody>
          <a:bodyPr/>
          <a:lstStyle/>
          <a:p>
            <a:pPr defTabSz="609630"/>
            <a:endParaRPr lang="en-GB" sz="1200">
              <a:solidFill>
                <a:prstClr val="black"/>
              </a:solidFill>
              <a:latin typeface="Calibri"/>
            </a:endParaRPr>
          </a:p>
        </p:txBody>
      </p:sp>
      <p:sp>
        <p:nvSpPr>
          <p:cNvPr id="21" name="Freeform 21"/>
          <p:cNvSpPr/>
          <p:nvPr/>
        </p:nvSpPr>
        <p:spPr>
          <a:xfrm rot="-1011789">
            <a:off x="8705546" y="5564941"/>
            <a:ext cx="1275957" cy="1275957"/>
          </a:xfrm>
          <a:custGeom>
            <a:avLst/>
            <a:gdLst/>
            <a:ahLst/>
            <a:cxnLst/>
            <a:rect l="l" t="t" r="r" b="b"/>
            <a:pathLst>
              <a:path w="1913935" h="1913935">
                <a:moveTo>
                  <a:pt x="0" y="0"/>
                </a:moveTo>
                <a:lnTo>
                  <a:pt x="1913936" y="0"/>
                </a:lnTo>
                <a:lnTo>
                  <a:pt x="1913936" y="1913936"/>
                </a:lnTo>
                <a:lnTo>
                  <a:pt x="0" y="1913936"/>
                </a:lnTo>
                <a:lnTo>
                  <a:pt x="0" y="0"/>
                </a:lnTo>
                <a:close/>
              </a:path>
            </a:pathLst>
          </a:custGeom>
          <a:blipFill>
            <a:blip r:embed="rId16"/>
            <a:stretch>
              <a:fillRect/>
            </a:stretch>
          </a:blipFill>
        </p:spPr>
        <p:txBody>
          <a:bodyPr/>
          <a:lstStyle/>
          <a:p>
            <a:pPr defTabSz="609630"/>
            <a:endParaRPr lang="en-GB" sz="1200">
              <a:solidFill>
                <a:prstClr val="black"/>
              </a:solidFill>
              <a:latin typeface="Calibri"/>
            </a:endParaRPr>
          </a:p>
        </p:txBody>
      </p:sp>
      <p:sp>
        <p:nvSpPr>
          <p:cNvPr id="22" name="TextBox 22"/>
          <p:cNvSpPr txBox="1"/>
          <p:nvPr/>
        </p:nvSpPr>
        <p:spPr>
          <a:xfrm>
            <a:off x="140121" y="4235922"/>
            <a:ext cx="4749335" cy="725455"/>
          </a:xfrm>
          <a:prstGeom prst="rect">
            <a:avLst/>
          </a:prstGeom>
        </p:spPr>
        <p:txBody>
          <a:bodyPr lIns="0" tIns="0" rIns="0" bIns="0" rtlCol="0" anchor="t">
            <a:spAutoFit/>
          </a:bodyPr>
          <a:lstStyle/>
          <a:p>
            <a:pPr algn="ctr" defTabSz="609630">
              <a:lnSpc>
                <a:spcPts val="6190"/>
              </a:lnSpc>
              <a:spcBef>
                <a:spcPct val="0"/>
              </a:spcBef>
            </a:pPr>
            <a:r>
              <a:rPr lang="en-US" sz="4421" b="1">
                <a:solidFill>
                  <a:srgbClr val="FFFFFF"/>
                </a:solidFill>
                <a:latin typeface="Arial MT Pro Bold"/>
                <a:ea typeface="Arial MT Pro Bold"/>
                <a:cs typeface="Arial MT Pro Bold"/>
                <a:sym typeface="Arial MT Pro Bold"/>
              </a:rPr>
              <a:t>Accommodation</a:t>
            </a:r>
          </a:p>
        </p:txBody>
      </p:sp>
      <p:sp>
        <p:nvSpPr>
          <p:cNvPr id="23" name="TextBox 23"/>
          <p:cNvSpPr txBox="1"/>
          <p:nvPr/>
        </p:nvSpPr>
        <p:spPr>
          <a:xfrm>
            <a:off x="517708" y="5339964"/>
            <a:ext cx="4133399" cy="1651734"/>
          </a:xfrm>
          <a:prstGeom prst="rect">
            <a:avLst/>
          </a:prstGeom>
        </p:spPr>
        <p:txBody>
          <a:bodyPr lIns="0" tIns="0" rIns="0" bIns="0" rtlCol="0" anchor="t">
            <a:spAutoFit/>
          </a:bodyPr>
          <a:lstStyle/>
          <a:p>
            <a:pPr algn="ctr" defTabSz="609630">
              <a:lnSpc>
                <a:spcPts val="3267"/>
              </a:lnSpc>
            </a:pPr>
            <a:r>
              <a:rPr lang="en-US" sz="2300" b="1">
                <a:solidFill>
                  <a:srgbClr val="FFFFFF"/>
                </a:solidFill>
                <a:latin typeface="Arial MT Pro Bold"/>
                <a:ea typeface="Arial MT Pro Bold"/>
                <a:cs typeface="Arial MT Pro Bold"/>
                <a:sym typeface="Arial MT Pro Bold"/>
              </a:rPr>
              <a:t>Average cost for UK</a:t>
            </a:r>
            <a:r>
              <a:rPr lang="en-US" sz="2300" b="1" dirty="0">
                <a:solidFill>
                  <a:srgbClr val="FFFFFF"/>
                </a:solidFill>
                <a:latin typeface="Arial MT Pro Bold"/>
                <a:ea typeface="Arial MT Pro Bold"/>
                <a:cs typeface="Arial MT Pro Bold"/>
                <a:sym typeface="Arial MT Pro Bold"/>
              </a:rPr>
              <a:t> </a:t>
            </a:r>
            <a:r>
              <a:rPr lang="en-US" sz="2300" b="1">
                <a:solidFill>
                  <a:srgbClr val="FFFFFF"/>
                </a:solidFill>
                <a:latin typeface="Arial MT Pro Bold"/>
                <a:ea typeface="Arial MT Pro Bold"/>
                <a:cs typeface="Arial MT Pro Bold"/>
                <a:sym typeface="Arial MT Pro Bold"/>
              </a:rPr>
              <a:t>student </a:t>
            </a:r>
            <a:r>
              <a:rPr lang="en-US" sz="2300" b="1" dirty="0">
                <a:solidFill>
                  <a:srgbClr val="FFFFFF"/>
                </a:solidFill>
                <a:latin typeface="Arial MT Pro Bold"/>
                <a:ea typeface="Arial MT Pro Bold"/>
                <a:cs typeface="Arial MT Pro Bold"/>
                <a:sym typeface="Arial MT Pro Bold"/>
              </a:rPr>
              <a:t>accommodation - £166 pw</a:t>
            </a:r>
          </a:p>
          <a:p>
            <a:pPr algn="ctr" defTabSz="609630">
              <a:lnSpc>
                <a:spcPts val="2333"/>
              </a:lnSpc>
            </a:pPr>
            <a:r>
              <a:rPr lang="en-US" sz="1650" b="1" dirty="0">
                <a:solidFill>
                  <a:srgbClr val="FFFFFF"/>
                </a:solidFill>
                <a:latin typeface="Arial MT Pro Bold"/>
                <a:ea typeface="Arial MT Pro Bold"/>
                <a:cs typeface="Arial MT Pro Bold"/>
                <a:sym typeface="Arial MT Pro Bold"/>
              </a:rPr>
              <a:t>(</a:t>
            </a:r>
            <a:r>
              <a:rPr lang="en-US" sz="1650" b="1" i="1" dirty="0">
                <a:solidFill>
                  <a:srgbClr val="FFFFFF"/>
                </a:solidFill>
                <a:latin typeface="Arial MT Pro Bold Italics"/>
                <a:ea typeface="Arial MT Pro Bold Italics"/>
                <a:cs typeface="Arial MT Pro Bold Italics"/>
                <a:sym typeface="Arial MT Pro Bold Italics"/>
              </a:rPr>
              <a:t>The complete university guide, 2024)</a:t>
            </a:r>
            <a:endParaRPr lang="en-US" sz="1650" b="1" i="1" dirty="0">
              <a:solidFill>
                <a:srgbClr val="FFFFFF"/>
              </a:solidFill>
              <a:latin typeface="Arial MT Pro Bold Italics"/>
              <a:ea typeface="Arial MT Pro Bold Italics"/>
              <a:cs typeface="Arial MT Pro Bold Italics"/>
            </a:endParaRPr>
          </a:p>
          <a:p>
            <a:pPr algn="ctr" defTabSz="609630">
              <a:lnSpc>
                <a:spcPts val="4760"/>
              </a:lnSpc>
              <a:spcBef>
                <a:spcPct val="0"/>
              </a:spcBef>
            </a:pPr>
            <a:endParaRPr lang="en-US" sz="1667" b="1" i="1">
              <a:solidFill>
                <a:srgbClr val="FFFFFF"/>
              </a:solidFill>
              <a:latin typeface="Arial MT Pro Bold Italics"/>
              <a:ea typeface="Arial MT Pro Bold Italics"/>
              <a:cs typeface="Arial MT Pro Bold Italics"/>
              <a:sym typeface="Arial MT Pro Bold Italics"/>
            </a:endParaRPr>
          </a:p>
        </p:txBody>
      </p:sp>
      <p:sp>
        <p:nvSpPr>
          <p:cNvPr id="24" name="TextBox 24"/>
          <p:cNvSpPr txBox="1"/>
          <p:nvPr/>
        </p:nvSpPr>
        <p:spPr>
          <a:xfrm>
            <a:off x="5094516" y="851624"/>
            <a:ext cx="1613953" cy="1856021"/>
          </a:xfrm>
          <a:prstGeom prst="rect">
            <a:avLst/>
          </a:prstGeom>
        </p:spPr>
        <p:txBody>
          <a:bodyPr lIns="0" tIns="0" rIns="0" bIns="0" rtlCol="0" anchor="t">
            <a:spAutoFit/>
          </a:bodyPr>
          <a:lstStyle/>
          <a:p>
            <a:pPr algn="ctr" defTabSz="609630">
              <a:lnSpc>
                <a:spcPts val="1834"/>
              </a:lnSpc>
            </a:pPr>
            <a:r>
              <a:rPr lang="en-US" sz="1310" b="1">
                <a:solidFill>
                  <a:srgbClr val="672146"/>
                </a:solidFill>
                <a:latin typeface="Arial MT Pro Bold"/>
                <a:ea typeface="Arial MT Pro Bold"/>
                <a:cs typeface="Arial MT Pro Bold"/>
                <a:sym typeface="Arial MT Pro Bold"/>
              </a:rPr>
              <a:t>Hallam has 14 different properties with various price points starting below the national average!</a:t>
            </a:r>
          </a:p>
          <a:p>
            <a:pPr algn="ctr" defTabSz="609630">
              <a:lnSpc>
                <a:spcPts val="4538"/>
              </a:lnSpc>
              <a:spcBef>
                <a:spcPct val="0"/>
              </a:spcBef>
            </a:pPr>
            <a:endParaRPr lang="en-US" sz="1310" b="1">
              <a:solidFill>
                <a:srgbClr val="672146"/>
              </a:solidFill>
              <a:latin typeface="Arial MT Pro Bold"/>
              <a:ea typeface="Arial MT Pro Bold"/>
              <a:cs typeface="Arial MT Pro Bold"/>
              <a:sym typeface="Arial MT Pro Bold"/>
            </a:endParaRPr>
          </a:p>
        </p:txBody>
      </p:sp>
      <p:sp>
        <p:nvSpPr>
          <p:cNvPr id="25" name="Freeform 25"/>
          <p:cNvSpPr/>
          <p:nvPr/>
        </p:nvSpPr>
        <p:spPr>
          <a:xfrm flipH="1">
            <a:off x="8410540" y="2930067"/>
            <a:ext cx="305543" cy="305543"/>
          </a:xfrm>
          <a:custGeom>
            <a:avLst/>
            <a:gdLst/>
            <a:ahLst/>
            <a:cxnLst/>
            <a:rect l="l" t="t" r="r" b="b"/>
            <a:pathLst>
              <a:path w="458314" h="458314">
                <a:moveTo>
                  <a:pt x="458315" y="0"/>
                </a:moveTo>
                <a:lnTo>
                  <a:pt x="0" y="0"/>
                </a:lnTo>
                <a:lnTo>
                  <a:pt x="0" y="458314"/>
                </a:lnTo>
                <a:lnTo>
                  <a:pt x="458315" y="458314"/>
                </a:lnTo>
                <a:lnTo>
                  <a:pt x="458315" y="0"/>
                </a:lnTo>
                <a:close/>
              </a:path>
            </a:pathLst>
          </a:custGeom>
          <a:blipFill>
            <a:blip r:embed="rId13"/>
            <a:stretch>
              <a:fillRect/>
            </a:stretch>
          </a:blipFill>
        </p:spPr>
        <p:txBody>
          <a:bodyPr/>
          <a:lstStyle/>
          <a:p>
            <a:pPr defTabSz="609630"/>
            <a:endParaRPr lang="en-GB" sz="1200">
              <a:solidFill>
                <a:prstClr val="black"/>
              </a:solidFill>
              <a:latin typeface="Calibri"/>
            </a:endParaRPr>
          </a:p>
        </p:txBody>
      </p:sp>
      <p:sp>
        <p:nvSpPr>
          <p:cNvPr id="26" name="Freeform 26"/>
          <p:cNvSpPr/>
          <p:nvPr/>
        </p:nvSpPr>
        <p:spPr>
          <a:xfrm>
            <a:off x="6224685" y="6531036"/>
            <a:ext cx="305543" cy="305543"/>
          </a:xfrm>
          <a:custGeom>
            <a:avLst/>
            <a:gdLst/>
            <a:ahLst/>
            <a:cxnLst/>
            <a:rect l="l" t="t" r="r" b="b"/>
            <a:pathLst>
              <a:path w="458314" h="458314">
                <a:moveTo>
                  <a:pt x="0" y="0"/>
                </a:moveTo>
                <a:lnTo>
                  <a:pt x="458314" y="0"/>
                </a:lnTo>
                <a:lnTo>
                  <a:pt x="458314" y="458314"/>
                </a:lnTo>
                <a:lnTo>
                  <a:pt x="0" y="458314"/>
                </a:lnTo>
                <a:lnTo>
                  <a:pt x="0" y="0"/>
                </a:lnTo>
                <a:close/>
              </a:path>
            </a:pathLst>
          </a:custGeom>
          <a:blipFill>
            <a:blip r:embed="rId13"/>
            <a:stretch>
              <a:fillRect/>
            </a:stretch>
          </a:blipFill>
        </p:spPr>
        <p:txBody>
          <a:bodyPr/>
          <a:lstStyle/>
          <a:p>
            <a:pPr defTabSz="609630"/>
            <a:endParaRPr lang="en-GB" sz="1200">
              <a:solidFill>
                <a:prstClr val="black"/>
              </a:solidFill>
              <a:latin typeface="Calibri"/>
            </a:endParaRPr>
          </a:p>
        </p:txBody>
      </p:sp>
      <p:sp>
        <p:nvSpPr>
          <p:cNvPr id="27" name="Freeform 27"/>
          <p:cNvSpPr/>
          <p:nvPr/>
        </p:nvSpPr>
        <p:spPr>
          <a:xfrm>
            <a:off x="11673791" y="4913403"/>
            <a:ext cx="305543" cy="305543"/>
          </a:xfrm>
          <a:custGeom>
            <a:avLst/>
            <a:gdLst/>
            <a:ahLst/>
            <a:cxnLst/>
            <a:rect l="l" t="t" r="r" b="b"/>
            <a:pathLst>
              <a:path w="458314" h="458314">
                <a:moveTo>
                  <a:pt x="0" y="0"/>
                </a:moveTo>
                <a:lnTo>
                  <a:pt x="458314" y="0"/>
                </a:lnTo>
                <a:lnTo>
                  <a:pt x="458314" y="458314"/>
                </a:lnTo>
                <a:lnTo>
                  <a:pt x="0" y="458314"/>
                </a:lnTo>
                <a:lnTo>
                  <a:pt x="0" y="0"/>
                </a:lnTo>
                <a:close/>
              </a:path>
            </a:pathLst>
          </a:custGeom>
          <a:blipFill>
            <a:blip r:embed="rId17"/>
            <a:stretch>
              <a:fillRect/>
            </a:stretch>
          </a:blipFill>
        </p:spPr>
        <p:txBody>
          <a:bodyPr/>
          <a:lstStyle/>
          <a:p>
            <a:pPr defTabSz="609630"/>
            <a:endParaRPr lang="en-GB" sz="1200">
              <a:solidFill>
                <a:prstClr val="black"/>
              </a:solidFill>
              <a:latin typeface="Calibri"/>
            </a:endParaRPr>
          </a:p>
        </p:txBody>
      </p:sp>
      <p:sp>
        <p:nvSpPr>
          <p:cNvPr id="28" name="Freeform 28"/>
          <p:cNvSpPr/>
          <p:nvPr/>
        </p:nvSpPr>
        <p:spPr>
          <a:xfrm>
            <a:off x="8269210" y="5028779"/>
            <a:ext cx="305543" cy="305543"/>
          </a:xfrm>
          <a:custGeom>
            <a:avLst/>
            <a:gdLst/>
            <a:ahLst/>
            <a:cxnLst/>
            <a:rect l="l" t="t" r="r" b="b"/>
            <a:pathLst>
              <a:path w="458314" h="458314">
                <a:moveTo>
                  <a:pt x="0" y="0"/>
                </a:moveTo>
                <a:lnTo>
                  <a:pt x="458314" y="0"/>
                </a:lnTo>
                <a:lnTo>
                  <a:pt x="458314" y="458314"/>
                </a:lnTo>
                <a:lnTo>
                  <a:pt x="0" y="458314"/>
                </a:lnTo>
                <a:lnTo>
                  <a:pt x="0" y="0"/>
                </a:lnTo>
                <a:close/>
              </a:path>
            </a:pathLst>
          </a:custGeom>
          <a:blipFill>
            <a:blip r:embed="rId14"/>
            <a:stretch>
              <a:fillRect/>
            </a:stretch>
          </a:blipFill>
        </p:spPr>
        <p:txBody>
          <a:bodyPr/>
          <a:lstStyle/>
          <a:p>
            <a:pPr defTabSz="609630"/>
            <a:endParaRPr lang="en-GB" sz="1200">
              <a:solidFill>
                <a:prstClr val="black"/>
              </a:solidFill>
              <a:latin typeface="Calibri"/>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72146"/>
        </a:solidFill>
        <a:effectLst/>
      </p:bgPr>
    </p:bg>
    <p:spTree>
      <p:nvGrpSpPr>
        <p:cNvPr id="1" name=""/>
        <p:cNvGrpSpPr/>
        <p:nvPr/>
      </p:nvGrpSpPr>
      <p:grpSpPr>
        <a:xfrm>
          <a:off x="0" y="0"/>
          <a:ext cx="0" cy="0"/>
          <a:chOff x="0" y="0"/>
          <a:chExt cx="0" cy="0"/>
        </a:xfrm>
      </p:grpSpPr>
      <p:sp>
        <p:nvSpPr>
          <p:cNvPr id="2" name="Freeform 2"/>
          <p:cNvSpPr/>
          <p:nvPr/>
        </p:nvSpPr>
        <p:spPr>
          <a:xfrm>
            <a:off x="152600" y="172962"/>
            <a:ext cx="1227774" cy="658394"/>
          </a:xfrm>
          <a:custGeom>
            <a:avLst/>
            <a:gdLst/>
            <a:ahLst/>
            <a:cxnLst/>
            <a:rect l="l" t="t" r="r" b="b"/>
            <a:pathLst>
              <a:path w="1841661" h="987591">
                <a:moveTo>
                  <a:pt x="0" y="0"/>
                </a:moveTo>
                <a:lnTo>
                  <a:pt x="1841662" y="0"/>
                </a:lnTo>
                <a:lnTo>
                  <a:pt x="1841662" y="987591"/>
                </a:lnTo>
                <a:lnTo>
                  <a:pt x="0" y="987591"/>
                </a:lnTo>
                <a:lnTo>
                  <a:pt x="0" y="0"/>
                </a:lnTo>
                <a:close/>
              </a:path>
            </a:pathLst>
          </a:custGeom>
          <a:blipFill>
            <a:blip r:embed="rId2"/>
            <a:stretch>
              <a:fillRect/>
            </a:stretch>
          </a:blipFill>
        </p:spPr>
        <p:txBody>
          <a:bodyPr/>
          <a:lstStyle/>
          <a:p>
            <a:pPr defTabSz="609630"/>
            <a:endParaRPr lang="en-GB" sz="1200">
              <a:solidFill>
                <a:prstClr val="black"/>
              </a:solidFill>
              <a:latin typeface="Calibri"/>
            </a:endParaRPr>
          </a:p>
        </p:txBody>
      </p:sp>
      <p:grpSp>
        <p:nvGrpSpPr>
          <p:cNvPr id="3" name="Group 3"/>
          <p:cNvGrpSpPr/>
          <p:nvPr/>
        </p:nvGrpSpPr>
        <p:grpSpPr>
          <a:xfrm>
            <a:off x="685800" y="831356"/>
            <a:ext cx="3498518" cy="3498518"/>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C145A"/>
            </a:solidFill>
          </p:spPr>
          <p:txBody>
            <a:bodyPr/>
            <a:lstStyle/>
            <a:p>
              <a:pPr defTabSz="609630"/>
              <a:endParaRPr lang="en-GB" sz="1200">
                <a:solidFill>
                  <a:prstClr val="black"/>
                </a:solidFill>
                <a:latin typeface="Calibri"/>
              </a:endParaRPr>
            </a:p>
          </p:txBody>
        </p:sp>
        <p:sp>
          <p:nvSpPr>
            <p:cNvPr id="5" name="TextBox 5"/>
            <p:cNvSpPr txBox="1"/>
            <p:nvPr/>
          </p:nvSpPr>
          <p:spPr>
            <a:xfrm>
              <a:off x="76200" y="28575"/>
              <a:ext cx="660400" cy="708025"/>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6" name="Freeform 6"/>
          <p:cNvSpPr/>
          <p:nvPr/>
        </p:nvSpPr>
        <p:spPr>
          <a:xfrm>
            <a:off x="1170133" y="1430012"/>
            <a:ext cx="2630723" cy="2157193"/>
          </a:xfrm>
          <a:custGeom>
            <a:avLst/>
            <a:gdLst/>
            <a:ahLst/>
            <a:cxnLst/>
            <a:rect l="l" t="t" r="r" b="b"/>
            <a:pathLst>
              <a:path w="3946085" h="3235790">
                <a:moveTo>
                  <a:pt x="0" y="0"/>
                </a:moveTo>
                <a:lnTo>
                  <a:pt x="3946085" y="0"/>
                </a:lnTo>
                <a:lnTo>
                  <a:pt x="3946085" y="3235790"/>
                </a:lnTo>
                <a:lnTo>
                  <a:pt x="0" y="3235790"/>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pPr defTabSz="609630"/>
            <a:endParaRPr lang="en-GB" sz="1200">
              <a:solidFill>
                <a:prstClr val="black"/>
              </a:solidFill>
              <a:latin typeface="Calibri"/>
            </a:endParaRPr>
          </a:p>
        </p:txBody>
      </p:sp>
      <p:grpSp>
        <p:nvGrpSpPr>
          <p:cNvPr id="7" name="Group 7"/>
          <p:cNvGrpSpPr/>
          <p:nvPr/>
        </p:nvGrpSpPr>
        <p:grpSpPr>
          <a:xfrm>
            <a:off x="4816327" y="1351723"/>
            <a:ext cx="2313773" cy="231377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4"/>
              <a:stretch>
                <a:fillRect l="-38888" r="-38888"/>
              </a:stretch>
            </a:blipFill>
            <a:ln w="133350" cap="sq">
              <a:solidFill>
                <a:srgbClr val="E5217A"/>
              </a:solidFill>
              <a:prstDash val="solid"/>
              <a:miter/>
            </a:ln>
          </p:spPr>
          <p:txBody>
            <a:bodyPr/>
            <a:lstStyle/>
            <a:p>
              <a:pPr defTabSz="609630"/>
              <a:endParaRPr lang="en-GB" sz="1200">
                <a:solidFill>
                  <a:prstClr val="black"/>
                </a:solidFill>
                <a:latin typeface="Calibri"/>
              </a:endParaRPr>
            </a:p>
          </p:txBody>
        </p:sp>
      </p:grpSp>
      <p:grpSp>
        <p:nvGrpSpPr>
          <p:cNvPr id="9" name="Group 9"/>
          <p:cNvGrpSpPr/>
          <p:nvPr/>
        </p:nvGrpSpPr>
        <p:grpSpPr>
          <a:xfrm>
            <a:off x="4713642" y="4401022"/>
            <a:ext cx="2313773" cy="231377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5"/>
              <a:stretch>
                <a:fillRect l="-16666" r="-16666"/>
              </a:stretch>
            </a:blipFill>
            <a:ln w="152400" cap="sq">
              <a:solidFill>
                <a:srgbClr val="E31C79"/>
              </a:solidFill>
              <a:prstDash val="solid"/>
              <a:miter/>
            </a:ln>
          </p:spPr>
          <p:txBody>
            <a:bodyPr/>
            <a:lstStyle/>
            <a:p>
              <a:pPr defTabSz="609630"/>
              <a:endParaRPr lang="en-GB" sz="1200">
                <a:solidFill>
                  <a:prstClr val="black"/>
                </a:solidFill>
                <a:latin typeface="Calibri"/>
              </a:endParaRPr>
            </a:p>
          </p:txBody>
        </p:sp>
      </p:grpSp>
      <p:grpSp>
        <p:nvGrpSpPr>
          <p:cNvPr id="11" name="Group 11"/>
          <p:cNvGrpSpPr/>
          <p:nvPr/>
        </p:nvGrpSpPr>
        <p:grpSpPr>
          <a:xfrm>
            <a:off x="6928603" y="2922260"/>
            <a:ext cx="2313773" cy="231377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6"/>
              <a:stretch>
                <a:fillRect l="-38888" r="-38888"/>
              </a:stretch>
            </a:blipFill>
            <a:ln w="142875" cap="sq">
              <a:solidFill>
                <a:srgbClr val="AC145A"/>
              </a:solidFill>
              <a:prstDash val="solid"/>
              <a:miter/>
            </a:ln>
          </p:spPr>
          <p:txBody>
            <a:bodyPr/>
            <a:lstStyle/>
            <a:p>
              <a:pPr defTabSz="609630"/>
              <a:endParaRPr lang="en-GB" sz="1200">
                <a:solidFill>
                  <a:prstClr val="black"/>
                </a:solidFill>
                <a:latin typeface="Calibri"/>
              </a:endParaRPr>
            </a:p>
          </p:txBody>
        </p:sp>
      </p:grpSp>
      <p:sp>
        <p:nvSpPr>
          <p:cNvPr id="13" name="Freeform 13"/>
          <p:cNvSpPr/>
          <p:nvPr/>
        </p:nvSpPr>
        <p:spPr>
          <a:xfrm>
            <a:off x="8679719" y="1214472"/>
            <a:ext cx="3582041" cy="5532109"/>
          </a:xfrm>
          <a:custGeom>
            <a:avLst/>
            <a:gdLst/>
            <a:ahLst/>
            <a:cxnLst/>
            <a:rect l="l" t="t" r="r" b="b"/>
            <a:pathLst>
              <a:path w="5373061" h="8298163">
                <a:moveTo>
                  <a:pt x="0" y="0"/>
                </a:moveTo>
                <a:lnTo>
                  <a:pt x="5373060" y="0"/>
                </a:lnTo>
                <a:lnTo>
                  <a:pt x="5373060" y="8298163"/>
                </a:lnTo>
                <a:lnTo>
                  <a:pt x="0" y="8298163"/>
                </a:lnTo>
                <a:lnTo>
                  <a:pt x="0" y="0"/>
                </a:lnTo>
                <a:close/>
              </a:path>
            </a:pathLst>
          </a:custGeom>
          <a:blipFill>
            <a:blip r:embed="rId7"/>
            <a:stretch>
              <a:fillRect/>
            </a:stretch>
          </a:blipFill>
        </p:spPr>
        <p:txBody>
          <a:bodyPr/>
          <a:lstStyle/>
          <a:p>
            <a:pPr defTabSz="609630"/>
            <a:endParaRPr lang="en-GB" sz="1200">
              <a:solidFill>
                <a:prstClr val="black"/>
              </a:solidFill>
              <a:latin typeface="Calibri"/>
            </a:endParaRPr>
          </a:p>
        </p:txBody>
      </p:sp>
      <p:sp>
        <p:nvSpPr>
          <p:cNvPr id="14" name="TextBox 14"/>
          <p:cNvSpPr txBox="1"/>
          <p:nvPr/>
        </p:nvSpPr>
        <p:spPr>
          <a:xfrm>
            <a:off x="28740" y="4341352"/>
            <a:ext cx="4749335" cy="725455"/>
          </a:xfrm>
          <a:prstGeom prst="rect">
            <a:avLst/>
          </a:prstGeom>
        </p:spPr>
        <p:txBody>
          <a:bodyPr lIns="0" tIns="0" rIns="0" bIns="0" rtlCol="0" anchor="t">
            <a:spAutoFit/>
          </a:bodyPr>
          <a:lstStyle/>
          <a:p>
            <a:pPr algn="ctr" defTabSz="609630">
              <a:lnSpc>
                <a:spcPts val="6190"/>
              </a:lnSpc>
              <a:spcBef>
                <a:spcPct val="0"/>
              </a:spcBef>
            </a:pPr>
            <a:r>
              <a:rPr lang="en-US" sz="4421" b="1">
                <a:solidFill>
                  <a:srgbClr val="FFFFFF"/>
                </a:solidFill>
                <a:latin typeface="Arial MT Pro Bold"/>
                <a:ea typeface="Arial MT Pro Bold"/>
                <a:cs typeface="Arial MT Pro Bold"/>
                <a:sym typeface="Arial MT Pro Bold"/>
              </a:rPr>
              <a:t>Travel</a:t>
            </a:r>
          </a:p>
        </p:txBody>
      </p:sp>
      <p:sp>
        <p:nvSpPr>
          <p:cNvPr id="15" name="TextBox 15"/>
          <p:cNvSpPr txBox="1"/>
          <p:nvPr/>
        </p:nvSpPr>
        <p:spPr>
          <a:xfrm>
            <a:off x="523584" y="5252932"/>
            <a:ext cx="3759647" cy="1651734"/>
          </a:xfrm>
          <a:prstGeom prst="rect">
            <a:avLst/>
          </a:prstGeom>
        </p:spPr>
        <p:txBody>
          <a:bodyPr lIns="0" tIns="0" rIns="0" bIns="0" rtlCol="0" anchor="t">
            <a:spAutoFit/>
          </a:bodyPr>
          <a:lstStyle/>
          <a:p>
            <a:pPr algn="ctr" defTabSz="609630">
              <a:lnSpc>
                <a:spcPts val="3267"/>
              </a:lnSpc>
            </a:pPr>
            <a:r>
              <a:rPr lang="en-US" sz="2333" b="1">
                <a:solidFill>
                  <a:srgbClr val="FFFFFF"/>
                </a:solidFill>
                <a:latin typeface="Arial MT Pro Bold"/>
                <a:ea typeface="Arial MT Pro Bold"/>
                <a:cs typeface="Arial MT Pro Bold"/>
                <a:sym typeface="Arial MT Pro Bold"/>
              </a:rPr>
              <a:t>Average cost for uk student travel - £65 pw</a:t>
            </a:r>
          </a:p>
          <a:p>
            <a:pPr algn="ctr" defTabSz="609630">
              <a:lnSpc>
                <a:spcPts val="2333"/>
              </a:lnSpc>
            </a:pPr>
            <a:r>
              <a:rPr lang="en-US" sz="1667" b="1">
                <a:solidFill>
                  <a:srgbClr val="FFFFFF"/>
                </a:solidFill>
                <a:latin typeface="Arial MT Pro Bold"/>
                <a:ea typeface="Arial MT Pro Bold"/>
                <a:cs typeface="Arial MT Pro Bold"/>
                <a:sym typeface="Arial MT Pro Bold"/>
              </a:rPr>
              <a:t>(</a:t>
            </a:r>
            <a:r>
              <a:rPr lang="en-US" sz="1667" b="1" i="1">
                <a:solidFill>
                  <a:srgbClr val="FFFFFF"/>
                </a:solidFill>
                <a:latin typeface="Arial MT Pro Bold Italics"/>
                <a:ea typeface="Arial MT Pro Bold Italics"/>
                <a:cs typeface="Arial MT Pro Bold Italics"/>
                <a:sym typeface="Arial MT Pro Bold Italics"/>
              </a:rPr>
              <a:t>SaveTheStudent.Org, 2024)</a:t>
            </a:r>
          </a:p>
          <a:p>
            <a:pPr algn="ctr" defTabSz="609630">
              <a:lnSpc>
                <a:spcPts val="4760"/>
              </a:lnSpc>
              <a:spcBef>
                <a:spcPct val="0"/>
              </a:spcBef>
            </a:pPr>
            <a:endParaRPr lang="en-US" sz="1667" b="1" i="1">
              <a:solidFill>
                <a:srgbClr val="FFFFFF"/>
              </a:solidFill>
              <a:latin typeface="Arial MT Pro Bold Italics"/>
              <a:ea typeface="Arial MT Pro Bold Italics"/>
              <a:cs typeface="Arial MT Pro Bold Italics"/>
              <a:sym typeface="Arial MT Pro Bold Italics"/>
            </a:endParaRPr>
          </a:p>
        </p:txBody>
      </p:sp>
      <p:sp>
        <p:nvSpPr>
          <p:cNvPr id="16" name="TextBox 16"/>
          <p:cNvSpPr txBox="1"/>
          <p:nvPr/>
        </p:nvSpPr>
        <p:spPr>
          <a:xfrm>
            <a:off x="4013427" y="207434"/>
            <a:ext cx="8144123" cy="808683"/>
          </a:xfrm>
          <a:prstGeom prst="rect">
            <a:avLst/>
          </a:prstGeom>
        </p:spPr>
        <p:txBody>
          <a:bodyPr lIns="0" tIns="0" rIns="0" bIns="0" rtlCol="0" anchor="t">
            <a:spAutoFit/>
          </a:bodyPr>
          <a:lstStyle/>
          <a:p>
            <a:pPr algn="ctr" defTabSz="609630">
              <a:lnSpc>
                <a:spcPts val="3267"/>
              </a:lnSpc>
              <a:spcBef>
                <a:spcPct val="0"/>
              </a:spcBef>
            </a:pPr>
            <a:r>
              <a:rPr lang="en-US" sz="2333" b="1">
                <a:solidFill>
                  <a:srgbClr val="FFFFFF"/>
                </a:solidFill>
                <a:latin typeface="Arial MT Pro Bold"/>
                <a:ea typeface="Arial MT Pro Bold"/>
                <a:cs typeface="Arial MT Pro Bold"/>
                <a:sym typeface="Arial MT Pro Bold"/>
              </a:rPr>
              <a:t>Sheffield’s central location makes it an ideal hub for transport, offering excellent connections across the UK.</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750EFDA12D1494EA5BF9B0A63DDC7DD" ma:contentTypeVersion="18" ma:contentTypeDescription="Create a new document." ma:contentTypeScope="" ma:versionID="67a75c79ef4c413d617243999739262f">
  <xsd:schema xmlns:xsd="http://www.w3.org/2001/XMLSchema" xmlns:xs="http://www.w3.org/2001/XMLSchema" xmlns:p="http://schemas.microsoft.com/office/2006/metadata/properties" xmlns:ns2="1c9dd794-ecc3-4585-a395-8c88837217b0" xmlns:ns3="9b04ca33-cab9-47dd-a85b-4a62bda88deb" targetNamespace="http://schemas.microsoft.com/office/2006/metadata/properties" ma:root="true" ma:fieldsID="e364b1e81f56d3d45c7fc5be8199044c" ns2:_="" ns3:_="">
    <xsd:import namespace="1c9dd794-ecc3-4585-a395-8c88837217b0"/>
    <xsd:import namespace="9b04ca33-cab9-47dd-a85b-4a62bda88deb"/>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LengthInSeconds" minOccurs="0"/>
                <xsd:element ref="ns3:MediaServiceDateTake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Location"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9dd794-ecc3-4585-a395-8c88837217b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abb9eafb-7767-4c46-a150-3e59c0992fd4}" ma:internalName="TaxCatchAll" ma:showField="CatchAllData" ma:web="1c9dd794-ecc3-4585-a395-8c88837217b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04ca33-cab9-47dd-a85b-4a62bda88deb"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LengthInSeconds" ma:index="12" nillable="true" ma:displayName="MediaLengthInSeconds" ma:hidden="true"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48c43db7-d5b9-4501-acd0-29785274dc30"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ServiceLocation" ma:index="22" nillable="true" ma:displayName="Location" ma:internalName="MediaServiceLocation" ma:readOnly="true">
      <xsd:simpleType>
        <xsd:restriction base="dms:Text"/>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b04ca33-cab9-47dd-a85b-4a62bda88deb">
      <Terms xmlns="http://schemas.microsoft.com/office/infopath/2007/PartnerControls"/>
    </lcf76f155ced4ddcb4097134ff3c332f>
    <TaxCatchAll xmlns="1c9dd794-ecc3-4585-a395-8c88837217b0" xsi:nil="true"/>
  </documentManagement>
</p:properties>
</file>

<file path=customXml/itemProps1.xml><?xml version="1.0" encoding="utf-8"?>
<ds:datastoreItem xmlns:ds="http://schemas.openxmlformats.org/officeDocument/2006/customXml" ds:itemID="{48CE7D5B-478B-4CFF-8252-BB3EDF27373E}">
  <ds:schemaRefs>
    <ds:schemaRef ds:uri="http://schemas.microsoft.com/sharepoint/v3/contenttype/forms"/>
  </ds:schemaRefs>
</ds:datastoreItem>
</file>

<file path=customXml/itemProps2.xml><?xml version="1.0" encoding="utf-8"?>
<ds:datastoreItem xmlns:ds="http://schemas.openxmlformats.org/officeDocument/2006/customXml" ds:itemID="{3F6D7A7B-5B2E-4907-8AB4-251F081F140C}">
  <ds:schemaRefs>
    <ds:schemaRef ds:uri="1c9dd794-ecc3-4585-a395-8c88837217b0"/>
    <ds:schemaRef ds:uri="9b04ca33-cab9-47dd-a85b-4a62bda88de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4506799-8255-4534-B5B7-B2BE3B61FCDB}">
  <ds:schemaRefs>
    <ds:schemaRef ds:uri="http://purl.org/dc/dcmitype/"/>
    <ds:schemaRef ds:uri="http://purl.org/dc/terms/"/>
    <ds:schemaRef ds:uri="http://schemas.microsoft.com/office/infopath/2007/PartnerControls"/>
    <ds:schemaRef ds:uri="http://schemas.microsoft.com/office/2006/metadata/properties"/>
    <ds:schemaRef ds:uri="http://purl.org/dc/elements/1.1/"/>
    <ds:schemaRef ds:uri="http://schemas.microsoft.com/office/2006/documentManagement/types"/>
    <ds:schemaRef ds:uri="1c9dd794-ecc3-4585-a395-8c88837217b0"/>
    <ds:schemaRef ds:uri="http://schemas.openxmlformats.org/package/2006/metadata/core-properties"/>
    <ds:schemaRef ds:uri="9b04ca33-cab9-47dd-a85b-4a62bda88deb"/>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164</TotalTime>
  <Words>1209</Words>
  <Application>Microsoft Office PowerPoint</Application>
  <PresentationFormat>Widescreen</PresentationFormat>
  <Paragraphs>149</Paragraphs>
  <Slides>17</Slides>
  <Notes>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17</vt:i4>
      </vt:variant>
    </vt:vector>
  </HeadingPairs>
  <TitlesOfParts>
    <vt:vector size="30" baseType="lpstr">
      <vt:lpstr>Aptos</vt:lpstr>
      <vt:lpstr>Arial</vt:lpstr>
      <vt:lpstr>Arial MT Pro</vt:lpstr>
      <vt:lpstr>Arial MT Pro Bold</vt:lpstr>
      <vt:lpstr>Arial MT Pro Bold Italics</vt:lpstr>
      <vt:lpstr>Arial MT Pro Italics</vt:lpstr>
      <vt:lpstr>Calibri</vt:lpstr>
      <vt:lpstr>FF Meta Hebrew</vt:lpstr>
      <vt:lpstr>FF Meta Hebrew Bold</vt:lpstr>
      <vt:lpstr>Mulish</vt:lpstr>
      <vt:lpstr>Mulish Medium</vt:lpstr>
      <vt:lpstr>1_Office Theme</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Green, Heidi</dc:creator>
  <cp:lastModifiedBy>Chris Whittaker</cp:lastModifiedBy>
  <cp:revision>18</cp:revision>
  <dcterms:created xsi:type="dcterms:W3CDTF">2025-09-16T14:23:51Z</dcterms:created>
  <dcterms:modified xsi:type="dcterms:W3CDTF">2026-04-13T14:52:16Z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0x0101004750EFDA12D1494EA5BF9B0A63DDC7DD</vt:lpwstr>
  </property>
  <property fmtid="{D5CDD505-2E9C-101B-9397-08002B2CF9AE}" pid="3" name="MediaServiceImageTags">
    <vt:lpwstr/>
  </property>
</Properties>
</file>