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310" r:id="rId11"/>
    <p:sldId id="311" r:id="rId12"/>
    <p:sldId id="312" r:id="rId13"/>
    <p:sldId id="313" r:id="rId14"/>
    <p:sldId id="307" r:id="rId15"/>
    <p:sldId id="314" r:id="rId16"/>
    <p:sldId id="315" r:id="rId17"/>
    <p:sldId id="319" r:id="rId18"/>
    <p:sldId id="317" r:id="rId19"/>
    <p:sldId id="320" r:id="rId20"/>
    <p:sldId id="321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2974B-068B-A591-2252-9A3B7F2157EB}" v="11" dt="2025-04-03T08:30:02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D40CA-FFD2-45EB-AB61-61A3E21BDEDC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37B6C-C595-4CF5-B038-8E6A3BA20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01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Rates – gov.uk</a:t>
            </a:r>
          </a:p>
          <a:p>
            <a:r>
              <a:rPr lang="en-US" dirty="0">
                <a:ea typeface="Calibri"/>
                <a:cs typeface="Calibri"/>
              </a:rPr>
              <a:t>Graduate – institute of student employers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7B6C-C595-4CF5-B038-8E6A3BA201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4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FE9A2-2C6F-48E2-A72C-4D85CF4399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42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4A98-9948-C69B-07A0-E654E533B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132FA-D26C-F08C-1E66-6B13817DC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6B47E-21AA-7521-E5EC-FC431661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157CF-64D9-D02D-32EA-7D036C72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9A81-2460-39D0-52F2-52B82735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9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34FB-C84C-17FC-674B-C32DF8E0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FCA8C-5B09-1422-C2BD-4DC2BD2B2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422BD-CDD6-319D-7CD5-02DE3ED3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E082-A332-4068-90A5-7269F262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DFCE5-75C6-5777-70F5-674A658E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7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E3BB7-4CA8-ED48-749F-803D4F663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E0587-9F50-EDF3-6A82-ADDDE76B8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8A64A-8FB4-62BE-A189-9B408545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A8456-64D5-DAC9-06B8-EE5FB1C6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CA048-42D6-78A1-66D0-3536B0FB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8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85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8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6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98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26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39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1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2B4-FC02-F797-819F-6616EB6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00B0-959F-2B13-326C-C423908B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9B05-0CDC-F2B6-29CA-BDC2A104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0390-7AE7-B831-7222-4E34CDF3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5F94-A9CF-CB79-9864-A6EFDAA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80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28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08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90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2B4-FC02-F797-819F-6616EB6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00B0-959F-2B13-326C-C423908B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9B05-0CDC-F2B6-29CA-BDC2A104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0390-7AE7-B831-7222-4E34CDF3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5F94-A9CF-CB79-9864-A6EFDAA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04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DD6A-CC6C-09D8-0707-AA1CE7AB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119E4-F3DA-3D53-CB5D-2223A3DD3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65E03-1276-8623-7786-C60B5024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A106-BF9A-5FCC-1527-C14DDB33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BF77B-7749-AFAC-D0D7-05CE2C30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6B9F-7D29-9C78-640C-DA701060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5C13C-4589-B6F2-855E-24E0C233F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8A8C4-856C-6C89-2A56-4378E1D17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D8FD1-C346-E8D0-59A3-A54558F1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49CF9-50DE-827B-9C27-6D0CA52F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2734-02F6-B709-163B-A0A3D1D7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5278-AEED-F18E-614D-C17ACE47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B79C8-AA36-7D1F-BB5E-7EF4E3B40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B5181-CADE-FA5C-C8B4-63CD8B5F7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09381-A6D9-D976-AB5D-88299E9D7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D25D0-0FD9-3A4B-F5A8-9BE4D45B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9A9416-509A-6174-1BCA-E24E6DCC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2AEF8-9ACC-529E-56DA-219AC10E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1A69E-4742-AB71-74FB-60A73F5C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FD3C-466C-7E09-CFE0-EFF32229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F95FE-4D2B-7B6D-E9E0-0388E029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C76B1-3C05-D8A8-DCC8-EF9B3637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9535D-23C8-78B7-3B6C-EEA423AF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0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C61A8-B720-2A33-DF9F-DA7510C7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E30AB-E17C-FFF4-BE0A-86B9D656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E6D6-BF82-A1CA-6489-79D088F0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6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33BC-02D9-2177-7142-39B75B9C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03948-BE78-8758-F063-FC2F22C78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C663E-A876-D935-7731-A905EC96B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9100E-8934-C532-BAFF-D9A7E6D9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43A6B-6DFD-B729-2881-4218EC3B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D90CA-43B3-561E-19A2-48ADC9E1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EF47-B0CC-66FE-EBBA-1ED6E6E4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EA980-9A4E-525E-F3C9-03F24C48F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651E8-5279-E88E-C9F5-50C0556A4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DCB9F-E5BC-601D-D590-8B6E2DD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091F1-5DCF-867C-6B2A-8FA0FCC2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AA55D-42EB-F0D8-60B1-2EEBDED5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6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DF664-3E3D-CFB7-1A16-A960AFE7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8A687-20E4-AD12-D34B-AC88B96C7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9A68F-5A6C-6FD9-BE55-6FE5C1C1A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23A38A-483B-49E2-ACFF-D8EAEE59605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4180-CAD1-D648-44CD-F52FAAD4F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46C5D-4A15-05C4-060F-B6AE6A76E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4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8767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4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uminate.prospects.ac.uk/graduate-salaries-in-the-u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742"/>
            <a:ext cx="12190680" cy="68587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83126" y="5107175"/>
            <a:ext cx="6441724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 Light" panose="020F0302020204030204"/>
              </a:rPr>
              <a:t>An Introduction to Apprenticeships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 Light" panose="020F0302020204030204"/>
              </a:rPr>
              <a:t>and the Labour Market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416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pic>
        <p:nvPicPr>
          <p:cNvPr id="1026" name="Picture 2" descr="Regions of England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69" y="816985"/>
            <a:ext cx="4374861" cy="53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5802285" y="943765"/>
            <a:ext cx="1911926" cy="9016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22620" y="1219485"/>
            <a:ext cx="2380158" cy="1856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11" y="236117"/>
            <a:ext cx="1825791" cy="1415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489" y="208860"/>
            <a:ext cx="1716991" cy="1313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8506" y="2985247"/>
            <a:ext cx="1855202" cy="1243048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7404848" y="3606771"/>
            <a:ext cx="2623658" cy="3735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355" y="1762494"/>
            <a:ext cx="2041642" cy="147299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98531" y="2792253"/>
            <a:ext cx="3586329" cy="669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3693" y="5122884"/>
            <a:ext cx="1927022" cy="1549703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8" idx="3"/>
          </p:cNvCxnSpPr>
          <p:nvPr/>
        </p:nvCxnSpPr>
        <p:spPr>
          <a:xfrm flipV="1">
            <a:off x="3500715" y="4823012"/>
            <a:ext cx="2300384" cy="10747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4848" y="5342561"/>
            <a:ext cx="2057026" cy="1261979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 flipV="1">
            <a:off x="6758249" y="4987195"/>
            <a:ext cx="646599" cy="6202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452" y="3567053"/>
            <a:ext cx="1903011" cy="1193206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2072463" y="3915959"/>
            <a:ext cx="3806494" cy="3123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8506" y="4589786"/>
            <a:ext cx="1701466" cy="1396544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 flipV="1">
            <a:off x="6945879" y="4696761"/>
            <a:ext cx="3082627" cy="5359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9369" y="1219485"/>
            <a:ext cx="1781510" cy="128594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6" name="Straight Arrow Connector 35"/>
          <p:cNvCxnSpPr/>
          <p:nvPr/>
        </p:nvCxnSpPr>
        <p:spPr>
          <a:xfrm flipH="1">
            <a:off x="6404450" y="1862459"/>
            <a:ext cx="3414920" cy="818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90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357" y="3489188"/>
            <a:ext cx="4576482" cy="516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9621"/>
          <a:stretch/>
        </p:blipFill>
        <p:spPr>
          <a:xfrm>
            <a:off x="9153844" y="3936655"/>
            <a:ext cx="1639981" cy="1915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071" y="231936"/>
            <a:ext cx="3083934" cy="49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18784"/>
          <a:stretch/>
        </p:blipFill>
        <p:spPr>
          <a:xfrm>
            <a:off x="10388119" y="690282"/>
            <a:ext cx="1440886" cy="1978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0702" y="381000"/>
            <a:ext cx="2591298" cy="459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t="15865"/>
          <a:stretch/>
        </p:blipFill>
        <p:spPr>
          <a:xfrm>
            <a:off x="6405501" y="842561"/>
            <a:ext cx="1497106" cy="2433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1326406"/>
            <a:ext cx="3828761" cy="477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t="18233"/>
          <a:stretch/>
        </p:blipFill>
        <p:spPr>
          <a:xfrm>
            <a:off x="3447579" y="1803107"/>
            <a:ext cx="1447594" cy="2006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791" y="5265758"/>
            <a:ext cx="2571965" cy="5013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/>
          <a:srcRect t="10176"/>
          <a:stretch/>
        </p:blipFill>
        <p:spPr>
          <a:xfrm>
            <a:off x="181791" y="1371600"/>
            <a:ext cx="1441779" cy="38941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t="34324" b="-1"/>
          <a:stretch/>
        </p:blipFill>
        <p:spPr>
          <a:xfrm>
            <a:off x="3403702" y="4418465"/>
            <a:ext cx="1282802" cy="1655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4276" y="3962400"/>
            <a:ext cx="4289592" cy="456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09548" y="5251906"/>
            <a:ext cx="1852323" cy="5042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23723" y="4560889"/>
            <a:ext cx="1285825" cy="226964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0772" y="-2835"/>
            <a:ext cx="8770257" cy="1354217"/>
          </a:xfrm>
        </p:spPr>
        <p:txBody>
          <a:bodyPr/>
          <a:lstStyle/>
          <a:p>
            <a:r>
              <a:rPr lang="en-GB" b="1" dirty="0"/>
              <a:t>South Yorkshire MCA</a:t>
            </a:r>
            <a:br>
              <a:rPr lang="en-GB" b="1" dirty="0"/>
            </a:br>
            <a:r>
              <a:rPr lang="en-GB" b="1" dirty="0"/>
              <a:t>Popular Sectors</a:t>
            </a:r>
          </a:p>
        </p:txBody>
      </p:sp>
    </p:spTree>
    <p:extLst>
      <p:ext uri="{BB962C8B-B14F-4D97-AF65-F5344CB8AC3E}">
        <p14:creationId xmlns:p14="http://schemas.microsoft.com/office/powerpoint/2010/main" val="203712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0772" y="76200"/>
            <a:ext cx="11768828" cy="1302434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     Doncaster					    	       South Yorkshire</a:t>
            </a:r>
            <a:br>
              <a:rPr lang="en-GB" b="1" dirty="0">
                <a:highlight>
                  <a:srgbClr val="FFFF00"/>
                </a:highlight>
              </a:rPr>
            </a:br>
            <a:r>
              <a:rPr lang="en-GB" sz="3200" b="1" dirty="0"/>
              <a:t>	               </a:t>
            </a:r>
            <a:r>
              <a:rPr lang="en-GB" sz="1800" b="1" dirty="0"/>
              <a:t>(Details as per the last couple of years, subject to change later this year)  </a:t>
            </a:r>
            <a:r>
              <a:rPr lang="en-GB" sz="1800" b="1" dirty="0">
                <a:highlight>
                  <a:srgbClr val="FFFF00"/>
                </a:highlight>
              </a:rPr>
              <a:t>	</a:t>
            </a:r>
            <a:r>
              <a:rPr lang="en-GB" sz="3200" b="1" dirty="0">
                <a:highlight>
                  <a:srgbClr val="FFFF00"/>
                </a:highlight>
              </a:rPr>
              <a:t>					</a:t>
            </a: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ED5A0A-48EE-1299-0651-5A919480D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" y="1679438"/>
            <a:ext cx="5671430" cy="3657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13495-DE92-D5FE-3048-02BD01098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519" y="1723717"/>
            <a:ext cx="5671430" cy="36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A168BA-957D-AC39-B2E8-CB2631E49535}"/>
              </a:ext>
            </a:extLst>
          </p:cNvPr>
          <p:cNvSpPr txBox="1"/>
          <p:nvPr/>
        </p:nvSpPr>
        <p:spPr>
          <a:xfrm>
            <a:off x="3395327" y="290394"/>
            <a:ext cx="4393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roles / progression routes that are most relevant to New College students, given their skills and qualifications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79AC32-8333-E366-DB7C-5349B2F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6" y="164224"/>
            <a:ext cx="11768828" cy="11695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Doncaster					    	       South Yorkshire</a:t>
            </a:r>
            <a:br>
              <a:rPr lang="en-GB" b="1" dirty="0"/>
            </a:br>
            <a:r>
              <a:rPr lang="en-GB" sz="3200" b="1" dirty="0"/>
              <a:t>								                     </a:t>
            </a:r>
            <a:endParaRPr lang="en-GB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041D4E-6256-33A3-7AF2-AFEE17FCA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" y="1679438"/>
            <a:ext cx="5671430" cy="36570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D4A368-5457-63C9-84BC-A779AC4BC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519" y="1763045"/>
            <a:ext cx="5671430" cy="36152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36815A8-92CE-38C4-9126-81B275331299}"/>
              </a:ext>
            </a:extLst>
          </p:cNvPr>
          <p:cNvSpPr/>
          <p:nvPr/>
        </p:nvSpPr>
        <p:spPr>
          <a:xfrm>
            <a:off x="776749" y="357894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A75B73-877B-65BA-0F4C-D3BE4EA09A6C}"/>
              </a:ext>
            </a:extLst>
          </p:cNvPr>
          <p:cNvSpPr/>
          <p:nvPr/>
        </p:nvSpPr>
        <p:spPr>
          <a:xfrm>
            <a:off x="776749" y="4197144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BCE64F-350A-2688-E5E7-7E1CA332F8AE}"/>
              </a:ext>
            </a:extLst>
          </p:cNvPr>
          <p:cNvSpPr/>
          <p:nvPr/>
        </p:nvSpPr>
        <p:spPr>
          <a:xfrm>
            <a:off x="776748" y="4810428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B9B816-00E4-429C-D66E-F5F7CEFA3C51}"/>
              </a:ext>
            </a:extLst>
          </p:cNvPr>
          <p:cNvSpPr/>
          <p:nvPr/>
        </p:nvSpPr>
        <p:spPr>
          <a:xfrm>
            <a:off x="783146" y="389357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5350F5-3472-CDC2-778F-A5C9AED1A4BA}"/>
              </a:ext>
            </a:extLst>
          </p:cNvPr>
          <p:cNvSpPr/>
          <p:nvPr/>
        </p:nvSpPr>
        <p:spPr>
          <a:xfrm>
            <a:off x="783146" y="202942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6BF098-A3E0-426F-EB92-C0C80D61AF61}"/>
              </a:ext>
            </a:extLst>
          </p:cNvPr>
          <p:cNvSpPr/>
          <p:nvPr/>
        </p:nvSpPr>
        <p:spPr>
          <a:xfrm>
            <a:off x="792978" y="232799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6E3A4-56B5-7081-E964-19F3062507F7}"/>
              </a:ext>
            </a:extLst>
          </p:cNvPr>
          <p:cNvSpPr/>
          <p:nvPr/>
        </p:nvSpPr>
        <p:spPr>
          <a:xfrm>
            <a:off x="805774" y="2972948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365CB1-03EA-FBF3-C91B-57278D2B8B7D}"/>
              </a:ext>
            </a:extLst>
          </p:cNvPr>
          <p:cNvSpPr/>
          <p:nvPr/>
        </p:nvSpPr>
        <p:spPr>
          <a:xfrm>
            <a:off x="6956323" y="3651051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F14C9C-B26D-99BB-C0A9-425345DBC5E1}"/>
              </a:ext>
            </a:extLst>
          </p:cNvPr>
          <p:cNvSpPr/>
          <p:nvPr/>
        </p:nvSpPr>
        <p:spPr>
          <a:xfrm>
            <a:off x="6956322" y="4882536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85899B-2DF6-834C-8F97-9BEE189CC88A}"/>
              </a:ext>
            </a:extLst>
          </p:cNvPr>
          <p:cNvSpPr/>
          <p:nvPr/>
        </p:nvSpPr>
        <p:spPr>
          <a:xfrm>
            <a:off x="6962720" y="2101531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4EAACE-78AC-FC1F-FC4D-868B200649B5}"/>
              </a:ext>
            </a:extLst>
          </p:cNvPr>
          <p:cNvSpPr/>
          <p:nvPr/>
        </p:nvSpPr>
        <p:spPr>
          <a:xfrm>
            <a:off x="6972552" y="240010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7F512-C73A-9AC6-6685-A0B9AC0AA04C}"/>
              </a:ext>
            </a:extLst>
          </p:cNvPr>
          <p:cNvSpPr txBox="1"/>
          <p:nvPr/>
        </p:nvSpPr>
        <p:spPr>
          <a:xfrm>
            <a:off x="2929542" y="6316394"/>
            <a:ext cx="850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(Details as per the last couple of years, subject to change later this year</a:t>
            </a:r>
            <a:r>
              <a:rPr lang="en-GB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6008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B4E0507-8FAB-C940-A8E8-81006AA58CF1}"/>
              </a:ext>
            </a:extLst>
          </p:cNvPr>
          <p:cNvSpPr txBox="1"/>
          <p:nvPr/>
        </p:nvSpPr>
        <p:spPr>
          <a:xfrm>
            <a:off x="2979766" y="278118"/>
            <a:ext cx="4995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roles / progression routes that are most relevant to New College students, given their skills and qualifications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214FD1-AAD6-3693-0A72-17F1554F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51" y="113480"/>
            <a:ext cx="11768828" cy="11695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Doncaster					    	       South Yorkshire</a:t>
            </a:r>
            <a:br>
              <a:rPr lang="en-GB" b="1" dirty="0"/>
            </a:br>
            <a:r>
              <a:rPr lang="en-GB" sz="3200" b="1" dirty="0"/>
              <a:t>								</a:t>
            </a:r>
            <a:endParaRPr lang="en-GB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BCCAAE-67F9-3B98-D8EF-DA04A908A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" y="1679438"/>
            <a:ext cx="5671430" cy="36570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56ACB5-5DE7-C703-9F19-EFFFE2B30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519" y="1763045"/>
            <a:ext cx="5671430" cy="36152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4F52C4-C8E9-5496-6EA6-4A320828277A}"/>
              </a:ext>
            </a:extLst>
          </p:cNvPr>
          <p:cNvSpPr/>
          <p:nvPr/>
        </p:nvSpPr>
        <p:spPr>
          <a:xfrm>
            <a:off x="776749" y="357894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7FDB30-B717-7BC1-C892-2E1797DFE903}"/>
              </a:ext>
            </a:extLst>
          </p:cNvPr>
          <p:cNvSpPr/>
          <p:nvPr/>
        </p:nvSpPr>
        <p:spPr>
          <a:xfrm>
            <a:off x="776749" y="4197144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131F41-8186-E193-C306-5BE5EA183650}"/>
              </a:ext>
            </a:extLst>
          </p:cNvPr>
          <p:cNvSpPr/>
          <p:nvPr/>
        </p:nvSpPr>
        <p:spPr>
          <a:xfrm>
            <a:off x="776748" y="4810428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B9778B-711B-6D58-8B35-45142BF61F8C}"/>
              </a:ext>
            </a:extLst>
          </p:cNvPr>
          <p:cNvSpPr/>
          <p:nvPr/>
        </p:nvSpPr>
        <p:spPr>
          <a:xfrm>
            <a:off x="783146" y="389357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B24E60-5A81-2E70-3573-66E6575D071B}"/>
              </a:ext>
            </a:extLst>
          </p:cNvPr>
          <p:cNvSpPr/>
          <p:nvPr/>
        </p:nvSpPr>
        <p:spPr>
          <a:xfrm>
            <a:off x="783146" y="202942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ECA37F-C82E-83DA-8780-C37276F80838}"/>
              </a:ext>
            </a:extLst>
          </p:cNvPr>
          <p:cNvSpPr/>
          <p:nvPr/>
        </p:nvSpPr>
        <p:spPr>
          <a:xfrm>
            <a:off x="792978" y="232799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350A6A-29F6-D055-5303-D2DE9BB68594}"/>
              </a:ext>
            </a:extLst>
          </p:cNvPr>
          <p:cNvSpPr/>
          <p:nvPr/>
        </p:nvSpPr>
        <p:spPr>
          <a:xfrm>
            <a:off x="805774" y="2972948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E0508F-0053-13DD-3D88-11B4D788BE09}"/>
              </a:ext>
            </a:extLst>
          </p:cNvPr>
          <p:cNvSpPr/>
          <p:nvPr/>
        </p:nvSpPr>
        <p:spPr>
          <a:xfrm>
            <a:off x="6956323" y="3651051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AF5A7F-0A12-791B-85A5-51FBCCA75D48}"/>
              </a:ext>
            </a:extLst>
          </p:cNvPr>
          <p:cNvSpPr/>
          <p:nvPr/>
        </p:nvSpPr>
        <p:spPr>
          <a:xfrm>
            <a:off x="6956322" y="4882536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EB7DC5-6C48-08FA-2F1F-573F70D4DBB0}"/>
              </a:ext>
            </a:extLst>
          </p:cNvPr>
          <p:cNvSpPr/>
          <p:nvPr/>
        </p:nvSpPr>
        <p:spPr>
          <a:xfrm>
            <a:off x="6962720" y="2101531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DC065C-3133-5189-E930-FDB80FD41ED3}"/>
              </a:ext>
            </a:extLst>
          </p:cNvPr>
          <p:cNvSpPr/>
          <p:nvPr/>
        </p:nvSpPr>
        <p:spPr>
          <a:xfrm>
            <a:off x="6972552" y="240010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2D3C29-7596-143C-E58F-62E5DA8E11EE}"/>
              </a:ext>
            </a:extLst>
          </p:cNvPr>
          <p:cNvSpPr txBox="1"/>
          <p:nvPr/>
        </p:nvSpPr>
        <p:spPr>
          <a:xfrm>
            <a:off x="3962400" y="5148780"/>
            <a:ext cx="8077200" cy="163121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message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vast majority of recent vacancies have been in education or health and social care, so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secure apprenticeships or employment outside of these sectors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students may need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cast their net wider than both Doncaster and South Yorkshire</a:t>
            </a:r>
          </a:p>
        </p:txBody>
      </p:sp>
    </p:spTree>
    <p:extLst>
      <p:ext uri="{BB962C8B-B14F-4D97-AF65-F5344CB8AC3E}">
        <p14:creationId xmlns:p14="http://schemas.microsoft.com/office/powerpoint/2010/main" val="315840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486290-BB2D-B705-4D88-08010A36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72" y="76200"/>
            <a:ext cx="11768828" cy="11695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    </a:t>
            </a:r>
            <a:br>
              <a:rPr lang="en-GB" b="1" dirty="0"/>
            </a:br>
            <a:r>
              <a:rPr lang="en-GB" b="1" dirty="0"/>
              <a:t>Doncaster					    	South Yorkshire</a:t>
            </a:r>
            <a:br>
              <a:rPr lang="en-GB" b="1" dirty="0"/>
            </a:br>
            <a:r>
              <a:rPr lang="en-GB" b="1" dirty="0"/>
              <a:t>                       </a:t>
            </a:r>
            <a:r>
              <a:rPr lang="en-GB" sz="1800" b="1" dirty="0"/>
              <a:t>(Details as per the last couple of years, subject to change later this year) </a:t>
            </a:r>
            <a:br>
              <a:rPr lang="en-GB" b="1" dirty="0"/>
            </a:br>
            <a:r>
              <a:rPr lang="en-GB" sz="3200" b="1" dirty="0"/>
              <a:t>								                    </a:t>
            </a:r>
            <a:endParaRPr lang="en-GB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BC314-5A58-A0BF-E24C-F4E855D4F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73" y="1323437"/>
            <a:ext cx="3457575" cy="41757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559780-9FA4-3059-BF41-2BA0B623C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391" y="1346355"/>
            <a:ext cx="3457575" cy="41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9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5C9319-9949-D090-0DC7-F412D9AE74E4}"/>
              </a:ext>
            </a:extLst>
          </p:cNvPr>
          <p:cNvSpPr txBox="1"/>
          <p:nvPr/>
        </p:nvSpPr>
        <p:spPr>
          <a:xfrm>
            <a:off x="3274563" y="118061"/>
            <a:ext cx="4168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roles / progression routes that are most relevant to New College students, given their skills and qualifications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2D36BF8-5E04-A574-65C2-9A706CAF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8" y="75318"/>
            <a:ext cx="11768828" cy="11695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Doncaster					    	       South Yorkshire</a:t>
            </a:r>
            <a:br>
              <a:rPr lang="en-GB" b="1" dirty="0">
                <a:highlight>
                  <a:srgbClr val="FFFF00"/>
                </a:highlight>
              </a:rPr>
            </a:br>
            <a:r>
              <a:rPr lang="en-GB" sz="3200" b="1" dirty="0"/>
              <a:t>								</a:t>
            </a:r>
            <a:endParaRPr lang="en-GB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A2B3FA-A1CE-6EE4-D29A-416955B00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89" y="1189134"/>
            <a:ext cx="3457575" cy="41757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18A1D1-EB1C-22C5-4BA5-EB1FEFF69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5" y="1264812"/>
            <a:ext cx="3457575" cy="416380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F48016-70C8-D6D0-4026-478714D202AD}"/>
              </a:ext>
            </a:extLst>
          </p:cNvPr>
          <p:cNvSpPr/>
          <p:nvPr/>
        </p:nvSpPr>
        <p:spPr>
          <a:xfrm>
            <a:off x="950297" y="208841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9F5C93-1880-A8C9-C117-9BFCE6189D14}"/>
              </a:ext>
            </a:extLst>
          </p:cNvPr>
          <p:cNvSpPr/>
          <p:nvPr/>
        </p:nvSpPr>
        <p:spPr>
          <a:xfrm>
            <a:off x="950296" y="2373551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C208A7-3577-0EF2-8ABA-5304DDF9B59E}"/>
              </a:ext>
            </a:extLst>
          </p:cNvPr>
          <p:cNvSpPr/>
          <p:nvPr/>
        </p:nvSpPr>
        <p:spPr>
          <a:xfrm>
            <a:off x="950295" y="2658687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C54637-256F-A949-3FE4-028F12E00611}"/>
              </a:ext>
            </a:extLst>
          </p:cNvPr>
          <p:cNvSpPr/>
          <p:nvPr/>
        </p:nvSpPr>
        <p:spPr>
          <a:xfrm>
            <a:off x="950295" y="2952546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4BF4DB-AA98-BF39-BD04-1BFE110B6E78}"/>
              </a:ext>
            </a:extLst>
          </p:cNvPr>
          <p:cNvSpPr/>
          <p:nvPr/>
        </p:nvSpPr>
        <p:spPr>
          <a:xfrm>
            <a:off x="950295" y="324640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B46F36-F6FC-EC21-984B-B3605B091E02}"/>
              </a:ext>
            </a:extLst>
          </p:cNvPr>
          <p:cNvSpPr/>
          <p:nvPr/>
        </p:nvSpPr>
        <p:spPr>
          <a:xfrm>
            <a:off x="950295" y="3756862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64CDD9-DC38-752D-704A-6EE79503819E}"/>
              </a:ext>
            </a:extLst>
          </p:cNvPr>
          <p:cNvSpPr/>
          <p:nvPr/>
        </p:nvSpPr>
        <p:spPr>
          <a:xfrm>
            <a:off x="950294" y="429579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D18C8B-F9E1-6ADE-B14F-1AF01EB9D841}"/>
              </a:ext>
            </a:extLst>
          </p:cNvPr>
          <p:cNvSpPr/>
          <p:nvPr/>
        </p:nvSpPr>
        <p:spPr>
          <a:xfrm>
            <a:off x="950294" y="458854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81EAA-4927-72C5-822F-47F51042E3B8}"/>
              </a:ext>
            </a:extLst>
          </p:cNvPr>
          <p:cNvSpPr/>
          <p:nvPr/>
        </p:nvSpPr>
        <p:spPr>
          <a:xfrm>
            <a:off x="7680478" y="2206854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F33A74-647F-BF37-DB3F-8C027D51535F}"/>
              </a:ext>
            </a:extLst>
          </p:cNvPr>
          <p:cNvSpPr/>
          <p:nvPr/>
        </p:nvSpPr>
        <p:spPr>
          <a:xfrm>
            <a:off x="7680477" y="2491990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E13E36-425E-0B7A-94FB-04951EE3C256}"/>
              </a:ext>
            </a:extLst>
          </p:cNvPr>
          <p:cNvSpPr/>
          <p:nvPr/>
        </p:nvSpPr>
        <p:spPr>
          <a:xfrm>
            <a:off x="7680476" y="3031657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F96C45-AEC4-CD60-5B78-8454DB226139}"/>
              </a:ext>
            </a:extLst>
          </p:cNvPr>
          <p:cNvSpPr/>
          <p:nvPr/>
        </p:nvSpPr>
        <p:spPr>
          <a:xfrm>
            <a:off x="7680476" y="3335348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6D5155-3636-B73F-8184-2E9B249FD880}"/>
              </a:ext>
            </a:extLst>
          </p:cNvPr>
          <p:cNvSpPr/>
          <p:nvPr/>
        </p:nvSpPr>
        <p:spPr>
          <a:xfrm>
            <a:off x="7680475" y="4414232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53B917-1F43-3AA4-7C86-5150940C036F}"/>
              </a:ext>
            </a:extLst>
          </p:cNvPr>
          <p:cNvSpPr/>
          <p:nvPr/>
        </p:nvSpPr>
        <p:spPr>
          <a:xfrm>
            <a:off x="7680474" y="3621347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98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5FDE8E-4026-1F8A-DB63-2320ED107691}"/>
              </a:ext>
            </a:extLst>
          </p:cNvPr>
          <p:cNvSpPr txBox="1"/>
          <p:nvPr/>
        </p:nvSpPr>
        <p:spPr>
          <a:xfrm>
            <a:off x="3546538" y="152806"/>
            <a:ext cx="38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roles / progression routes that are most relevant to New College students, given their skills and qualifications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7C132E-5CA1-26B2-06D3-84F7EA02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8016" y="84727"/>
            <a:ext cx="11768828" cy="11695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     Doncaster					    	       South Yorkshire</a:t>
            </a:r>
            <a:br>
              <a:rPr lang="en-GB" b="1" dirty="0"/>
            </a:br>
            <a:r>
              <a:rPr lang="en-GB" sz="3200" b="1" dirty="0"/>
              <a:t>							                     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28775-26C2-864D-514A-E67F9A0A9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89" y="1189134"/>
            <a:ext cx="3457575" cy="41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704CFF-60ED-9101-0925-34EF8362A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5" y="1264812"/>
            <a:ext cx="3457575" cy="41638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C7EB90-E730-3952-F87A-5DDFA727E923}"/>
              </a:ext>
            </a:extLst>
          </p:cNvPr>
          <p:cNvSpPr txBox="1"/>
          <p:nvPr/>
        </p:nvSpPr>
        <p:spPr>
          <a:xfrm>
            <a:off x="3657600" y="5148780"/>
            <a:ext cx="8382000" cy="163121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message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recent vacancies with the highest rates of pay have also been in education or health and social care, so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secure apprenticeships or employment outside of these sectors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again students may need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cast their net wider than both Doncaster and South Yorkshire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244D04-058F-4A45-B9FE-D270BEC5A45A}"/>
              </a:ext>
            </a:extLst>
          </p:cNvPr>
          <p:cNvSpPr/>
          <p:nvPr/>
        </p:nvSpPr>
        <p:spPr>
          <a:xfrm>
            <a:off x="950297" y="208841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BFED2-497B-458C-9902-23977212E1A9}"/>
              </a:ext>
            </a:extLst>
          </p:cNvPr>
          <p:cNvSpPr/>
          <p:nvPr/>
        </p:nvSpPr>
        <p:spPr>
          <a:xfrm>
            <a:off x="950296" y="2373551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829D52-871F-4EE0-A616-86DCF356685A}"/>
              </a:ext>
            </a:extLst>
          </p:cNvPr>
          <p:cNvSpPr/>
          <p:nvPr/>
        </p:nvSpPr>
        <p:spPr>
          <a:xfrm>
            <a:off x="950295" y="2658687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71E5FA-3CAC-4031-BB47-678E0E81D8B6}"/>
              </a:ext>
            </a:extLst>
          </p:cNvPr>
          <p:cNvSpPr/>
          <p:nvPr/>
        </p:nvSpPr>
        <p:spPr>
          <a:xfrm>
            <a:off x="950295" y="2952546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4889E6-A089-4FEE-BD5D-E026DDF998E0}"/>
              </a:ext>
            </a:extLst>
          </p:cNvPr>
          <p:cNvSpPr/>
          <p:nvPr/>
        </p:nvSpPr>
        <p:spPr>
          <a:xfrm>
            <a:off x="950295" y="324640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0CB0B8-7FF2-4B90-BEBC-AFDCAF3BCED8}"/>
              </a:ext>
            </a:extLst>
          </p:cNvPr>
          <p:cNvSpPr/>
          <p:nvPr/>
        </p:nvSpPr>
        <p:spPr>
          <a:xfrm>
            <a:off x="950295" y="3756862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483C8B-2B77-45F9-8305-5AC52F16D4D6}"/>
              </a:ext>
            </a:extLst>
          </p:cNvPr>
          <p:cNvSpPr/>
          <p:nvPr/>
        </p:nvSpPr>
        <p:spPr>
          <a:xfrm>
            <a:off x="950294" y="429579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8052CA-CD53-4B65-9BAC-F5076E1984D2}"/>
              </a:ext>
            </a:extLst>
          </p:cNvPr>
          <p:cNvSpPr/>
          <p:nvPr/>
        </p:nvSpPr>
        <p:spPr>
          <a:xfrm>
            <a:off x="950294" y="458854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5C76FC-26E5-4449-9796-8C9FBF82A635}"/>
              </a:ext>
            </a:extLst>
          </p:cNvPr>
          <p:cNvSpPr/>
          <p:nvPr/>
        </p:nvSpPr>
        <p:spPr>
          <a:xfrm>
            <a:off x="7680478" y="2206854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CA8070-8B5B-40BD-B352-5728A8BFB35E}"/>
              </a:ext>
            </a:extLst>
          </p:cNvPr>
          <p:cNvSpPr/>
          <p:nvPr/>
        </p:nvSpPr>
        <p:spPr>
          <a:xfrm>
            <a:off x="7680477" y="2491990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1FF2DD-976F-4E4E-831E-A3D4F230FEB7}"/>
              </a:ext>
            </a:extLst>
          </p:cNvPr>
          <p:cNvSpPr/>
          <p:nvPr/>
        </p:nvSpPr>
        <p:spPr>
          <a:xfrm>
            <a:off x="7680476" y="3031657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EAB188-1213-4C53-A022-A815068DBE86}"/>
              </a:ext>
            </a:extLst>
          </p:cNvPr>
          <p:cNvSpPr/>
          <p:nvPr/>
        </p:nvSpPr>
        <p:spPr>
          <a:xfrm>
            <a:off x="7680476" y="3335348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1C56A0-1E33-43BA-8F44-0CA65278DF1F}"/>
              </a:ext>
            </a:extLst>
          </p:cNvPr>
          <p:cNvSpPr/>
          <p:nvPr/>
        </p:nvSpPr>
        <p:spPr>
          <a:xfrm>
            <a:off x="7680475" y="4414232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B2EA3F-2173-4D9E-89F7-6DDD720465CF}"/>
              </a:ext>
            </a:extLst>
          </p:cNvPr>
          <p:cNvSpPr/>
          <p:nvPr/>
        </p:nvSpPr>
        <p:spPr>
          <a:xfrm>
            <a:off x="7680474" y="3621347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60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Looking further afield…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6BB0C-A34C-9AE6-08CF-6DB47EC8B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32" y="1049142"/>
            <a:ext cx="9308501" cy="5607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69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287227"/>
            <a:ext cx="8770257" cy="6704416"/>
          </a:xfrm>
        </p:spPr>
        <p:txBody>
          <a:bodyPr>
            <a:normAutofit/>
          </a:bodyPr>
          <a:lstStyle/>
          <a:p>
            <a:pPr algn="ctr"/>
            <a:r>
              <a:rPr lang="en-GB" sz="8000" dirty="0"/>
              <a:t>Question </a:t>
            </a:r>
            <a:br>
              <a:rPr lang="en-GB" sz="8000" dirty="0"/>
            </a:br>
            <a:r>
              <a:rPr lang="en-GB" sz="8000" dirty="0"/>
              <a:t>Time</a:t>
            </a:r>
            <a:br>
              <a:rPr lang="en-GB" sz="6000" b="1" dirty="0"/>
            </a:br>
            <a:br>
              <a:rPr lang="en-GB" b="1" dirty="0"/>
            </a:br>
            <a:r>
              <a:rPr lang="en-GB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0987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br>
              <a:rPr lang="en-GB" b="1" dirty="0"/>
            </a:br>
            <a:r>
              <a:rPr lang="en-GB" b="1" dirty="0"/>
              <a:t>Why consider an apprenticeship?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3280" y="1125417"/>
            <a:ext cx="82862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apprenticeship offers the chance to: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Earn while you learn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and relevant experience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Guidance and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Strengthen your CV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your contacts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nationally recognised qualification…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…and avoid student debt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 within a business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94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-1486"/>
            <a:ext cx="12192000" cy="685948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E5371A-B89B-499C-4989-72A113D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2" y="167528"/>
            <a:ext cx="8770257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D097E-11CC-E41D-1A70-E855AAAA4382}"/>
              </a:ext>
            </a:extLst>
          </p:cNvPr>
          <p:cNvSpPr txBox="1"/>
          <p:nvPr/>
        </p:nvSpPr>
        <p:spPr>
          <a:xfrm>
            <a:off x="3170583" y="1125417"/>
            <a:ext cx="84989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slides from this talk will be posted on our college website – we’ll text out a link when they’re available to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talks available this evening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forget to visit out university and employer fair in the Sports Hall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visitors are available until 7.30 pm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B4B2E-F2D2-EF92-642E-37A8F96B2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" y="2506856"/>
            <a:ext cx="11336594" cy="2006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F9F0AD-509E-4E8F-A4C7-588030731B55}"/>
              </a:ext>
            </a:extLst>
          </p:cNvPr>
          <p:cNvSpPr txBox="1"/>
          <p:nvPr/>
        </p:nvSpPr>
        <p:spPr>
          <a:xfrm>
            <a:off x="737419" y="3352799"/>
            <a:ext cx="648930" cy="106933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EC755-BBFE-2E4A-D7FD-395562FD3DA5}"/>
              </a:ext>
            </a:extLst>
          </p:cNvPr>
          <p:cNvSpPr txBox="1"/>
          <p:nvPr/>
        </p:nvSpPr>
        <p:spPr>
          <a:xfrm>
            <a:off x="10744199" y="4145137"/>
            <a:ext cx="92528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1830 only</a:t>
            </a: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0B44C7A1-4350-E634-662E-AF5B7E0533A3}"/>
              </a:ext>
            </a:extLst>
          </p:cNvPr>
          <p:cNvSpPr/>
          <p:nvPr/>
        </p:nvSpPr>
        <p:spPr>
          <a:xfrm rot="2697449" flipH="1">
            <a:off x="6606353" y="3414842"/>
            <a:ext cx="300813" cy="818754"/>
          </a:xfrm>
          <a:prstGeom prst="corner">
            <a:avLst>
              <a:gd name="adj1" fmla="val 41924"/>
              <a:gd name="adj2" fmla="val 3586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61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br>
              <a:rPr lang="en-GB" b="1" dirty="0"/>
            </a:br>
            <a:r>
              <a:rPr lang="en-GB" b="1" dirty="0"/>
              <a:t>Types of Apprenticeship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3280" y="1125417"/>
            <a:ext cx="82862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Degree Apprenticeships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Sometimes referred to as a L6 apprenticeship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Qualification gained is equivalent to a degree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Apprenticeships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Sometimes referred to as a L4 (or L5) apprenticeship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Qualification gained is on same level as first year (or first two years) of a degree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Apprenticeships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Sometimes referred to as a L3 apprenticeship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Qualification gained is on same level to studies at New College, eg A-levels or BTEC Nationals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all of these, study is usually done on a ‘block release’ or ‘one day per week’ format, but it depends on the employer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br>
              <a:rPr lang="en-GB" b="1" dirty="0"/>
            </a:br>
            <a:r>
              <a:rPr lang="en-GB" b="1" dirty="0"/>
              <a:t>Where can I do an apprenticeship?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3280" y="1125417"/>
            <a:ext cx="828620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Apprenticeship vacancies are advertised throughout the year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Whilst some higher and degree apprenticeships are available locally, they are usually advertised for cities such as Sheffield, Leeds and York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not unusual for students to commute (or even move elsewhere)in order to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complete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higher or degree apprenticeship.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why higher and degree apprenticeships often have higher rates of pay or benefits packages that offer subsidised accommodation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2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Rates of Pay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7959" y="1215298"/>
            <a:ext cx="3082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often look at the rate of pay and say it is lower than they would expect – but remember, the employer is also paying for the cost of the qualification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8545" y="3995544"/>
            <a:ext cx="8165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and degree apprenticeships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(L4, L5 or L6) can offer pay in the region of £18000 to £2500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plus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(L3)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usually pay in the region of £11778 to £15704 per year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key thing to remember is that you’ll usually be offered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rate of pay when you qualify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4F9B4-6BAF-2431-486D-FE87729F7695}"/>
              </a:ext>
            </a:extLst>
          </p:cNvPr>
          <p:cNvSpPr txBox="1"/>
          <p:nvPr/>
        </p:nvSpPr>
        <p:spPr>
          <a:xfrm>
            <a:off x="6155210" y="307911"/>
            <a:ext cx="5617030" cy="33855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Yearly Minimum Wage (37.5 hours per week)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April 2025</a:t>
            </a:r>
            <a:endParaRPr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Apprentice				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to 17 years old				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14,756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to 20 years old				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19,500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 years old and above (National Living Wage)	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23,809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Yearly Graduate Starting Salary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UK,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2025 	</a:t>
            </a:r>
            <a:r>
              <a:rPr kumimoji="0" lang="en-GB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    approx. </a:t>
            </a: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36,335</a:t>
            </a:r>
            <a:endParaRPr lang="en-GB" sz="1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r>
              <a:rPr kumimoji="0" lang="en-GB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Yorkshire and the Humber,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2024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</a:t>
            </a:r>
            <a:r>
              <a:rPr kumimoji="0" lang="en-GB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28165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https://luminate.prospects.ac.uk/graduate-salaries-in-the-uk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9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br>
              <a:rPr lang="en-GB" b="1" dirty="0"/>
            </a:br>
            <a:r>
              <a:rPr lang="en-GB" b="1" dirty="0"/>
              <a:t>Applying for Apprenticeships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3280" y="1125417"/>
            <a:ext cx="828620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Apprenticeship vacancies with a July/Aug/Sept 2027 start will be advertised throughout the year, though will usually become more frequent from October 2026 onwards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Therefore, students will need to check vacancies each week and apply as appropriate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process after the initial application differs depending on the type of employer: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 companies – multiple stages (online testing, video interview, assessment day, final interview)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Smaller companies – one or two stages (eg video interview, final interview)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4" name="TextBox 3"/>
          <p:cNvSpPr txBox="1"/>
          <p:nvPr/>
        </p:nvSpPr>
        <p:spPr>
          <a:xfrm>
            <a:off x="3064933" y="1735016"/>
            <a:ext cx="86045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careful of…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apprenticeship that isn’t an apprenticeship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job adverts may use the term ‘apprenticeship’ but with very little details of the qualification available and vague information about the rates of pay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would encourage students to make sure they know what the progression routes are!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9539A-83E6-7C74-45C8-977EC124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br>
              <a:rPr lang="en-GB" b="1" dirty="0"/>
            </a:br>
            <a:r>
              <a:rPr lang="en-GB" b="1" dirty="0"/>
              <a:t>Applying for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13148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742"/>
            <a:ext cx="12190680" cy="68587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3777" y="5107175"/>
            <a:ext cx="7177183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Local and National </a:t>
            </a:r>
            <a:r>
              <a:rPr lang="en-GB" sz="3200" b="1" dirty="0">
                <a:solidFill>
                  <a:prstClr val="black"/>
                </a:solidFill>
                <a:latin typeface="Calibri Light" panose="020F0302020204030204"/>
              </a:rPr>
              <a:t>L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abour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alibri Light" panose="020F0302020204030204"/>
              </a:rPr>
              <a:t>M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arket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532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598" y="203706"/>
            <a:ext cx="1281954" cy="6409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52" y="206188"/>
            <a:ext cx="2762224" cy="6407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National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1324928"/>
            <a:ext cx="347939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Labour Market is constantly changing so opportunities in some roles become more accessible due to advances in technology with others becoming less so.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7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1042</Words>
  <Application>Microsoft Office PowerPoint</Application>
  <PresentationFormat>Widescreen</PresentationFormat>
  <Paragraphs>115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Office Theme</vt:lpstr>
      <vt:lpstr>Simple Light</vt:lpstr>
      <vt:lpstr>PowerPoint Presentation</vt:lpstr>
      <vt:lpstr> Why consider an apprenticeship?</vt:lpstr>
      <vt:lpstr> Types of Apprenticeship</vt:lpstr>
      <vt:lpstr> Where can I do an apprenticeship?</vt:lpstr>
      <vt:lpstr>Rates of Pay</vt:lpstr>
      <vt:lpstr> Applying for Apprenticeships</vt:lpstr>
      <vt:lpstr> Applying for Apprenticeships</vt:lpstr>
      <vt:lpstr>PowerPoint Presentation</vt:lpstr>
      <vt:lpstr>National Picture</vt:lpstr>
      <vt:lpstr>PowerPoint Presentation</vt:lpstr>
      <vt:lpstr>South Yorkshire MCA Popular Sectors</vt:lpstr>
      <vt:lpstr>      Doncaster                 South Yorkshire                 (Details as per the last couple of years, subject to change later this year)        </vt:lpstr>
      <vt:lpstr>Doncaster                 South Yorkshire                              </vt:lpstr>
      <vt:lpstr>Doncaster                 South Yorkshire         </vt:lpstr>
      <vt:lpstr>     Doncaster          South Yorkshire                        (Details as per the last couple of years, subject to change later this year)                              </vt:lpstr>
      <vt:lpstr>Doncaster                 South Yorkshire         </vt:lpstr>
      <vt:lpstr>     Doncaster                 South Yorkshire                             </vt:lpstr>
      <vt:lpstr>Looking further afield…</vt:lpstr>
      <vt:lpstr>Question  Time  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Wood</dc:creator>
  <cp:lastModifiedBy>Chris Whittaker</cp:lastModifiedBy>
  <cp:revision>40</cp:revision>
  <dcterms:created xsi:type="dcterms:W3CDTF">2024-04-22T19:52:40Z</dcterms:created>
  <dcterms:modified xsi:type="dcterms:W3CDTF">2026-04-16T09:49:46Z</dcterms:modified>
</cp:coreProperties>
</file>