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webextensions/webextension1.xml" ContentType="application/vnd.ms-office.webextensio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2" r:id="rId5"/>
  </p:sldMasterIdLst>
  <p:notesMasterIdLst>
    <p:notesMasterId r:id="rId24"/>
  </p:notesMasterIdLst>
  <p:sldIdLst>
    <p:sldId id="570" r:id="rId6"/>
    <p:sldId id="531" r:id="rId7"/>
    <p:sldId id="258" r:id="rId8"/>
    <p:sldId id="2625" r:id="rId9"/>
    <p:sldId id="269" r:id="rId10"/>
    <p:sldId id="2626" r:id="rId11"/>
    <p:sldId id="266" r:id="rId12"/>
    <p:sldId id="263" r:id="rId13"/>
    <p:sldId id="264" r:id="rId14"/>
    <p:sldId id="2629" r:id="rId15"/>
    <p:sldId id="547" r:id="rId16"/>
    <p:sldId id="2689" r:id="rId17"/>
    <p:sldId id="549" r:id="rId18"/>
    <p:sldId id="550" r:id="rId19"/>
    <p:sldId id="2656" r:id="rId20"/>
    <p:sldId id="2684" r:id="rId21"/>
    <p:sldId id="2686" r:id="rId22"/>
    <p:sldId id="322" r:id="rId23"/>
  </p:sldIdLst>
  <p:sldSz cx="18288000" cy="10287000"/>
  <p:notesSz cx="6858000" cy="9144000"/>
  <p:embeddedFontLst>
    <p:embeddedFont>
      <p:font typeface="Canva Sans" panose="020B0604020202020204" charset="0"/>
      <p:regular r:id="rId25"/>
    </p:embeddedFont>
    <p:embeddedFont>
      <p:font typeface="FF Meta Hebrew" panose="020B0604020202020204" charset="-79"/>
      <p:regular r:id="rId26"/>
    </p:embeddedFont>
    <p:embeddedFont>
      <p:font typeface="FF Meta Hebrew Bold" panose="020B0604020202020204" charset="-79"/>
      <p:regular r:id="rId27"/>
    </p:embeddedFont>
    <p:embeddedFont>
      <p:font typeface="FF Meta Hebrew Bold Italics" panose="020B0604020202020204" charset="-79"/>
      <p:regular r:id="rId28"/>
    </p:embeddedFont>
    <p:embeddedFont>
      <p:font typeface="Franklin Gothic Demi" panose="020B0703020102020204"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146"/>
    <a:srgbClr val="F4C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83754" autoAdjust="0"/>
  </p:normalViewPr>
  <p:slideViewPr>
    <p:cSldViewPr snapToGrid="0">
      <p:cViewPr varScale="1">
        <p:scale>
          <a:sx n="62" d="100"/>
          <a:sy n="62" d="100"/>
        </p:scale>
        <p:origin x="1014"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ton, Grace" userId="bec9c920-5b9f-41a0-bd99-a6bd53757cec" providerId="ADAL" clId="{0E7E4E61-126E-4033-82D2-ECF7CEDFA344}"/>
    <pc:docChg chg="delSld modSld sldOrd delMainMaster">
      <pc:chgData name="Halton, Grace" userId="bec9c920-5b9f-41a0-bd99-a6bd53757cec" providerId="ADAL" clId="{0E7E4E61-126E-4033-82D2-ECF7CEDFA344}" dt="2026-04-08T14:47:12.681" v="33" actId="47"/>
      <pc:docMkLst>
        <pc:docMk/>
      </pc:docMkLst>
      <pc:sldChg chg="del">
        <pc:chgData name="Halton, Grace" userId="bec9c920-5b9f-41a0-bd99-a6bd53757cec" providerId="ADAL" clId="{0E7E4E61-126E-4033-82D2-ECF7CEDFA344}" dt="2026-04-08T14:29:29.857" v="3" actId="47"/>
        <pc:sldMkLst>
          <pc:docMk/>
          <pc:sldMk cId="0" sldId="259"/>
        </pc:sldMkLst>
      </pc:sldChg>
      <pc:sldChg chg="del">
        <pc:chgData name="Halton, Grace" userId="bec9c920-5b9f-41a0-bd99-a6bd53757cec" providerId="ADAL" clId="{0E7E4E61-126E-4033-82D2-ECF7CEDFA344}" dt="2026-04-08T14:29:31.026" v="4" actId="47"/>
        <pc:sldMkLst>
          <pc:docMk/>
          <pc:sldMk cId="0" sldId="260"/>
        </pc:sldMkLst>
      </pc:sldChg>
      <pc:sldChg chg="del">
        <pc:chgData name="Halton, Grace" userId="bec9c920-5b9f-41a0-bd99-a6bd53757cec" providerId="ADAL" clId="{0E7E4E61-126E-4033-82D2-ECF7CEDFA344}" dt="2026-04-08T14:36:42.467" v="21" actId="47"/>
        <pc:sldMkLst>
          <pc:docMk/>
          <pc:sldMk cId="0" sldId="262"/>
        </pc:sldMkLst>
      </pc:sldChg>
      <pc:sldChg chg="del">
        <pc:chgData name="Halton, Grace" userId="bec9c920-5b9f-41a0-bd99-a6bd53757cec" providerId="ADAL" clId="{0E7E4E61-126E-4033-82D2-ECF7CEDFA344}" dt="2026-04-08T14:29:50.696" v="8" actId="47"/>
        <pc:sldMkLst>
          <pc:docMk/>
          <pc:sldMk cId="0" sldId="265"/>
        </pc:sldMkLst>
      </pc:sldChg>
      <pc:sldChg chg="del">
        <pc:chgData name="Halton, Grace" userId="bec9c920-5b9f-41a0-bd99-a6bd53757cec" providerId="ADAL" clId="{0E7E4E61-126E-4033-82D2-ECF7CEDFA344}" dt="2026-04-08T14:29:51.315" v="10" actId="47"/>
        <pc:sldMkLst>
          <pc:docMk/>
          <pc:sldMk cId="0" sldId="267"/>
        </pc:sldMkLst>
      </pc:sldChg>
      <pc:sldChg chg="del">
        <pc:chgData name="Halton, Grace" userId="bec9c920-5b9f-41a0-bd99-a6bd53757cec" providerId="ADAL" clId="{0E7E4E61-126E-4033-82D2-ECF7CEDFA344}" dt="2026-04-08T14:32:55.260" v="16" actId="47"/>
        <pc:sldMkLst>
          <pc:docMk/>
          <pc:sldMk cId="0" sldId="268"/>
        </pc:sldMkLst>
      </pc:sldChg>
      <pc:sldChg chg="del">
        <pc:chgData name="Halton, Grace" userId="bec9c920-5b9f-41a0-bd99-a6bd53757cec" providerId="ADAL" clId="{0E7E4E61-126E-4033-82D2-ECF7CEDFA344}" dt="2026-04-08T14:29:52.455" v="13" actId="47"/>
        <pc:sldMkLst>
          <pc:docMk/>
          <pc:sldMk cId="0" sldId="270"/>
        </pc:sldMkLst>
      </pc:sldChg>
      <pc:sldChg chg="del">
        <pc:chgData name="Halton, Grace" userId="bec9c920-5b9f-41a0-bd99-a6bd53757cec" providerId="ADAL" clId="{0E7E4E61-126E-4033-82D2-ECF7CEDFA344}" dt="2026-04-08T14:36:47.226" v="22" actId="47"/>
        <pc:sldMkLst>
          <pc:docMk/>
          <pc:sldMk cId="0" sldId="273"/>
        </pc:sldMkLst>
      </pc:sldChg>
      <pc:sldChg chg="del">
        <pc:chgData name="Halton, Grace" userId="bec9c920-5b9f-41a0-bd99-a6bd53757cec" providerId="ADAL" clId="{0E7E4E61-126E-4033-82D2-ECF7CEDFA344}" dt="2026-04-08T14:41:25.182" v="27" actId="47"/>
        <pc:sldMkLst>
          <pc:docMk/>
          <pc:sldMk cId="3730232881" sldId="512"/>
        </pc:sldMkLst>
      </pc:sldChg>
      <pc:sldChg chg="del">
        <pc:chgData name="Halton, Grace" userId="bec9c920-5b9f-41a0-bd99-a6bd53757cec" providerId="ADAL" clId="{0E7E4E61-126E-4033-82D2-ECF7CEDFA344}" dt="2026-04-08T14:41:24.335" v="26" actId="47"/>
        <pc:sldMkLst>
          <pc:docMk/>
          <pc:sldMk cId="235867628" sldId="537"/>
        </pc:sldMkLst>
      </pc:sldChg>
      <pc:sldChg chg="del">
        <pc:chgData name="Halton, Grace" userId="bec9c920-5b9f-41a0-bd99-a6bd53757cec" providerId="ADAL" clId="{0E7E4E61-126E-4033-82D2-ECF7CEDFA344}" dt="2026-04-08T14:41:23.678" v="25" actId="47"/>
        <pc:sldMkLst>
          <pc:docMk/>
          <pc:sldMk cId="220407012" sldId="538"/>
        </pc:sldMkLst>
      </pc:sldChg>
      <pc:sldChg chg="del">
        <pc:chgData name="Halton, Grace" userId="bec9c920-5b9f-41a0-bd99-a6bd53757cec" providerId="ADAL" clId="{0E7E4E61-126E-4033-82D2-ECF7CEDFA344}" dt="2026-04-08T14:41:25.801" v="28" actId="47"/>
        <pc:sldMkLst>
          <pc:docMk/>
          <pc:sldMk cId="3663031307" sldId="539"/>
        </pc:sldMkLst>
      </pc:sldChg>
      <pc:sldChg chg="del">
        <pc:chgData name="Halton, Grace" userId="bec9c920-5b9f-41a0-bd99-a6bd53757cec" providerId="ADAL" clId="{0E7E4E61-126E-4033-82D2-ECF7CEDFA344}" dt="2026-04-08T14:41:27.461" v="29" actId="47"/>
        <pc:sldMkLst>
          <pc:docMk/>
          <pc:sldMk cId="0" sldId="542"/>
        </pc:sldMkLst>
      </pc:sldChg>
      <pc:sldChg chg="modSp del mod">
        <pc:chgData name="Halton, Grace" userId="bec9c920-5b9f-41a0-bd99-a6bd53757cec" providerId="ADAL" clId="{0E7E4E61-126E-4033-82D2-ECF7CEDFA344}" dt="2026-04-08T14:42:22.595" v="32" actId="47"/>
        <pc:sldMkLst>
          <pc:docMk/>
          <pc:sldMk cId="1939577937" sldId="543"/>
        </pc:sldMkLst>
        <pc:spChg chg="mod">
          <ac:chgData name="Halton, Grace" userId="bec9c920-5b9f-41a0-bd99-a6bd53757cec" providerId="ADAL" clId="{0E7E4E61-126E-4033-82D2-ECF7CEDFA344}" dt="2026-04-08T14:37:48.389" v="24" actId="1076"/>
          <ac:spMkLst>
            <pc:docMk/>
            <pc:sldMk cId="1939577937" sldId="543"/>
            <ac:spMk id="30" creationId="{9E2B8446-8E16-288E-4841-B0836CA56DFC}"/>
          </ac:spMkLst>
        </pc:spChg>
      </pc:sldChg>
      <pc:sldChg chg="del">
        <pc:chgData name="Halton, Grace" userId="bec9c920-5b9f-41a0-bd99-a6bd53757cec" providerId="ADAL" clId="{0E7E4E61-126E-4033-82D2-ECF7CEDFA344}" dt="2026-04-08T14:47:12.681" v="33" actId="47"/>
        <pc:sldMkLst>
          <pc:docMk/>
          <pc:sldMk cId="3986506026" sldId="546"/>
        </pc:sldMkLst>
      </pc:sldChg>
      <pc:sldChg chg="del">
        <pc:chgData name="Halton, Grace" userId="bec9c920-5b9f-41a0-bd99-a6bd53757cec" providerId="ADAL" clId="{0E7E4E61-126E-4033-82D2-ECF7CEDFA344}" dt="2026-04-08T14:36:39.688" v="18" actId="47"/>
        <pc:sldMkLst>
          <pc:docMk/>
          <pc:sldMk cId="2571464025" sldId="2621"/>
        </pc:sldMkLst>
      </pc:sldChg>
      <pc:sldChg chg="del">
        <pc:chgData name="Halton, Grace" userId="bec9c920-5b9f-41a0-bd99-a6bd53757cec" providerId="ADAL" clId="{0E7E4E61-126E-4033-82D2-ECF7CEDFA344}" dt="2026-04-08T14:29:26.923" v="2" actId="47"/>
        <pc:sldMkLst>
          <pc:docMk/>
          <pc:sldMk cId="3209469958" sldId="2623"/>
        </pc:sldMkLst>
      </pc:sldChg>
      <pc:sldChg chg="del">
        <pc:chgData name="Halton, Grace" userId="bec9c920-5b9f-41a0-bd99-a6bd53757cec" providerId="ADAL" clId="{0E7E4E61-126E-4033-82D2-ECF7CEDFA344}" dt="2026-04-08T14:28:49.109" v="0" actId="47"/>
        <pc:sldMkLst>
          <pc:docMk/>
          <pc:sldMk cId="0" sldId="2658"/>
        </pc:sldMkLst>
      </pc:sldChg>
      <pc:sldChg chg="del">
        <pc:chgData name="Halton, Grace" userId="bec9c920-5b9f-41a0-bd99-a6bd53757cec" providerId="ADAL" clId="{0E7E4E61-126E-4033-82D2-ECF7CEDFA344}" dt="2026-04-08T14:36:40.624" v="19" actId="47"/>
        <pc:sldMkLst>
          <pc:docMk/>
          <pc:sldMk cId="0" sldId="2661"/>
        </pc:sldMkLst>
      </pc:sldChg>
      <pc:sldChg chg="del">
        <pc:chgData name="Halton, Grace" userId="bec9c920-5b9f-41a0-bd99-a6bd53757cec" providerId="ADAL" clId="{0E7E4E61-126E-4033-82D2-ECF7CEDFA344}" dt="2026-04-08T14:36:37.598" v="17" actId="47"/>
        <pc:sldMkLst>
          <pc:docMk/>
          <pc:sldMk cId="1641989105" sldId="2662"/>
        </pc:sldMkLst>
      </pc:sldChg>
      <pc:sldChg chg="del">
        <pc:chgData name="Halton, Grace" userId="bec9c920-5b9f-41a0-bd99-a6bd53757cec" providerId="ADAL" clId="{0E7E4E61-126E-4033-82D2-ECF7CEDFA344}" dt="2026-04-08T14:36:41.236" v="20" actId="47"/>
        <pc:sldMkLst>
          <pc:docMk/>
          <pc:sldMk cId="0" sldId="2663"/>
        </pc:sldMkLst>
      </pc:sldChg>
      <pc:sldChg chg="del">
        <pc:chgData name="Halton, Grace" userId="bec9c920-5b9f-41a0-bd99-a6bd53757cec" providerId="ADAL" clId="{0E7E4E61-126E-4033-82D2-ECF7CEDFA344}" dt="2026-04-08T14:29:49.407" v="5" actId="47"/>
        <pc:sldMkLst>
          <pc:docMk/>
          <pc:sldMk cId="0" sldId="2665"/>
        </pc:sldMkLst>
      </pc:sldChg>
      <pc:sldChg chg="del">
        <pc:chgData name="Halton, Grace" userId="bec9c920-5b9f-41a0-bd99-a6bd53757cec" providerId="ADAL" clId="{0E7E4E61-126E-4033-82D2-ECF7CEDFA344}" dt="2026-04-08T14:29:50.113" v="6" actId="47"/>
        <pc:sldMkLst>
          <pc:docMk/>
          <pc:sldMk cId="0" sldId="2666"/>
        </pc:sldMkLst>
      </pc:sldChg>
      <pc:sldChg chg="del">
        <pc:chgData name="Halton, Grace" userId="bec9c920-5b9f-41a0-bd99-a6bd53757cec" providerId="ADAL" clId="{0E7E4E61-126E-4033-82D2-ECF7CEDFA344}" dt="2026-04-08T14:29:50.439" v="7" actId="47"/>
        <pc:sldMkLst>
          <pc:docMk/>
          <pc:sldMk cId="0" sldId="2667"/>
        </pc:sldMkLst>
      </pc:sldChg>
      <pc:sldChg chg="del">
        <pc:chgData name="Halton, Grace" userId="bec9c920-5b9f-41a0-bd99-a6bd53757cec" providerId="ADAL" clId="{0E7E4E61-126E-4033-82D2-ECF7CEDFA344}" dt="2026-04-08T14:29:50.978" v="9" actId="47"/>
        <pc:sldMkLst>
          <pc:docMk/>
          <pc:sldMk cId="0" sldId="2668"/>
        </pc:sldMkLst>
      </pc:sldChg>
      <pc:sldChg chg="del">
        <pc:chgData name="Halton, Grace" userId="bec9c920-5b9f-41a0-bd99-a6bd53757cec" providerId="ADAL" clId="{0E7E4E61-126E-4033-82D2-ECF7CEDFA344}" dt="2026-04-08T14:29:51.699" v="11" actId="47"/>
        <pc:sldMkLst>
          <pc:docMk/>
          <pc:sldMk cId="0" sldId="2669"/>
        </pc:sldMkLst>
      </pc:sldChg>
      <pc:sldChg chg="del">
        <pc:chgData name="Halton, Grace" userId="bec9c920-5b9f-41a0-bd99-a6bd53757cec" providerId="ADAL" clId="{0E7E4E61-126E-4033-82D2-ECF7CEDFA344}" dt="2026-04-08T14:29:52.021" v="12" actId="47"/>
        <pc:sldMkLst>
          <pc:docMk/>
          <pc:sldMk cId="0" sldId="2670"/>
        </pc:sldMkLst>
      </pc:sldChg>
      <pc:sldChg chg="del">
        <pc:chgData name="Halton, Grace" userId="bec9c920-5b9f-41a0-bd99-a6bd53757cec" providerId="ADAL" clId="{0E7E4E61-126E-4033-82D2-ECF7CEDFA344}" dt="2026-04-08T14:41:33.067" v="31" actId="47"/>
        <pc:sldMkLst>
          <pc:docMk/>
          <pc:sldMk cId="1308113736" sldId="2672"/>
        </pc:sldMkLst>
      </pc:sldChg>
      <pc:sldChg chg="del">
        <pc:chgData name="Halton, Grace" userId="bec9c920-5b9f-41a0-bd99-a6bd53757cec" providerId="ADAL" clId="{0E7E4E61-126E-4033-82D2-ECF7CEDFA344}" dt="2026-04-08T14:29:25.147" v="1" actId="47"/>
        <pc:sldMkLst>
          <pc:docMk/>
          <pc:sldMk cId="30105983" sldId="2680"/>
        </pc:sldMkLst>
      </pc:sldChg>
      <pc:sldChg chg="ord">
        <pc:chgData name="Halton, Grace" userId="bec9c920-5b9f-41a0-bd99-a6bd53757cec" providerId="ADAL" clId="{0E7E4E61-126E-4033-82D2-ECF7CEDFA344}" dt="2026-04-08T14:30:27.940" v="15"/>
        <pc:sldMkLst>
          <pc:docMk/>
          <pc:sldMk cId="1828371678" sldId="2686"/>
        </pc:sldMkLst>
      </pc:sldChg>
      <pc:sldChg chg="del">
        <pc:chgData name="Halton, Grace" userId="bec9c920-5b9f-41a0-bd99-a6bd53757cec" providerId="ADAL" clId="{0E7E4E61-126E-4033-82D2-ECF7CEDFA344}" dt="2026-04-08T14:41:28.406" v="30" actId="47"/>
        <pc:sldMkLst>
          <pc:docMk/>
          <pc:sldMk cId="2116060056" sldId="2687"/>
        </pc:sldMkLst>
      </pc:sldChg>
      <pc:sldChg chg="del">
        <pc:chgData name="Halton, Grace" userId="bec9c920-5b9f-41a0-bd99-a6bd53757cec" providerId="ADAL" clId="{0E7E4E61-126E-4033-82D2-ECF7CEDFA344}" dt="2026-04-08T14:37:28.246" v="23" actId="47"/>
        <pc:sldMkLst>
          <pc:docMk/>
          <pc:sldMk cId="996211035" sldId="2688"/>
        </pc:sldMkLst>
      </pc:sldChg>
      <pc:sldMasterChg chg="del delSldLayout">
        <pc:chgData name="Halton, Grace" userId="bec9c920-5b9f-41a0-bd99-a6bd53757cec" providerId="ADAL" clId="{0E7E4E61-126E-4033-82D2-ECF7CEDFA344}" dt="2026-04-08T14:41:33.067" v="31" actId="47"/>
        <pc:sldMasterMkLst>
          <pc:docMk/>
          <pc:sldMasterMk cId="2580409012" sldId="2147483662"/>
        </pc:sldMasterMkLst>
        <pc:sldLayoutChg chg="del">
          <pc:chgData name="Halton, Grace" userId="bec9c920-5b9f-41a0-bd99-a6bd53757cec" providerId="ADAL" clId="{0E7E4E61-126E-4033-82D2-ECF7CEDFA344}" dt="2026-04-08T14:41:33.067" v="31" actId="47"/>
          <pc:sldLayoutMkLst>
            <pc:docMk/>
            <pc:sldMasterMk cId="2580409012" sldId="2147483662"/>
            <pc:sldLayoutMk cId="334716516" sldId="2147483663"/>
          </pc:sldLayoutMkLst>
        </pc:sldLayoutChg>
        <pc:sldLayoutChg chg="del">
          <pc:chgData name="Halton, Grace" userId="bec9c920-5b9f-41a0-bd99-a6bd53757cec" providerId="ADAL" clId="{0E7E4E61-126E-4033-82D2-ECF7CEDFA344}" dt="2026-04-08T14:41:33.067" v="31" actId="47"/>
          <pc:sldLayoutMkLst>
            <pc:docMk/>
            <pc:sldMasterMk cId="2580409012" sldId="2147483662"/>
            <pc:sldLayoutMk cId="1051627937" sldId="2147483664"/>
          </pc:sldLayoutMkLst>
        </pc:sldLayoutChg>
        <pc:sldLayoutChg chg="del">
          <pc:chgData name="Halton, Grace" userId="bec9c920-5b9f-41a0-bd99-a6bd53757cec" providerId="ADAL" clId="{0E7E4E61-126E-4033-82D2-ECF7CEDFA344}" dt="2026-04-08T14:41:33.067" v="31" actId="47"/>
          <pc:sldLayoutMkLst>
            <pc:docMk/>
            <pc:sldMasterMk cId="2580409012" sldId="2147483662"/>
            <pc:sldLayoutMk cId="2728024202" sldId="2147483665"/>
          </pc:sldLayoutMkLst>
        </pc:sldLayoutChg>
        <pc:sldLayoutChg chg="del">
          <pc:chgData name="Halton, Grace" userId="bec9c920-5b9f-41a0-bd99-a6bd53757cec" providerId="ADAL" clId="{0E7E4E61-126E-4033-82D2-ECF7CEDFA344}" dt="2026-04-08T14:41:33.067" v="31" actId="47"/>
          <pc:sldLayoutMkLst>
            <pc:docMk/>
            <pc:sldMasterMk cId="2580409012" sldId="2147483662"/>
            <pc:sldLayoutMk cId="2401914709" sldId="2147483666"/>
          </pc:sldLayoutMkLst>
        </pc:sldLayoutChg>
        <pc:sldLayoutChg chg="del">
          <pc:chgData name="Halton, Grace" userId="bec9c920-5b9f-41a0-bd99-a6bd53757cec" providerId="ADAL" clId="{0E7E4E61-126E-4033-82D2-ECF7CEDFA344}" dt="2026-04-08T14:41:33.067" v="31" actId="47"/>
          <pc:sldLayoutMkLst>
            <pc:docMk/>
            <pc:sldMasterMk cId="2580409012" sldId="2147483662"/>
            <pc:sldLayoutMk cId="1501052605" sldId="2147483667"/>
          </pc:sldLayoutMkLst>
        </pc:sldLayoutChg>
        <pc:sldLayoutChg chg="del">
          <pc:chgData name="Halton, Grace" userId="bec9c920-5b9f-41a0-bd99-a6bd53757cec" providerId="ADAL" clId="{0E7E4E61-126E-4033-82D2-ECF7CEDFA344}" dt="2026-04-08T14:41:33.067" v="31" actId="47"/>
          <pc:sldLayoutMkLst>
            <pc:docMk/>
            <pc:sldMasterMk cId="2580409012" sldId="2147483662"/>
            <pc:sldLayoutMk cId="2637330593" sldId="2147483668"/>
          </pc:sldLayoutMkLst>
        </pc:sldLayoutChg>
        <pc:sldLayoutChg chg="del">
          <pc:chgData name="Halton, Grace" userId="bec9c920-5b9f-41a0-bd99-a6bd53757cec" providerId="ADAL" clId="{0E7E4E61-126E-4033-82D2-ECF7CEDFA344}" dt="2026-04-08T14:41:33.067" v="31" actId="47"/>
          <pc:sldLayoutMkLst>
            <pc:docMk/>
            <pc:sldMasterMk cId="2580409012" sldId="2147483662"/>
            <pc:sldLayoutMk cId="3432562370" sldId="2147483669"/>
          </pc:sldLayoutMkLst>
        </pc:sldLayoutChg>
        <pc:sldLayoutChg chg="del">
          <pc:chgData name="Halton, Grace" userId="bec9c920-5b9f-41a0-bd99-a6bd53757cec" providerId="ADAL" clId="{0E7E4E61-126E-4033-82D2-ECF7CEDFA344}" dt="2026-04-08T14:41:33.067" v="31" actId="47"/>
          <pc:sldLayoutMkLst>
            <pc:docMk/>
            <pc:sldMasterMk cId="2580409012" sldId="2147483662"/>
            <pc:sldLayoutMk cId="2743040415" sldId="2147483670"/>
          </pc:sldLayoutMkLst>
        </pc:sldLayoutChg>
        <pc:sldLayoutChg chg="del">
          <pc:chgData name="Halton, Grace" userId="bec9c920-5b9f-41a0-bd99-a6bd53757cec" providerId="ADAL" clId="{0E7E4E61-126E-4033-82D2-ECF7CEDFA344}" dt="2026-04-08T14:41:33.067" v="31" actId="47"/>
          <pc:sldLayoutMkLst>
            <pc:docMk/>
            <pc:sldMasterMk cId="2580409012" sldId="2147483662"/>
            <pc:sldLayoutMk cId="2797689255" sldId="2147483671"/>
          </pc:sldLayoutMkLst>
        </pc:sldLayoutChg>
        <pc:sldLayoutChg chg="del">
          <pc:chgData name="Halton, Grace" userId="bec9c920-5b9f-41a0-bd99-a6bd53757cec" providerId="ADAL" clId="{0E7E4E61-126E-4033-82D2-ECF7CEDFA344}" dt="2026-04-08T14:41:33.067" v="31" actId="47"/>
          <pc:sldLayoutMkLst>
            <pc:docMk/>
            <pc:sldMasterMk cId="2580409012" sldId="2147483662"/>
            <pc:sldLayoutMk cId="455132172" sldId="2147483672"/>
          </pc:sldLayoutMkLst>
        </pc:sldLayoutChg>
        <pc:sldLayoutChg chg="del">
          <pc:chgData name="Halton, Grace" userId="bec9c920-5b9f-41a0-bd99-a6bd53757cec" providerId="ADAL" clId="{0E7E4E61-126E-4033-82D2-ECF7CEDFA344}" dt="2026-04-08T14:41:33.067" v="31" actId="47"/>
          <pc:sldLayoutMkLst>
            <pc:docMk/>
            <pc:sldMasterMk cId="2580409012" sldId="2147483662"/>
            <pc:sldLayoutMk cId="53821098"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4E602-CC8A-48F1-8AA1-76FAB0261DB6}" type="datetimeFigureOut">
              <a:rPr lang="en-GB" smtClean="0"/>
              <a:t>13/04/2026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964E6-14AC-46C5-8591-173D2BA5DDE0}" type="slidenum">
              <a:rPr lang="en-GB" smtClean="0"/>
              <a:t>‹#›</a:t>
            </a:fld>
            <a:endParaRPr lang="en-GB"/>
          </a:p>
        </p:txBody>
      </p:sp>
    </p:spTree>
    <p:extLst>
      <p:ext uri="{BB962C8B-B14F-4D97-AF65-F5344CB8AC3E}">
        <p14:creationId xmlns:p14="http://schemas.microsoft.com/office/powerpoint/2010/main" val="43288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library.parliament.uk/research-briefings/cbp-8741/#:~:text=How%20many%20people%20start%20degree,equivalent%20to%20a%20master%27s%20degre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*ASK AO’S TO CHIP IN*</a:t>
            </a:r>
          </a:p>
        </p:txBody>
      </p:sp>
      <p:sp>
        <p:nvSpPr>
          <p:cNvPr id="4" name="Slide Number Placeholder 3"/>
          <p:cNvSpPr>
            <a:spLocks noGrp="1"/>
          </p:cNvSpPr>
          <p:nvPr>
            <p:ph type="sldNum" sz="quarter" idx="5"/>
          </p:nvPr>
        </p:nvSpPr>
        <p:spPr/>
        <p:txBody>
          <a:bodyPr/>
          <a:lstStyle/>
          <a:p>
            <a:fld id="{C3B964E6-14AC-46C5-8591-173D2BA5DDE0}" type="slidenum">
              <a:rPr lang="en-GB" smtClean="0"/>
              <a:t>2</a:t>
            </a:fld>
            <a:endParaRPr lang="en-GB"/>
          </a:p>
        </p:txBody>
      </p:sp>
    </p:spTree>
    <p:extLst>
      <p:ext uri="{BB962C8B-B14F-4D97-AF65-F5344CB8AC3E}">
        <p14:creationId xmlns:p14="http://schemas.microsoft.com/office/powerpoint/2010/main" val="4130252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Run through the above points, elaborating on any points you’d like. </a:t>
            </a:r>
          </a:p>
        </p:txBody>
      </p:sp>
      <p:sp>
        <p:nvSpPr>
          <p:cNvPr id="4" name="Slide Number Placeholder 3"/>
          <p:cNvSpPr>
            <a:spLocks noGrp="1"/>
          </p:cNvSpPr>
          <p:nvPr>
            <p:ph type="sldNum" sz="quarter" idx="5"/>
          </p:nvPr>
        </p:nvSpPr>
        <p:spPr/>
        <p:txBody>
          <a:bodyPr/>
          <a:lstStyle/>
          <a:p>
            <a:fld id="{8E614893-AAFD-45D4-8760-B3C48DBB420D}" type="slidenum">
              <a:rPr lang="en-GB" smtClean="0"/>
              <a:t>13</a:t>
            </a:fld>
            <a:endParaRPr lang="en-GB"/>
          </a:p>
        </p:txBody>
      </p:sp>
    </p:spTree>
    <p:extLst>
      <p:ext uri="{BB962C8B-B14F-4D97-AF65-F5344CB8AC3E}">
        <p14:creationId xmlns:p14="http://schemas.microsoft.com/office/powerpoint/2010/main" val="2245457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Stress that DAs aren’t a perfect route – they are very competitive and demanding, with far fewer vacancies compared to tradition undergrad routes. Students can use </a:t>
            </a:r>
            <a:r>
              <a:rPr lang="en-GB" err="1"/>
              <a:t>uni</a:t>
            </a:r>
            <a:r>
              <a:rPr lang="en-GB"/>
              <a:t> facilities; however, their </a:t>
            </a:r>
            <a:r>
              <a:rPr lang="en-GB" err="1"/>
              <a:t>uni</a:t>
            </a:r>
            <a:r>
              <a:rPr lang="en-GB"/>
              <a:t> experience will look very different. Whilst having no student ‘debt’ sounds attractive, there are financial considerations e.g., making your (relatively lower) apprentice salary stretch to cover your costs e.g., commuting. </a:t>
            </a:r>
          </a:p>
        </p:txBody>
      </p:sp>
      <p:sp>
        <p:nvSpPr>
          <p:cNvPr id="4" name="Slide Number Placeholder 3"/>
          <p:cNvSpPr>
            <a:spLocks noGrp="1"/>
          </p:cNvSpPr>
          <p:nvPr>
            <p:ph type="sldNum" sz="quarter" idx="5"/>
          </p:nvPr>
        </p:nvSpPr>
        <p:spPr/>
        <p:txBody>
          <a:bodyPr/>
          <a:lstStyle/>
          <a:p>
            <a:fld id="{8E614893-AAFD-45D4-8760-B3C48DBB420D}" type="slidenum">
              <a:rPr lang="en-GB" smtClean="0"/>
              <a:t>14</a:t>
            </a:fld>
            <a:endParaRPr lang="en-GB"/>
          </a:p>
        </p:txBody>
      </p:sp>
    </p:spTree>
    <p:extLst>
      <p:ext uri="{BB962C8B-B14F-4D97-AF65-F5344CB8AC3E}">
        <p14:creationId xmlns:p14="http://schemas.microsoft.com/office/powerpoint/2010/main" val="211246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you’re applying for, or considering applying for a degree apprenticeship, there are a couple of things to note. As we’ve mentioned earlier, the application process for a degree apprenticeship is different to applying for university: rather than applying through UCAS, you apply directly to employer for a DA vacancy. You should also apply with whatever the employer requires at the time of application – e.g., a CV, a covering letter, sometimes there’s an assessment centre of an interview. Consider each application on a case-by-case basis, one application per vacancy.</a:t>
            </a:r>
            <a:br>
              <a:rPr lang="en-GB" dirty="0"/>
            </a:br>
            <a:br>
              <a:rPr lang="en-GB" dirty="0"/>
            </a:br>
            <a:r>
              <a:rPr lang="en-GB" dirty="0"/>
              <a:t>In terms of the entry criteria, this is tricky because again, it depends on the vacancy and employer. However typically, we see vacancies between 112-128 UCAS points (BBC-ABB), as well as passes (5s) and above at GCSE. Again, some vacancies may be higher than this, so consider each application on a case-by-case basis. </a:t>
            </a:r>
            <a:br>
              <a:rPr lang="en-GB" dirty="0"/>
            </a:br>
            <a:br>
              <a:rPr lang="en-GB" dirty="0"/>
            </a:br>
            <a:r>
              <a:rPr lang="en-GB" dirty="0"/>
              <a:t>Lastly in terms of when apprenticeships start, again this depends on the company. However, most employers know that you as school leavers will be available from September onwards. DAs typically track similarly to undergrad courses in terms of length, but do sometimes exceed 3 years, so it’s a case of checking the job advert carefully as this information will be listed.  </a:t>
            </a:r>
          </a:p>
        </p:txBody>
      </p:sp>
      <p:sp>
        <p:nvSpPr>
          <p:cNvPr id="4" name="Slide Number Placeholder 3"/>
          <p:cNvSpPr>
            <a:spLocks noGrp="1"/>
          </p:cNvSpPr>
          <p:nvPr>
            <p:ph type="sldNum" sz="quarter" idx="5"/>
          </p:nvPr>
        </p:nvSpPr>
        <p:spPr/>
        <p:txBody>
          <a:bodyPr/>
          <a:lstStyle/>
          <a:p>
            <a:fld id="{8E614893-AAFD-45D4-8760-B3C48DBB420D}" type="slidenum">
              <a:rPr lang="en-GB" smtClean="0"/>
              <a:t>15</a:t>
            </a:fld>
            <a:endParaRPr lang="en-GB"/>
          </a:p>
        </p:txBody>
      </p:sp>
    </p:spTree>
    <p:extLst>
      <p:ext uri="{BB962C8B-B14F-4D97-AF65-F5344CB8AC3E}">
        <p14:creationId xmlns:p14="http://schemas.microsoft.com/office/powerpoint/2010/main" val="297486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WEBINAR + OPEN DAYS</a:t>
            </a:r>
          </a:p>
        </p:txBody>
      </p:sp>
      <p:sp>
        <p:nvSpPr>
          <p:cNvPr id="4" name="Slide Number Placeholder 3"/>
          <p:cNvSpPr>
            <a:spLocks noGrp="1"/>
          </p:cNvSpPr>
          <p:nvPr>
            <p:ph type="sldNum" sz="quarter" idx="5"/>
          </p:nvPr>
        </p:nvSpPr>
        <p:spPr/>
        <p:txBody>
          <a:bodyPr/>
          <a:lstStyle/>
          <a:p>
            <a:fld id="{C3B964E6-14AC-46C5-8591-173D2BA5DDE0}" type="slidenum">
              <a:rPr lang="en-GB" smtClean="0"/>
              <a:t>16</a:t>
            </a:fld>
            <a:endParaRPr lang="en-GB"/>
          </a:p>
        </p:txBody>
      </p:sp>
    </p:spTree>
    <p:extLst>
      <p:ext uri="{BB962C8B-B14F-4D97-AF65-F5344CB8AC3E}">
        <p14:creationId xmlns:p14="http://schemas.microsoft.com/office/powerpoint/2010/main" val="3096141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i="1" dirty="0"/>
          </a:p>
        </p:txBody>
      </p:sp>
      <p:sp>
        <p:nvSpPr>
          <p:cNvPr id="4" name="Slide Number Placeholder 3"/>
          <p:cNvSpPr>
            <a:spLocks noGrp="1"/>
          </p:cNvSpPr>
          <p:nvPr>
            <p:ph type="sldNum" sz="quarter" idx="5"/>
          </p:nvPr>
        </p:nvSpPr>
        <p:spPr/>
        <p:txBody>
          <a:bodyPr/>
          <a:lstStyle/>
          <a:p>
            <a:fld id="{C3B964E6-14AC-46C5-8591-173D2BA5DDE0}" type="slidenum">
              <a:rPr lang="en-GB" smtClean="0"/>
              <a:t>17</a:t>
            </a:fld>
            <a:endParaRPr lang="en-GB"/>
          </a:p>
        </p:txBody>
      </p:sp>
    </p:spTree>
    <p:extLst>
      <p:ext uri="{BB962C8B-B14F-4D97-AF65-F5344CB8AC3E}">
        <p14:creationId xmlns:p14="http://schemas.microsoft.com/office/powerpoint/2010/main" val="4057406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FE9A2-2C6F-48E2-A72C-4D85CF4399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428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There are almost 300 different HE institutions with around 50,000 different course options – great to have choice but makes the decision making process even harder. </a:t>
            </a:r>
          </a:p>
        </p:txBody>
      </p:sp>
      <p:sp>
        <p:nvSpPr>
          <p:cNvPr id="4" name="Slide Number Placeholder 3"/>
          <p:cNvSpPr>
            <a:spLocks noGrp="1"/>
          </p:cNvSpPr>
          <p:nvPr>
            <p:ph type="sldNum" sz="quarter" idx="5"/>
          </p:nvPr>
        </p:nvSpPr>
        <p:spPr/>
        <p:txBody>
          <a:bodyPr/>
          <a:lstStyle/>
          <a:p>
            <a:fld id="{C3B964E6-14AC-46C5-8591-173D2BA5DDE0}" type="slidenum">
              <a:rPr lang="en-GB" smtClean="0"/>
              <a:t>3</a:t>
            </a:fld>
            <a:endParaRPr lang="en-GB"/>
          </a:p>
        </p:txBody>
      </p:sp>
    </p:spTree>
    <p:extLst>
      <p:ext uri="{BB962C8B-B14F-4D97-AF65-F5344CB8AC3E}">
        <p14:creationId xmlns:p14="http://schemas.microsoft.com/office/powerpoint/2010/main" val="199480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over picking which route to go into as university is not the only option.</a:t>
            </a:r>
          </a:p>
        </p:txBody>
      </p:sp>
      <p:sp>
        <p:nvSpPr>
          <p:cNvPr id="4" name="Slide Number Placeholder 3"/>
          <p:cNvSpPr>
            <a:spLocks noGrp="1"/>
          </p:cNvSpPr>
          <p:nvPr>
            <p:ph type="sldNum" sz="quarter" idx="5"/>
          </p:nvPr>
        </p:nvSpPr>
        <p:spPr/>
        <p:txBody>
          <a:bodyPr/>
          <a:lstStyle/>
          <a:p>
            <a:fld id="{728392E0-F074-47F0-AF11-08F619A8140C}" type="slidenum">
              <a:rPr lang="en-GB" smtClean="0"/>
              <a:t>4</a:t>
            </a:fld>
            <a:endParaRPr lang="en-GB"/>
          </a:p>
        </p:txBody>
      </p:sp>
    </p:spTree>
    <p:extLst>
      <p:ext uri="{BB962C8B-B14F-4D97-AF65-F5344CB8AC3E}">
        <p14:creationId xmlns:p14="http://schemas.microsoft.com/office/powerpoint/2010/main" val="99306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information about an undergraduate course of being the “traditional” route that majority of students associate with HE.</a:t>
            </a:r>
          </a:p>
        </p:txBody>
      </p:sp>
      <p:sp>
        <p:nvSpPr>
          <p:cNvPr id="4" name="Slide Number Placeholder 3"/>
          <p:cNvSpPr>
            <a:spLocks noGrp="1"/>
          </p:cNvSpPr>
          <p:nvPr>
            <p:ph type="sldNum" sz="quarter" idx="5"/>
          </p:nvPr>
        </p:nvSpPr>
        <p:spPr/>
        <p:txBody>
          <a:bodyPr/>
          <a:lstStyle/>
          <a:p>
            <a:fld id="{728392E0-F074-47F0-AF11-08F619A8140C}" type="slidenum">
              <a:rPr lang="en-GB" smtClean="0"/>
              <a:t>5</a:t>
            </a:fld>
            <a:endParaRPr lang="en-GB"/>
          </a:p>
        </p:txBody>
      </p:sp>
    </p:spTree>
    <p:extLst>
      <p:ext uri="{BB962C8B-B14F-4D97-AF65-F5344CB8AC3E}">
        <p14:creationId xmlns:p14="http://schemas.microsoft.com/office/powerpoint/2010/main" val="203138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 information about FY and FD – this might be popular for those that either don’t quite get the grades or just aren’t ready to commit to the full 3-4 years of an undergraduate degree.</a:t>
            </a:r>
          </a:p>
        </p:txBody>
      </p:sp>
      <p:sp>
        <p:nvSpPr>
          <p:cNvPr id="4" name="Slide Number Placeholder 3"/>
          <p:cNvSpPr>
            <a:spLocks noGrp="1"/>
          </p:cNvSpPr>
          <p:nvPr>
            <p:ph type="sldNum" sz="quarter" idx="5"/>
          </p:nvPr>
        </p:nvSpPr>
        <p:spPr/>
        <p:txBody>
          <a:bodyPr/>
          <a:lstStyle/>
          <a:p>
            <a:fld id="{728392E0-F074-47F0-AF11-08F619A8140C}" type="slidenum">
              <a:rPr lang="en-GB" smtClean="0"/>
              <a:t>6</a:t>
            </a:fld>
            <a:endParaRPr lang="en-GB"/>
          </a:p>
        </p:txBody>
      </p:sp>
    </p:spTree>
    <p:extLst>
      <p:ext uri="{BB962C8B-B14F-4D97-AF65-F5344CB8AC3E}">
        <p14:creationId xmlns:p14="http://schemas.microsoft.com/office/powerpoint/2010/main" val="632792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672AE-5C1D-7EC2-2EF3-741631803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5E9ED-5890-0A25-D684-B81414835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18E8BD-1E61-D35F-1159-6F9310D07FEF}"/>
              </a:ext>
            </a:extLst>
          </p:cNvPr>
          <p:cNvSpPr>
            <a:spLocks noGrp="1"/>
          </p:cNvSpPr>
          <p:nvPr>
            <p:ph type="body" idx="1"/>
          </p:nvPr>
        </p:nvSpPr>
        <p:spPr/>
        <p:txBody>
          <a:bodyPr/>
          <a:lstStyle/>
          <a:p>
            <a:r>
              <a:rPr lang="en-US">
                <a:latin typeface="Calibri"/>
                <a:ea typeface="Calibri"/>
                <a:cs typeface="Calibri"/>
              </a:rPr>
              <a:t>Worth noting the early application deadline in October for Medicine/Veterinary/Dentistry/Oxbridge courses. </a:t>
            </a:r>
          </a:p>
        </p:txBody>
      </p:sp>
      <p:sp>
        <p:nvSpPr>
          <p:cNvPr id="4" name="Slide Number Placeholder 3">
            <a:extLst>
              <a:ext uri="{FF2B5EF4-FFF2-40B4-BE49-F238E27FC236}">
                <a16:creationId xmlns:a16="http://schemas.microsoft.com/office/drawing/2014/main" id="{DEDD06AD-FA82-8F7B-5D39-3B4197D949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964E6-14AC-46C5-8591-173D2BA5DD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971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B964E6-14AC-46C5-8591-173D2BA5DDE0}" type="slidenum">
              <a:rPr lang="en-GB" smtClean="0"/>
              <a:t>8</a:t>
            </a:fld>
            <a:endParaRPr lang="en-GB"/>
          </a:p>
        </p:txBody>
      </p:sp>
    </p:spTree>
    <p:extLst>
      <p:ext uri="{BB962C8B-B14F-4D97-AF65-F5344CB8AC3E}">
        <p14:creationId xmlns:p14="http://schemas.microsoft.com/office/powerpoint/2010/main" val="208307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BC3D7-C51B-8BB6-0023-439C57E65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61728-C980-9CB9-DCC5-4D9B74BF0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1E3A0B-9210-C26C-B6F1-42FE841B06F9}"/>
              </a:ext>
            </a:extLst>
          </p:cNvPr>
          <p:cNvSpPr>
            <a:spLocks noGrp="1"/>
          </p:cNvSpPr>
          <p:nvPr>
            <p:ph type="body" idx="1"/>
          </p:nvPr>
        </p:nvSpPr>
        <p:spPr/>
        <p:txBody>
          <a:bodyPr/>
          <a:lstStyle/>
          <a:p>
            <a:r>
              <a:rPr lang="en-GB"/>
              <a:t>Discuss information about DAs– this slide highlights the basics of DA’s but also let them know some facts like in 2022/23 </a:t>
            </a:r>
            <a:r>
              <a:rPr lang="en-GB" b="0" i="0">
                <a:solidFill>
                  <a:srgbClr val="393939"/>
                </a:solidFill>
                <a:effectLst/>
                <a:latin typeface="national"/>
              </a:rPr>
              <a:t>only a minority (13%) of level 6 starters were age 18 (and so leaving full-time education). </a:t>
            </a:r>
            <a:r>
              <a:rPr lang="en-GB">
                <a:hlinkClick r:id="rId3"/>
              </a:rPr>
              <a:t>Degree apprenticeships - House of Commons Library</a:t>
            </a:r>
            <a:r>
              <a:rPr lang="en-GB"/>
              <a:t>. So they have a realistic approach of getting onto a DA. </a:t>
            </a:r>
          </a:p>
        </p:txBody>
      </p:sp>
      <p:sp>
        <p:nvSpPr>
          <p:cNvPr id="4" name="Slide Number Placeholder 3">
            <a:extLst>
              <a:ext uri="{FF2B5EF4-FFF2-40B4-BE49-F238E27FC236}">
                <a16:creationId xmlns:a16="http://schemas.microsoft.com/office/drawing/2014/main" id="{C7FEA25B-F2E9-002F-9057-F98049E0216C}"/>
              </a:ext>
            </a:extLst>
          </p:cNvPr>
          <p:cNvSpPr>
            <a:spLocks noGrp="1"/>
          </p:cNvSpPr>
          <p:nvPr>
            <p:ph type="sldNum" sz="quarter" idx="5"/>
          </p:nvPr>
        </p:nvSpPr>
        <p:spPr/>
        <p:txBody>
          <a:bodyPr/>
          <a:lstStyle/>
          <a:p>
            <a:fld id="{728392E0-F074-47F0-AF11-08F619A8140C}" type="slidenum">
              <a:rPr lang="en-GB" smtClean="0"/>
              <a:t>10</a:t>
            </a:fld>
            <a:endParaRPr lang="en-GB"/>
          </a:p>
        </p:txBody>
      </p:sp>
    </p:spTree>
    <p:extLst>
      <p:ext uri="{BB962C8B-B14F-4D97-AF65-F5344CB8AC3E}">
        <p14:creationId xmlns:p14="http://schemas.microsoft.com/office/powerpoint/2010/main" val="255042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Any qualification you can study can be mapped onto different levels. Level 2 = GCSE equivalent, Level 3 = A Levels, Level 4-5 = foundation degree. Level 6 &amp; 7 = degree level equivalent. Importantly when you’re looking for DA vacancies, you should look for Level 6. Level 6 is equivalent to an undergrad course, whilst Level 7 is masters. The level of apprenticeship will always be listed on the job advert.   </a:t>
            </a:r>
          </a:p>
        </p:txBody>
      </p:sp>
      <p:sp>
        <p:nvSpPr>
          <p:cNvPr id="4" name="Slide Number Placeholder 3"/>
          <p:cNvSpPr>
            <a:spLocks noGrp="1"/>
          </p:cNvSpPr>
          <p:nvPr>
            <p:ph type="sldNum" sz="quarter" idx="5"/>
          </p:nvPr>
        </p:nvSpPr>
        <p:spPr/>
        <p:txBody>
          <a:bodyPr/>
          <a:lstStyle/>
          <a:p>
            <a:fld id="{8E614893-AAFD-45D4-8760-B3C48DBB420D}" type="slidenum">
              <a:rPr lang="en-GB" smtClean="0"/>
              <a:t>11</a:t>
            </a:fld>
            <a:endParaRPr lang="en-GB"/>
          </a:p>
        </p:txBody>
      </p:sp>
    </p:spTree>
    <p:extLst>
      <p:ext uri="{BB962C8B-B14F-4D97-AF65-F5344CB8AC3E}">
        <p14:creationId xmlns:p14="http://schemas.microsoft.com/office/powerpoint/2010/main" val="300140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Image Slide 2">
    <p:spTree>
      <p:nvGrpSpPr>
        <p:cNvPr id="1" name=""/>
        <p:cNvGrpSpPr/>
        <p:nvPr/>
      </p:nvGrpSpPr>
      <p:grpSpPr>
        <a:xfrm>
          <a:off x="0" y="0"/>
          <a:ext cx="0" cy="0"/>
          <a:chOff x="0" y="0"/>
          <a:chExt cx="0" cy="0"/>
        </a:xfrm>
      </p:grpSpPr>
      <p:sp>
        <p:nvSpPr>
          <p:cNvPr id="13" name="Rectangle 12"/>
          <p:cNvSpPr>
            <a:spLocks/>
          </p:cNvSpPr>
          <p:nvPr userDrawn="1"/>
        </p:nvSpPr>
        <p:spPr>
          <a:xfrm>
            <a:off x="0" y="0"/>
            <a:ext cx="18288000" cy="10287000"/>
          </a:xfrm>
          <a:prstGeom prst="rect">
            <a:avLst/>
          </a:prstGeom>
          <a:solidFill>
            <a:srgbClr val="67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2" b="0" i="0">
              <a:highlight>
                <a:srgbClr val="AC145A"/>
              </a:highlight>
              <a:latin typeface="Mulish" pitchFamily="2" charset="77"/>
            </a:endParaRPr>
          </a:p>
        </p:txBody>
      </p:sp>
      <p:sp>
        <p:nvSpPr>
          <p:cNvPr id="6" name="Right Triangle 5">
            <a:extLst>
              <a:ext uri="{FF2B5EF4-FFF2-40B4-BE49-F238E27FC236}">
                <a16:creationId xmlns:a16="http://schemas.microsoft.com/office/drawing/2014/main" id="{BBD5B770-0C51-79FE-529E-4604786AD767}"/>
              </a:ext>
            </a:extLst>
          </p:cNvPr>
          <p:cNvSpPr/>
          <p:nvPr userDrawn="1"/>
        </p:nvSpPr>
        <p:spPr>
          <a:xfrm rot="16200000">
            <a:off x="9778670" y="1777670"/>
            <a:ext cx="10283757" cy="6734906"/>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Picture Placeholder 6"/>
          <p:cNvSpPr>
            <a:spLocks noGrp="1"/>
          </p:cNvSpPr>
          <p:nvPr>
            <p:ph type="pic" sz="quarter" idx="25" hasCustomPrompt="1"/>
          </p:nvPr>
        </p:nvSpPr>
        <p:spPr>
          <a:xfrm>
            <a:off x="9260102" y="1257304"/>
            <a:ext cx="7770600" cy="7772402"/>
          </a:xfrm>
          <a:solidFill>
            <a:schemeClr val="accent1"/>
          </a:solidFill>
          <a:ln>
            <a:noFill/>
          </a:ln>
        </p:spPr>
        <p:txBody>
          <a:bodyPr lIns="360000" tIns="360000" rIns="360000" bIns="360000">
            <a:normAutofit/>
          </a:bodyPr>
          <a:lstStyle>
            <a:lvl1pPr algn="ctr">
              <a:defRPr sz="1502"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pic>
        <p:nvPicPr>
          <p:cNvPr id="7" name="Picture 6">
            <a:extLst>
              <a:ext uri="{FF2B5EF4-FFF2-40B4-BE49-F238E27FC236}">
                <a16:creationId xmlns:a16="http://schemas.microsoft.com/office/drawing/2014/main" id="{69D4B7CE-9BFF-ECDF-9B7F-EE0EB1325386}"/>
              </a:ext>
            </a:extLst>
          </p:cNvPr>
          <p:cNvPicPr>
            <a:picLocks noChangeAspect="1"/>
          </p:cNvPicPr>
          <p:nvPr userDrawn="1"/>
        </p:nvPicPr>
        <p:blipFill>
          <a:blip r:embed="rId2"/>
          <a:stretch>
            <a:fillRect/>
          </a:stretch>
        </p:blipFill>
        <p:spPr>
          <a:xfrm>
            <a:off x="1255701" y="477473"/>
            <a:ext cx="1207014" cy="804675"/>
          </a:xfrm>
          <a:prstGeom prst="rect">
            <a:avLst/>
          </a:prstGeom>
        </p:spPr>
      </p:pic>
    </p:spTree>
    <p:extLst>
      <p:ext uri="{BB962C8B-B14F-4D97-AF65-F5344CB8AC3E}">
        <p14:creationId xmlns:p14="http://schemas.microsoft.com/office/powerpoint/2010/main" val="225545555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2">
    <p:spTree>
      <p:nvGrpSpPr>
        <p:cNvPr id="1" name=""/>
        <p:cNvGrpSpPr/>
        <p:nvPr/>
      </p:nvGrpSpPr>
      <p:grpSpPr>
        <a:xfrm>
          <a:off x="0" y="0"/>
          <a:ext cx="0" cy="0"/>
          <a:chOff x="0" y="0"/>
          <a:chExt cx="0" cy="0"/>
        </a:xfrm>
      </p:grpSpPr>
      <p:sp>
        <p:nvSpPr>
          <p:cNvPr id="13" name="Rectangle 12"/>
          <p:cNvSpPr>
            <a:spLocks/>
          </p:cNvSpPr>
          <p:nvPr userDrawn="1"/>
        </p:nvSpPr>
        <p:spPr>
          <a:xfrm>
            <a:off x="0" y="0"/>
            <a:ext cx="18288000" cy="10287000"/>
          </a:xfrm>
          <a:prstGeom prst="rect">
            <a:avLst/>
          </a:prstGeom>
          <a:solidFill>
            <a:srgbClr val="672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2" b="0" i="0">
              <a:highlight>
                <a:srgbClr val="AC145A"/>
              </a:highlight>
              <a:latin typeface="Mulish" pitchFamily="2" charset="77"/>
            </a:endParaRPr>
          </a:p>
        </p:txBody>
      </p:sp>
      <p:sp>
        <p:nvSpPr>
          <p:cNvPr id="6" name="Right Triangle 5">
            <a:extLst>
              <a:ext uri="{FF2B5EF4-FFF2-40B4-BE49-F238E27FC236}">
                <a16:creationId xmlns:a16="http://schemas.microsoft.com/office/drawing/2014/main" id="{BBD5B770-0C51-79FE-529E-4604786AD767}"/>
              </a:ext>
            </a:extLst>
          </p:cNvPr>
          <p:cNvSpPr/>
          <p:nvPr userDrawn="1"/>
        </p:nvSpPr>
        <p:spPr>
          <a:xfrm rot="16200000">
            <a:off x="9778670" y="1777670"/>
            <a:ext cx="10283757" cy="6734906"/>
          </a:xfrm>
          <a:prstGeom prst="rtTriangle">
            <a:avLst/>
          </a:prstGeom>
          <a:solidFill>
            <a:srgbClr val="E31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Picture Placeholder 6"/>
          <p:cNvSpPr>
            <a:spLocks noGrp="1"/>
          </p:cNvSpPr>
          <p:nvPr>
            <p:ph type="pic" sz="quarter" idx="25" hasCustomPrompt="1"/>
          </p:nvPr>
        </p:nvSpPr>
        <p:spPr>
          <a:xfrm>
            <a:off x="9260102" y="1257304"/>
            <a:ext cx="7770600" cy="7772402"/>
          </a:xfrm>
          <a:solidFill>
            <a:schemeClr val="accent1"/>
          </a:solidFill>
          <a:ln>
            <a:noFill/>
          </a:ln>
        </p:spPr>
        <p:txBody>
          <a:bodyPr lIns="360000" tIns="360000" rIns="360000" bIns="360000">
            <a:normAutofit/>
          </a:bodyPr>
          <a:lstStyle>
            <a:lvl1pPr algn="ctr">
              <a:defRPr sz="1502" b="0" i="0" cap="none" spc="0" baseline="0">
                <a:solidFill>
                  <a:schemeClr val="accent4"/>
                </a:solidFill>
                <a:latin typeface="Mulish Medium" pitchFamily="2" charset="77"/>
                <a:ea typeface="Mulish Medium" pitchFamily="2" charset="77"/>
                <a:cs typeface="Mulish Medium" pitchFamily="2" charset="77"/>
              </a:defRPr>
            </a:lvl1pPr>
          </a:lstStyle>
          <a:p>
            <a:r>
              <a:rPr lang="en-US"/>
              <a:t>Drag picture to placeholder or click to add</a:t>
            </a:r>
          </a:p>
        </p:txBody>
      </p:sp>
      <p:pic>
        <p:nvPicPr>
          <p:cNvPr id="7" name="Picture 6">
            <a:extLst>
              <a:ext uri="{FF2B5EF4-FFF2-40B4-BE49-F238E27FC236}">
                <a16:creationId xmlns:a16="http://schemas.microsoft.com/office/drawing/2014/main" id="{69D4B7CE-9BFF-ECDF-9B7F-EE0EB1325386}"/>
              </a:ext>
            </a:extLst>
          </p:cNvPr>
          <p:cNvPicPr>
            <a:picLocks noChangeAspect="1"/>
          </p:cNvPicPr>
          <p:nvPr userDrawn="1"/>
        </p:nvPicPr>
        <p:blipFill>
          <a:blip r:embed="rId2"/>
          <a:stretch>
            <a:fillRect/>
          </a:stretch>
        </p:blipFill>
        <p:spPr>
          <a:xfrm>
            <a:off x="1255701" y="477473"/>
            <a:ext cx="1207014" cy="804675"/>
          </a:xfrm>
          <a:prstGeom prst="rect">
            <a:avLst/>
          </a:prstGeom>
        </p:spPr>
      </p:pic>
    </p:spTree>
    <p:extLst>
      <p:ext uri="{BB962C8B-B14F-4D97-AF65-F5344CB8AC3E}">
        <p14:creationId xmlns:p14="http://schemas.microsoft.com/office/powerpoint/2010/main" val="225545555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7" y="1489151"/>
            <a:ext cx="17041200" cy="410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1" name="Google Shape;11;p2"/>
          <p:cNvSpPr txBox="1">
            <a:spLocks noGrp="1"/>
          </p:cNvSpPr>
          <p:nvPr>
            <p:ph type="subTitle" idx="1"/>
          </p:nvPr>
        </p:nvSpPr>
        <p:spPr>
          <a:xfrm>
            <a:off x="623400" y="5668250"/>
            <a:ext cx="17041200" cy="1585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2" name="Google Shape;12;p2"/>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93487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2056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rmAutofit/>
          </a:bodyPr>
          <a:lstStyle>
            <a:lvl1pPr marL="914378" lvl="0" indent="-685784">
              <a:spcBef>
                <a:spcPts val="0"/>
              </a:spcBef>
              <a:spcAft>
                <a:spcPts val="0"/>
              </a:spcAft>
              <a:buSzPts val="1800"/>
              <a:buChar char="●"/>
              <a:defRPr/>
            </a:lvl1pPr>
            <a:lvl2pPr marL="1828755" lvl="1" indent="-634985">
              <a:spcBef>
                <a:spcPts val="0"/>
              </a:spcBef>
              <a:spcAft>
                <a:spcPts val="0"/>
              </a:spcAft>
              <a:buSzPts val="1400"/>
              <a:buChar char="○"/>
              <a:defRPr/>
            </a:lvl2pPr>
            <a:lvl3pPr marL="2743131" lvl="2" indent="-634985">
              <a:spcBef>
                <a:spcPts val="0"/>
              </a:spcBef>
              <a:spcAft>
                <a:spcPts val="0"/>
              </a:spcAft>
              <a:buSzPts val="1400"/>
              <a:buChar char="■"/>
              <a:defRPr/>
            </a:lvl3pPr>
            <a:lvl4pPr marL="3657509" lvl="3" indent="-634985">
              <a:spcBef>
                <a:spcPts val="0"/>
              </a:spcBef>
              <a:spcAft>
                <a:spcPts val="0"/>
              </a:spcAft>
              <a:buSzPts val="1400"/>
              <a:buChar char="●"/>
              <a:defRPr/>
            </a:lvl4pPr>
            <a:lvl5pPr marL="4571886" lvl="4" indent="-634985">
              <a:spcBef>
                <a:spcPts val="0"/>
              </a:spcBef>
              <a:spcAft>
                <a:spcPts val="0"/>
              </a:spcAft>
              <a:buSzPts val="1400"/>
              <a:buChar char="○"/>
              <a:defRPr/>
            </a:lvl5pPr>
            <a:lvl6pPr marL="5486264" lvl="5" indent="-634985">
              <a:spcBef>
                <a:spcPts val="0"/>
              </a:spcBef>
              <a:spcAft>
                <a:spcPts val="0"/>
              </a:spcAft>
              <a:buSzPts val="1400"/>
              <a:buChar char="■"/>
              <a:defRPr/>
            </a:lvl6pPr>
            <a:lvl7pPr marL="6400640" lvl="6" indent="-634985">
              <a:spcBef>
                <a:spcPts val="0"/>
              </a:spcBef>
              <a:spcAft>
                <a:spcPts val="0"/>
              </a:spcAft>
              <a:buSzPts val="1400"/>
              <a:buChar char="●"/>
              <a:defRPr/>
            </a:lvl7pPr>
            <a:lvl8pPr marL="7315017" lvl="7" indent="-634985">
              <a:spcBef>
                <a:spcPts val="0"/>
              </a:spcBef>
              <a:spcAft>
                <a:spcPts val="0"/>
              </a:spcAft>
              <a:buSzPts val="1400"/>
              <a:buChar char="○"/>
              <a:defRPr/>
            </a:lvl8pPr>
            <a:lvl9pPr marL="8229395" lvl="8" indent="-634985">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67091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rmAutofit/>
          </a:bodyPr>
          <a:lstStyle>
            <a:lvl1pPr marL="914378" lvl="0" indent="-634985">
              <a:spcBef>
                <a:spcPts val="0"/>
              </a:spcBef>
              <a:spcAft>
                <a:spcPts val="0"/>
              </a:spcAft>
              <a:buSzPts val="1400"/>
              <a:buChar char="●"/>
              <a:defRPr sz="2801"/>
            </a:lvl1pPr>
            <a:lvl2pPr marL="1828755" lvl="1" indent="-609585">
              <a:spcBef>
                <a:spcPts val="0"/>
              </a:spcBef>
              <a:spcAft>
                <a:spcPts val="0"/>
              </a:spcAft>
              <a:buSzPts val="1200"/>
              <a:buChar char="○"/>
              <a:defRPr sz="2400"/>
            </a:lvl2pPr>
            <a:lvl3pPr marL="2743131" lvl="2" indent="-609585">
              <a:spcBef>
                <a:spcPts val="0"/>
              </a:spcBef>
              <a:spcAft>
                <a:spcPts val="0"/>
              </a:spcAft>
              <a:buSzPts val="1200"/>
              <a:buChar char="■"/>
              <a:defRPr sz="2400"/>
            </a:lvl3pPr>
            <a:lvl4pPr marL="3657509" lvl="3" indent="-609585">
              <a:spcBef>
                <a:spcPts val="0"/>
              </a:spcBef>
              <a:spcAft>
                <a:spcPts val="0"/>
              </a:spcAft>
              <a:buSzPts val="1200"/>
              <a:buChar char="●"/>
              <a:defRPr sz="2400"/>
            </a:lvl4pPr>
            <a:lvl5pPr marL="4571886" lvl="4" indent="-609585">
              <a:spcBef>
                <a:spcPts val="0"/>
              </a:spcBef>
              <a:spcAft>
                <a:spcPts val="0"/>
              </a:spcAft>
              <a:buSzPts val="1200"/>
              <a:buChar char="○"/>
              <a:defRPr sz="2400"/>
            </a:lvl5pPr>
            <a:lvl6pPr marL="5486264" lvl="5" indent="-609585">
              <a:spcBef>
                <a:spcPts val="0"/>
              </a:spcBef>
              <a:spcAft>
                <a:spcPts val="0"/>
              </a:spcAft>
              <a:buSzPts val="1200"/>
              <a:buChar char="■"/>
              <a:defRPr sz="2400"/>
            </a:lvl6pPr>
            <a:lvl7pPr marL="6400640" lvl="6" indent="-609585">
              <a:spcBef>
                <a:spcPts val="0"/>
              </a:spcBef>
              <a:spcAft>
                <a:spcPts val="0"/>
              </a:spcAft>
              <a:buSzPts val="1200"/>
              <a:buChar char="●"/>
              <a:defRPr sz="2400"/>
            </a:lvl7pPr>
            <a:lvl8pPr marL="7315017" lvl="7" indent="-609585">
              <a:spcBef>
                <a:spcPts val="0"/>
              </a:spcBef>
              <a:spcAft>
                <a:spcPts val="0"/>
              </a:spcAft>
              <a:buSzPts val="1200"/>
              <a:buChar char="○"/>
              <a:defRPr sz="2400"/>
            </a:lvl8pPr>
            <a:lvl9pPr marL="8229395" lvl="8" indent="-609585">
              <a:spcBef>
                <a:spcPts val="0"/>
              </a:spcBef>
              <a:spcAft>
                <a:spcPts val="0"/>
              </a:spcAft>
              <a:buSzPts val="1200"/>
              <a:buChar char="■"/>
              <a:defRPr sz="2400"/>
            </a:lvl9pPr>
          </a:lstStyle>
          <a:p>
            <a:endParaRP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rmAutofit/>
          </a:bodyPr>
          <a:lstStyle>
            <a:lvl1pPr marL="914378" lvl="0" indent="-634985">
              <a:spcBef>
                <a:spcPts val="0"/>
              </a:spcBef>
              <a:spcAft>
                <a:spcPts val="0"/>
              </a:spcAft>
              <a:buSzPts val="1400"/>
              <a:buChar char="●"/>
              <a:defRPr sz="2801"/>
            </a:lvl1pPr>
            <a:lvl2pPr marL="1828755" lvl="1" indent="-609585">
              <a:spcBef>
                <a:spcPts val="0"/>
              </a:spcBef>
              <a:spcAft>
                <a:spcPts val="0"/>
              </a:spcAft>
              <a:buSzPts val="1200"/>
              <a:buChar char="○"/>
              <a:defRPr sz="2400"/>
            </a:lvl2pPr>
            <a:lvl3pPr marL="2743131" lvl="2" indent="-609585">
              <a:spcBef>
                <a:spcPts val="0"/>
              </a:spcBef>
              <a:spcAft>
                <a:spcPts val="0"/>
              </a:spcAft>
              <a:buSzPts val="1200"/>
              <a:buChar char="■"/>
              <a:defRPr sz="2400"/>
            </a:lvl3pPr>
            <a:lvl4pPr marL="3657509" lvl="3" indent="-609585">
              <a:spcBef>
                <a:spcPts val="0"/>
              </a:spcBef>
              <a:spcAft>
                <a:spcPts val="0"/>
              </a:spcAft>
              <a:buSzPts val="1200"/>
              <a:buChar char="●"/>
              <a:defRPr sz="2400"/>
            </a:lvl4pPr>
            <a:lvl5pPr marL="4571886" lvl="4" indent="-609585">
              <a:spcBef>
                <a:spcPts val="0"/>
              </a:spcBef>
              <a:spcAft>
                <a:spcPts val="0"/>
              </a:spcAft>
              <a:buSzPts val="1200"/>
              <a:buChar char="○"/>
              <a:defRPr sz="2400"/>
            </a:lvl5pPr>
            <a:lvl6pPr marL="5486264" lvl="5" indent="-609585">
              <a:spcBef>
                <a:spcPts val="0"/>
              </a:spcBef>
              <a:spcAft>
                <a:spcPts val="0"/>
              </a:spcAft>
              <a:buSzPts val="1200"/>
              <a:buChar char="■"/>
              <a:defRPr sz="2400"/>
            </a:lvl6pPr>
            <a:lvl7pPr marL="6400640" lvl="6" indent="-609585">
              <a:spcBef>
                <a:spcPts val="0"/>
              </a:spcBef>
              <a:spcAft>
                <a:spcPts val="0"/>
              </a:spcAft>
              <a:buSzPts val="1200"/>
              <a:buChar char="●"/>
              <a:defRPr sz="2400"/>
            </a:lvl7pPr>
            <a:lvl8pPr marL="7315017" lvl="7" indent="-609585">
              <a:spcBef>
                <a:spcPts val="0"/>
              </a:spcBef>
              <a:spcAft>
                <a:spcPts val="0"/>
              </a:spcAft>
              <a:buSzPts val="1200"/>
              <a:buChar char="○"/>
              <a:defRPr sz="2400"/>
            </a:lvl8pPr>
            <a:lvl9pPr marL="8229395" lvl="8" indent="-609585">
              <a:spcBef>
                <a:spcPts val="0"/>
              </a:spcBef>
              <a:spcAft>
                <a:spcPts val="0"/>
              </a:spcAft>
              <a:buSzPts val="1200"/>
              <a:buChar char="■"/>
              <a:defRPr sz="2400"/>
            </a:lvl9pPr>
          </a:lstStyle>
          <a:p>
            <a:endParaRPr/>
          </a:p>
        </p:txBody>
      </p:sp>
      <p:sp>
        <p:nvSpPr>
          <p:cNvPr id="24" name="Google Shape;24;p5"/>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73849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050582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rmAutofit/>
          </a:bodyPr>
          <a:lstStyle>
            <a:lvl1pPr marL="914378" lvl="0" indent="-609585">
              <a:spcBef>
                <a:spcPts val="0"/>
              </a:spcBef>
              <a:spcAft>
                <a:spcPts val="0"/>
              </a:spcAft>
              <a:buSzPts val="1200"/>
              <a:buChar char="●"/>
              <a:defRPr sz="2400"/>
            </a:lvl1pPr>
            <a:lvl2pPr marL="1828755" lvl="1" indent="-609585">
              <a:spcBef>
                <a:spcPts val="0"/>
              </a:spcBef>
              <a:spcAft>
                <a:spcPts val="0"/>
              </a:spcAft>
              <a:buSzPts val="1200"/>
              <a:buChar char="○"/>
              <a:defRPr sz="2400"/>
            </a:lvl2pPr>
            <a:lvl3pPr marL="2743131" lvl="2" indent="-609585">
              <a:spcBef>
                <a:spcPts val="0"/>
              </a:spcBef>
              <a:spcAft>
                <a:spcPts val="0"/>
              </a:spcAft>
              <a:buSzPts val="1200"/>
              <a:buChar char="■"/>
              <a:defRPr sz="2400"/>
            </a:lvl3pPr>
            <a:lvl4pPr marL="3657509" lvl="3" indent="-609585">
              <a:spcBef>
                <a:spcPts val="0"/>
              </a:spcBef>
              <a:spcAft>
                <a:spcPts val="0"/>
              </a:spcAft>
              <a:buSzPts val="1200"/>
              <a:buChar char="●"/>
              <a:defRPr sz="2400"/>
            </a:lvl4pPr>
            <a:lvl5pPr marL="4571886" lvl="4" indent="-609585">
              <a:spcBef>
                <a:spcPts val="0"/>
              </a:spcBef>
              <a:spcAft>
                <a:spcPts val="0"/>
              </a:spcAft>
              <a:buSzPts val="1200"/>
              <a:buChar char="○"/>
              <a:defRPr sz="2400"/>
            </a:lvl5pPr>
            <a:lvl6pPr marL="5486264" lvl="5" indent="-609585">
              <a:spcBef>
                <a:spcPts val="0"/>
              </a:spcBef>
              <a:spcAft>
                <a:spcPts val="0"/>
              </a:spcAft>
              <a:buSzPts val="1200"/>
              <a:buChar char="■"/>
              <a:defRPr sz="2400"/>
            </a:lvl6pPr>
            <a:lvl7pPr marL="6400640" lvl="6" indent="-609585">
              <a:spcBef>
                <a:spcPts val="0"/>
              </a:spcBef>
              <a:spcAft>
                <a:spcPts val="0"/>
              </a:spcAft>
              <a:buSzPts val="1200"/>
              <a:buChar char="●"/>
              <a:defRPr sz="2400"/>
            </a:lvl7pPr>
            <a:lvl8pPr marL="7315017" lvl="7" indent="-609585">
              <a:spcBef>
                <a:spcPts val="0"/>
              </a:spcBef>
              <a:spcAft>
                <a:spcPts val="0"/>
              </a:spcAft>
              <a:buSzPts val="1200"/>
              <a:buChar char="○"/>
              <a:defRPr sz="2400"/>
            </a:lvl8pPr>
            <a:lvl9pPr marL="8229395" lvl="8" indent="-609585">
              <a:spcBef>
                <a:spcPts val="0"/>
              </a:spcBef>
              <a:spcAft>
                <a:spcPts val="0"/>
              </a:spcAft>
              <a:buSzPts val="1200"/>
              <a:buChar char="■"/>
              <a:defRPr sz="2400"/>
            </a:lvl9pPr>
          </a:lstStyle>
          <a:p>
            <a:endParaRPr/>
          </a:p>
        </p:txBody>
      </p:sp>
      <p:sp>
        <p:nvSpPr>
          <p:cNvPr id="31" name="Google Shape;31;p7"/>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5775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1" y="900300"/>
            <a:ext cx="12735600" cy="8181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34" name="Google Shape;34;p8"/>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8867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9144000" y="-251"/>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8" name="Google Shape;38;p9"/>
          <p:cNvSpPr txBox="1">
            <a:spLocks noGrp="1"/>
          </p:cNvSpPr>
          <p:nvPr>
            <p:ph type="subTitle" idx="1"/>
          </p:nvPr>
        </p:nvSpPr>
        <p:spPr>
          <a:xfrm>
            <a:off x="531000" y="5606149"/>
            <a:ext cx="8090400" cy="2470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rmAutofit/>
          </a:bodyPr>
          <a:lstStyle>
            <a:lvl1pPr marL="914378" lvl="0" indent="-685784">
              <a:spcBef>
                <a:spcPts val="0"/>
              </a:spcBef>
              <a:spcAft>
                <a:spcPts val="0"/>
              </a:spcAft>
              <a:buSzPts val="1800"/>
              <a:buChar char="●"/>
              <a:defRPr/>
            </a:lvl1pPr>
            <a:lvl2pPr marL="1828755" lvl="1" indent="-634985">
              <a:spcBef>
                <a:spcPts val="0"/>
              </a:spcBef>
              <a:spcAft>
                <a:spcPts val="0"/>
              </a:spcAft>
              <a:buSzPts val="1400"/>
              <a:buChar char="○"/>
              <a:defRPr/>
            </a:lvl2pPr>
            <a:lvl3pPr marL="2743131" lvl="2" indent="-634985">
              <a:spcBef>
                <a:spcPts val="0"/>
              </a:spcBef>
              <a:spcAft>
                <a:spcPts val="0"/>
              </a:spcAft>
              <a:buSzPts val="1400"/>
              <a:buChar char="■"/>
              <a:defRPr/>
            </a:lvl3pPr>
            <a:lvl4pPr marL="3657509" lvl="3" indent="-634985">
              <a:spcBef>
                <a:spcPts val="0"/>
              </a:spcBef>
              <a:spcAft>
                <a:spcPts val="0"/>
              </a:spcAft>
              <a:buSzPts val="1400"/>
              <a:buChar char="●"/>
              <a:defRPr/>
            </a:lvl4pPr>
            <a:lvl5pPr marL="4571886" lvl="4" indent="-634985">
              <a:spcBef>
                <a:spcPts val="0"/>
              </a:spcBef>
              <a:spcAft>
                <a:spcPts val="0"/>
              </a:spcAft>
              <a:buSzPts val="1400"/>
              <a:buChar char="○"/>
              <a:defRPr/>
            </a:lvl5pPr>
            <a:lvl6pPr marL="5486264" lvl="5" indent="-634985">
              <a:spcBef>
                <a:spcPts val="0"/>
              </a:spcBef>
              <a:spcAft>
                <a:spcPts val="0"/>
              </a:spcAft>
              <a:buSzPts val="1400"/>
              <a:buChar char="■"/>
              <a:defRPr/>
            </a:lvl6pPr>
            <a:lvl7pPr marL="6400640" lvl="6" indent="-634985">
              <a:spcBef>
                <a:spcPts val="0"/>
              </a:spcBef>
              <a:spcAft>
                <a:spcPts val="0"/>
              </a:spcAft>
              <a:buSzPts val="1400"/>
              <a:buChar char="●"/>
              <a:defRPr/>
            </a:lvl7pPr>
            <a:lvl8pPr marL="7315017" lvl="7" indent="-634985">
              <a:spcBef>
                <a:spcPts val="0"/>
              </a:spcBef>
              <a:spcAft>
                <a:spcPts val="0"/>
              </a:spcAft>
              <a:buSzPts val="1400"/>
              <a:buChar char="○"/>
              <a:defRPr/>
            </a:lvl8pPr>
            <a:lvl9pPr marL="8229395" lvl="8" indent="-634985">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62105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1"/>
            <a:ext cx="11997600" cy="1210200"/>
          </a:xfrm>
          <a:prstGeom prst="rect">
            <a:avLst/>
          </a:prstGeom>
        </p:spPr>
        <p:txBody>
          <a:bodyPr spcFirstLastPara="1" wrap="square" lIns="91425" tIns="91425" rIns="91425" bIns="91425" anchor="ctr" anchorCtr="0">
            <a:normAutofit/>
          </a:bodyPr>
          <a:lstStyle>
            <a:lvl1pPr marL="914378" lvl="0" indent="-45718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017974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1"/>
            <a:ext cx="17041200" cy="2601600"/>
          </a:xfrm>
          <a:prstGeom prst="rect">
            <a:avLst/>
          </a:prstGeom>
        </p:spPr>
        <p:txBody>
          <a:bodyPr spcFirstLastPara="1" wrap="square" lIns="91425" tIns="91425" rIns="91425" bIns="91425" anchor="t" anchorCtr="0">
            <a:normAutofit/>
          </a:bodyPr>
          <a:lstStyle>
            <a:lvl1pPr marL="914378" lvl="0" indent="-685784" algn="ctr">
              <a:spcBef>
                <a:spcPts val="0"/>
              </a:spcBef>
              <a:spcAft>
                <a:spcPts val="0"/>
              </a:spcAft>
              <a:buSzPts val="1800"/>
              <a:buChar char="●"/>
              <a:defRPr/>
            </a:lvl1pPr>
            <a:lvl2pPr marL="1828755" lvl="1" indent="-634985" algn="ctr">
              <a:spcBef>
                <a:spcPts val="0"/>
              </a:spcBef>
              <a:spcAft>
                <a:spcPts val="0"/>
              </a:spcAft>
              <a:buSzPts val="1400"/>
              <a:buChar char="○"/>
              <a:defRPr/>
            </a:lvl2pPr>
            <a:lvl3pPr marL="2743131" lvl="2" indent="-634985" algn="ctr">
              <a:spcBef>
                <a:spcPts val="0"/>
              </a:spcBef>
              <a:spcAft>
                <a:spcPts val="0"/>
              </a:spcAft>
              <a:buSzPts val="1400"/>
              <a:buChar char="■"/>
              <a:defRPr/>
            </a:lvl3pPr>
            <a:lvl4pPr marL="3657509" lvl="3" indent="-634985" algn="ctr">
              <a:spcBef>
                <a:spcPts val="0"/>
              </a:spcBef>
              <a:spcAft>
                <a:spcPts val="0"/>
              </a:spcAft>
              <a:buSzPts val="1400"/>
              <a:buChar char="●"/>
              <a:defRPr/>
            </a:lvl4pPr>
            <a:lvl5pPr marL="4571886" lvl="4" indent="-634985" algn="ctr">
              <a:spcBef>
                <a:spcPts val="0"/>
              </a:spcBef>
              <a:spcAft>
                <a:spcPts val="0"/>
              </a:spcAft>
              <a:buSzPts val="1400"/>
              <a:buChar char="○"/>
              <a:defRPr/>
            </a:lvl5pPr>
            <a:lvl6pPr marL="5486264" lvl="5" indent="-634985" algn="ctr">
              <a:spcBef>
                <a:spcPts val="0"/>
              </a:spcBef>
              <a:spcAft>
                <a:spcPts val="0"/>
              </a:spcAft>
              <a:buSzPts val="1400"/>
              <a:buChar char="■"/>
              <a:defRPr/>
            </a:lvl6pPr>
            <a:lvl7pPr marL="6400640" lvl="6" indent="-634985" algn="ctr">
              <a:spcBef>
                <a:spcPts val="0"/>
              </a:spcBef>
              <a:spcAft>
                <a:spcPts val="0"/>
              </a:spcAft>
              <a:buSzPts val="1400"/>
              <a:buChar char="●"/>
              <a:defRPr/>
            </a:lvl7pPr>
            <a:lvl8pPr marL="7315017" lvl="7" indent="-634985" algn="ctr">
              <a:spcBef>
                <a:spcPts val="0"/>
              </a:spcBef>
              <a:spcAft>
                <a:spcPts val="0"/>
              </a:spcAft>
              <a:buSzPts val="1400"/>
              <a:buChar char="○"/>
              <a:defRPr/>
            </a:lvl8pPr>
            <a:lvl9pPr marL="8229395" lvl="8" indent="-634985"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20803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6568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B2B4-FC02-F797-819F-6616EB6F4A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9800B0-959F-2B13-326C-C423908B27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159B05-0CDC-F2B6-29CA-BDC2A1040A3B}"/>
              </a:ext>
            </a:extLst>
          </p:cNvPr>
          <p:cNvSpPr>
            <a:spLocks noGrp="1"/>
          </p:cNvSpPr>
          <p:nvPr>
            <p:ph type="dt" sz="half" idx="10"/>
          </p:nvPr>
        </p:nvSpPr>
        <p:spPr/>
        <p:txBody>
          <a:bodyPr/>
          <a:lstStyle/>
          <a:p>
            <a:fld id="{7A23A38A-483B-49E2-ACFF-D8EAEE596058}" type="datetimeFigureOut">
              <a:rPr lang="en-GB" smtClean="0"/>
              <a:t>13/04/2026</a:t>
            </a:fld>
            <a:endParaRPr lang="en-GB"/>
          </a:p>
        </p:txBody>
      </p:sp>
      <p:sp>
        <p:nvSpPr>
          <p:cNvPr id="5" name="Footer Placeholder 4">
            <a:extLst>
              <a:ext uri="{FF2B5EF4-FFF2-40B4-BE49-F238E27FC236}">
                <a16:creationId xmlns:a16="http://schemas.microsoft.com/office/drawing/2014/main" id="{9DF50390-7AE7-B831-7222-4E34CDF31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95F94-A9CF-CB79-9864-A6EFDAA4A448}"/>
              </a:ext>
            </a:extLst>
          </p:cNvPr>
          <p:cNvSpPr>
            <a:spLocks noGrp="1"/>
          </p:cNvSpPr>
          <p:nvPr>
            <p:ph type="sldNum" sz="quarter" idx="12"/>
          </p:nvPr>
        </p:nvSpPr>
        <p:spPr/>
        <p:txBody>
          <a:bodyPr/>
          <a:lstStyle/>
          <a:p>
            <a:fld id="{3FC9EEC0-419E-4E37-B543-04FE93AB61FB}" type="slidenum">
              <a:rPr lang="en-GB" smtClean="0"/>
              <a:t>‹#›</a:t>
            </a:fld>
            <a:endParaRPr lang="en-GB"/>
          </a:p>
        </p:txBody>
      </p:sp>
    </p:spTree>
    <p:extLst>
      <p:ext uri="{BB962C8B-B14F-4D97-AF65-F5344CB8AC3E}">
        <p14:creationId xmlns:p14="http://schemas.microsoft.com/office/powerpoint/2010/main" val="307881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7870560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9.png"/><Relationship Id="rId7"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sheffield-hallam-university.foleon.com/prospectus/digita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11/relationships/webextension" Target="../webextensions/webextension1.xml"/><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svg"/><Relationship Id="rId15" Type="http://schemas.openxmlformats.org/officeDocument/2006/relationships/image" Target="../media/image4.png"/><Relationship Id="rId4" Type="http://schemas.openxmlformats.org/officeDocument/2006/relationships/image" Target="../media/image12.sv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4.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7796" y="1"/>
            <a:ext cx="12564230" cy="10818647"/>
          </a:xfrm>
          <a:custGeom>
            <a:avLst/>
            <a:gdLst/>
            <a:ahLst/>
            <a:cxnLst/>
            <a:rect l="l" t="t" r="r" b="b"/>
            <a:pathLst>
              <a:path w="12564229" h="10818646">
                <a:moveTo>
                  <a:pt x="0" y="0"/>
                </a:moveTo>
                <a:lnTo>
                  <a:pt x="12564229" y="0"/>
                </a:lnTo>
                <a:lnTo>
                  <a:pt x="12564229" y="10818646"/>
                </a:lnTo>
                <a:lnTo>
                  <a:pt x="0" y="10818646"/>
                </a:lnTo>
                <a:lnTo>
                  <a:pt x="0" y="0"/>
                </a:lnTo>
                <a:close/>
              </a:path>
            </a:pathLst>
          </a:custGeom>
          <a:blipFill>
            <a:blip r:embed="rId2"/>
            <a:stretch>
              <a:fillRect l="-17731" t="-6105" r="-1940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842934" y="-98931"/>
            <a:ext cx="13259366" cy="10385931"/>
            <a:chOff x="0" y="0"/>
            <a:chExt cx="3492179" cy="2735389"/>
          </a:xfrm>
        </p:grpSpPr>
        <p:sp>
          <p:nvSpPr>
            <p:cNvPr id="4" name="Freeform 4"/>
            <p:cNvSpPr/>
            <p:nvPr/>
          </p:nvSpPr>
          <p:spPr>
            <a:xfrm>
              <a:off x="0" y="0"/>
              <a:ext cx="3492179" cy="2735389"/>
            </a:xfrm>
            <a:custGeom>
              <a:avLst/>
              <a:gdLst/>
              <a:ahLst/>
              <a:cxnLst/>
              <a:rect l="l" t="t" r="r" b="b"/>
              <a:pathLst>
                <a:path w="3492179" h="2735389">
                  <a:moveTo>
                    <a:pt x="0" y="0"/>
                  </a:moveTo>
                  <a:lnTo>
                    <a:pt x="3492179" y="0"/>
                  </a:lnTo>
                  <a:lnTo>
                    <a:pt x="3492179" y="2735389"/>
                  </a:lnTo>
                  <a:lnTo>
                    <a:pt x="0" y="2735389"/>
                  </a:lnTo>
                  <a:close/>
                </a:path>
              </a:pathLst>
            </a:custGeom>
            <a:solidFill>
              <a:srgbClr val="672146">
                <a:alpha val="74902"/>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47625"/>
              <a:ext cx="3492179" cy="2783014"/>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30131" y="5074027"/>
            <a:ext cx="7688207" cy="670592"/>
            <a:chOff x="0" y="0"/>
            <a:chExt cx="2024878" cy="176617"/>
          </a:xfrm>
        </p:grpSpPr>
        <p:sp>
          <p:nvSpPr>
            <p:cNvPr id="7" name="Freeform 7"/>
            <p:cNvSpPr/>
            <p:nvPr/>
          </p:nvSpPr>
          <p:spPr>
            <a:xfrm>
              <a:off x="0" y="0"/>
              <a:ext cx="2024878" cy="176617"/>
            </a:xfrm>
            <a:custGeom>
              <a:avLst/>
              <a:gdLst/>
              <a:ahLst/>
              <a:cxnLst/>
              <a:rect l="l" t="t" r="r" b="b"/>
              <a:pathLst>
                <a:path w="2024878" h="176617">
                  <a:moveTo>
                    <a:pt x="51356" y="0"/>
                  </a:moveTo>
                  <a:lnTo>
                    <a:pt x="1973521" y="0"/>
                  </a:lnTo>
                  <a:cubicBezTo>
                    <a:pt x="1987142" y="0"/>
                    <a:pt x="2000204" y="5411"/>
                    <a:pt x="2009836" y="15042"/>
                  </a:cubicBezTo>
                  <a:cubicBezTo>
                    <a:pt x="2019467" y="24673"/>
                    <a:pt x="2024878" y="37736"/>
                    <a:pt x="2024878" y="51356"/>
                  </a:cubicBezTo>
                  <a:lnTo>
                    <a:pt x="2024878" y="125260"/>
                  </a:lnTo>
                  <a:cubicBezTo>
                    <a:pt x="2024878" y="138881"/>
                    <a:pt x="2019467" y="151943"/>
                    <a:pt x="2009836" y="161575"/>
                  </a:cubicBezTo>
                  <a:cubicBezTo>
                    <a:pt x="2000204" y="171206"/>
                    <a:pt x="1987142" y="176617"/>
                    <a:pt x="1973521" y="176617"/>
                  </a:cubicBezTo>
                  <a:lnTo>
                    <a:pt x="51356" y="176617"/>
                  </a:lnTo>
                  <a:cubicBezTo>
                    <a:pt x="22993" y="176617"/>
                    <a:pt x="0" y="153624"/>
                    <a:pt x="0" y="125260"/>
                  </a:cubicBezTo>
                  <a:lnTo>
                    <a:pt x="0" y="51356"/>
                  </a:lnTo>
                  <a:cubicBezTo>
                    <a:pt x="0" y="22993"/>
                    <a:pt x="22993" y="0"/>
                    <a:pt x="51356" y="0"/>
                  </a:cubicBezTo>
                  <a:close/>
                </a:path>
              </a:pathLst>
            </a:custGeom>
            <a:solidFill>
              <a:srgbClr val="F4CDD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47625"/>
              <a:ext cx="2024878" cy="224242"/>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p:nvPr/>
        </p:nvGrpSpPr>
        <p:grpSpPr>
          <a:xfrm>
            <a:off x="-3165068" y="2512410"/>
            <a:ext cx="15315683" cy="1536945"/>
            <a:chOff x="0" y="-47625"/>
            <a:chExt cx="4102709" cy="404792"/>
          </a:xfrm>
        </p:grpSpPr>
        <p:sp>
          <p:nvSpPr>
            <p:cNvPr id="10" name="Freeform 10"/>
            <p:cNvSpPr/>
            <p:nvPr/>
          </p:nvSpPr>
          <p:spPr>
            <a:xfrm>
              <a:off x="530858" y="3934"/>
              <a:ext cx="3571851" cy="353233"/>
            </a:xfrm>
            <a:custGeom>
              <a:avLst/>
              <a:gdLst/>
              <a:ahLst/>
              <a:cxnLst/>
              <a:rect l="l" t="t" r="r" b="b"/>
              <a:pathLst>
                <a:path w="3396328" h="353233">
                  <a:moveTo>
                    <a:pt x="30618" y="0"/>
                  </a:moveTo>
                  <a:lnTo>
                    <a:pt x="3365710" y="0"/>
                  </a:lnTo>
                  <a:cubicBezTo>
                    <a:pt x="3382620" y="0"/>
                    <a:pt x="3396328" y="13708"/>
                    <a:pt x="3396328" y="30618"/>
                  </a:cubicBezTo>
                  <a:lnTo>
                    <a:pt x="3396328" y="322615"/>
                  </a:lnTo>
                  <a:cubicBezTo>
                    <a:pt x="3396328" y="339525"/>
                    <a:pt x="3382620" y="353233"/>
                    <a:pt x="3365710" y="353233"/>
                  </a:cubicBezTo>
                  <a:lnTo>
                    <a:pt x="30618" y="353233"/>
                  </a:lnTo>
                  <a:cubicBezTo>
                    <a:pt x="13708" y="353233"/>
                    <a:pt x="0" y="339525"/>
                    <a:pt x="0" y="322615"/>
                  </a:cubicBezTo>
                  <a:lnTo>
                    <a:pt x="0" y="30618"/>
                  </a:lnTo>
                  <a:cubicBezTo>
                    <a:pt x="0" y="13708"/>
                    <a:pt x="13708" y="0"/>
                    <a:pt x="30618" y="0"/>
                  </a:cubicBezTo>
                  <a:close/>
                </a:path>
              </a:pathLst>
            </a:custGeom>
            <a:solidFill>
              <a:srgbClr val="AC145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1"/>
            <p:cNvSpPr txBox="1"/>
            <p:nvPr/>
          </p:nvSpPr>
          <p:spPr>
            <a:xfrm>
              <a:off x="0" y="-47625"/>
              <a:ext cx="3396329" cy="400858"/>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12"/>
          <p:cNvSpPr/>
          <p:nvPr/>
        </p:nvSpPr>
        <p:spPr>
          <a:xfrm>
            <a:off x="228900" y="9011787"/>
            <a:ext cx="799800" cy="1085442"/>
          </a:xfrm>
          <a:custGeom>
            <a:avLst/>
            <a:gdLst/>
            <a:ahLst/>
            <a:cxnLst/>
            <a:rect l="l" t="t" r="r" b="b"/>
            <a:pathLst>
              <a:path w="799800" h="1085442">
                <a:moveTo>
                  <a:pt x="0" y="0"/>
                </a:moveTo>
                <a:lnTo>
                  <a:pt x="799800" y="0"/>
                </a:lnTo>
                <a:lnTo>
                  <a:pt x="799800" y="1085442"/>
                </a:lnTo>
                <a:lnTo>
                  <a:pt x="0" y="108544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228900" y="259443"/>
            <a:ext cx="1841661" cy="987591"/>
          </a:xfrm>
          <a:custGeom>
            <a:avLst/>
            <a:gdLst/>
            <a:ahLst/>
            <a:cxnLst/>
            <a:rect l="l" t="t" r="r" b="b"/>
            <a:pathLst>
              <a:path w="1841661" h="987591">
                <a:moveTo>
                  <a:pt x="0" y="0"/>
                </a:moveTo>
                <a:lnTo>
                  <a:pt x="1841662" y="0"/>
                </a:lnTo>
                <a:lnTo>
                  <a:pt x="1841662" y="987591"/>
                </a:lnTo>
                <a:lnTo>
                  <a:pt x="0" y="987591"/>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4"/>
          <p:cNvGrpSpPr/>
          <p:nvPr/>
        </p:nvGrpSpPr>
        <p:grpSpPr>
          <a:xfrm>
            <a:off x="12416432" y="-729720"/>
            <a:ext cx="6092051" cy="11498525"/>
            <a:chOff x="0" y="0"/>
            <a:chExt cx="8122734" cy="15331367"/>
          </a:xfrm>
        </p:grpSpPr>
        <p:sp>
          <p:nvSpPr>
            <p:cNvPr id="15" name="Freeform 15"/>
            <p:cNvSpPr/>
            <p:nvPr/>
          </p:nvSpPr>
          <p:spPr>
            <a:xfrm>
              <a:off x="0" y="3662458"/>
              <a:ext cx="7768313" cy="3672861"/>
            </a:xfrm>
            <a:custGeom>
              <a:avLst/>
              <a:gdLst/>
              <a:ahLst/>
              <a:cxnLst/>
              <a:rect l="l" t="t" r="r" b="b"/>
              <a:pathLst>
                <a:path w="7768313" h="3672861">
                  <a:moveTo>
                    <a:pt x="0" y="0"/>
                  </a:moveTo>
                  <a:lnTo>
                    <a:pt x="7768313" y="0"/>
                  </a:lnTo>
                  <a:lnTo>
                    <a:pt x="7768313" y="3672861"/>
                  </a:lnTo>
                  <a:lnTo>
                    <a:pt x="0" y="3672861"/>
                  </a:lnTo>
                  <a:lnTo>
                    <a:pt x="0" y="0"/>
                  </a:lnTo>
                  <a:close/>
                </a:path>
              </a:pathLst>
            </a:custGeom>
            <a:blipFill>
              <a:blip r:embed="rId5">
                <a:alphaModFix amt="37000"/>
              </a:blip>
              <a:stretch>
                <a:fillRect t="-20457" b="-20457"/>
              </a:stretch>
            </a:blipFill>
            <a:ln w="38100" cap="sq">
              <a:solidFill>
                <a:srgbClr val="672146">
                  <a:alpha val="36863"/>
                </a:srgbClr>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0" y="0"/>
              <a:ext cx="7768313" cy="3675158"/>
            </a:xfrm>
            <a:custGeom>
              <a:avLst/>
              <a:gdLst/>
              <a:ahLst/>
              <a:cxnLst/>
              <a:rect l="l" t="t" r="r" b="b"/>
              <a:pathLst>
                <a:path w="7768313" h="3675158">
                  <a:moveTo>
                    <a:pt x="0" y="0"/>
                  </a:moveTo>
                  <a:lnTo>
                    <a:pt x="7768313" y="0"/>
                  </a:lnTo>
                  <a:lnTo>
                    <a:pt x="7768313" y="3675158"/>
                  </a:lnTo>
                  <a:lnTo>
                    <a:pt x="0" y="3675158"/>
                  </a:lnTo>
                  <a:lnTo>
                    <a:pt x="0" y="0"/>
                  </a:lnTo>
                  <a:close/>
                </a:path>
              </a:pathLst>
            </a:custGeom>
            <a:blipFill>
              <a:blip r:embed="rId6">
                <a:alphaModFix amt="51000"/>
              </a:blip>
              <a:stretch>
                <a:fillRect t="-20457" b="-20457"/>
              </a:stretch>
            </a:blipFill>
            <a:ln w="38100" cap="sq">
              <a:solidFill>
                <a:srgbClr val="672146">
                  <a:alpha val="50980"/>
                </a:srgbClr>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0" y="7335319"/>
              <a:ext cx="7768313" cy="3672861"/>
            </a:xfrm>
            <a:custGeom>
              <a:avLst/>
              <a:gdLst/>
              <a:ahLst/>
              <a:cxnLst/>
              <a:rect l="l" t="t" r="r" b="b"/>
              <a:pathLst>
                <a:path w="7768313" h="3672861">
                  <a:moveTo>
                    <a:pt x="0" y="0"/>
                  </a:moveTo>
                  <a:lnTo>
                    <a:pt x="7768313" y="0"/>
                  </a:lnTo>
                  <a:lnTo>
                    <a:pt x="7768313" y="3672861"/>
                  </a:lnTo>
                  <a:lnTo>
                    <a:pt x="0" y="3672861"/>
                  </a:lnTo>
                  <a:lnTo>
                    <a:pt x="0" y="0"/>
                  </a:lnTo>
                  <a:close/>
                </a:path>
              </a:pathLst>
            </a:custGeom>
            <a:blipFill>
              <a:blip r:embed="rId7">
                <a:alphaModFix amt="51000"/>
              </a:blip>
              <a:stretch>
                <a:fillRect t="-20457" b="-20457"/>
              </a:stretch>
            </a:blipFill>
            <a:ln w="38100" cap="sq">
              <a:solidFill>
                <a:srgbClr val="672146">
                  <a:alpha val="50980"/>
                </a:srgbClr>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0" y="11008180"/>
              <a:ext cx="8122734" cy="4323187"/>
            </a:xfrm>
            <a:custGeom>
              <a:avLst/>
              <a:gdLst/>
              <a:ahLst/>
              <a:cxnLst/>
              <a:rect l="l" t="t" r="r" b="b"/>
              <a:pathLst>
                <a:path w="8122734" h="4323187">
                  <a:moveTo>
                    <a:pt x="0" y="0"/>
                  </a:moveTo>
                  <a:lnTo>
                    <a:pt x="8122734" y="0"/>
                  </a:lnTo>
                  <a:lnTo>
                    <a:pt x="8122734" y="4323187"/>
                  </a:lnTo>
                  <a:lnTo>
                    <a:pt x="0" y="4323187"/>
                  </a:lnTo>
                  <a:lnTo>
                    <a:pt x="0" y="0"/>
                  </a:lnTo>
                  <a:close/>
                </a:path>
              </a:pathLst>
            </a:custGeom>
            <a:blipFill>
              <a:blip r:embed="rId8">
                <a:alphaModFix amt="50000"/>
              </a:blip>
              <a:stretch>
                <a:fillRect t="-20457" b="-20457"/>
              </a:stretch>
            </a:blipFill>
            <a:ln w="38100" cap="sq">
              <a:solidFill>
                <a:srgbClr val="672146">
                  <a:alpha val="49804"/>
                </a:srgbClr>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9"/>
          <p:cNvSpPr txBox="1"/>
          <p:nvPr/>
        </p:nvSpPr>
        <p:spPr>
          <a:xfrm>
            <a:off x="390655" y="2497472"/>
            <a:ext cx="11759961" cy="3181705"/>
          </a:xfrm>
          <a:prstGeom prst="rect">
            <a:avLst/>
          </a:prstGeom>
        </p:spPr>
        <p:txBody>
          <a:bodyPr wrap="square" lIns="0" tIns="0" rIns="0" bIns="0" rtlCol="0" anchor="t">
            <a:spAutoFit/>
          </a:bodyPr>
          <a:lstStyle/>
          <a:p>
            <a:pPr marL="0" marR="0" lvl="0" indent="0" algn="l" defTabSz="914445" rtl="0" eaLnBrk="1" fontAlgn="auto" latinLnBrk="0" hangingPunct="1">
              <a:lnSpc>
                <a:spcPts val="12600"/>
              </a:lnSpc>
              <a:spcBef>
                <a:spcPct val="0"/>
              </a:spcBef>
              <a:spcAft>
                <a:spcPts val="0"/>
              </a:spcAft>
              <a:buClrTx/>
              <a:buSzTx/>
              <a:buFontTx/>
              <a:buNone/>
              <a:tabLst/>
              <a:defRPr/>
            </a:pPr>
            <a:r>
              <a:rPr lang="en-US" sz="9000" dirty="0">
                <a:solidFill>
                  <a:srgbClr val="FFFFFF"/>
                </a:solidFill>
                <a:latin typeface="Arial MT Pro"/>
                <a:ea typeface="Arial MT Pro"/>
                <a:cs typeface="Arial MT Pro"/>
                <a:sym typeface="Arial MT Pro"/>
              </a:rPr>
              <a:t>Beyond the Classroom</a:t>
            </a:r>
            <a:r>
              <a:rPr kumimoji="0" lang="en-US" sz="9000" b="0" i="0" u="none" strike="noStrike" kern="1200" cap="none" spc="0" normalizeH="0" baseline="0" noProof="0" dirty="0">
                <a:ln>
                  <a:noFill/>
                </a:ln>
                <a:solidFill>
                  <a:srgbClr val="FFFFFF"/>
                </a:solidFill>
                <a:effectLst/>
                <a:uLnTx/>
                <a:uFillTx/>
                <a:latin typeface="Arial MT Pro"/>
                <a:ea typeface="Arial MT Pro"/>
                <a:cs typeface="Arial MT Pro"/>
                <a:sym typeface="Arial MT Pro"/>
              </a:rPr>
              <a:t> </a:t>
            </a:r>
          </a:p>
          <a:p>
            <a:pPr marL="0" marR="0" lvl="0" indent="0" algn="l" defTabSz="914445" rtl="0" eaLnBrk="1" fontAlgn="auto" latinLnBrk="0" hangingPunct="1">
              <a:lnSpc>
                <a:spcPts val="7140"/>
              </a:lnSpc>
              <a:spcBef>
                <a:spcPct val="0"/>
              </a:spcBef>
              <a:spcAft>
                <a:spcPts val="0"/>
              </a:spcAft>
              <a:buClrTx/>
              <a:buSzTx/>
              <a:buFontTx/>
              <a:buNone/>
              <a:tabLst/>
              <a:defRPr/>
            </a:pPr>
            <a:endParaRPr kumimoji="0" lang="en-US" sz="9000" b="0" i="0" u="none" strike="noStrike" kern="1200" cap="none" spc="0" normalizeH="0" baseline="0" noProof="0" dirty="0">
              <a:ln>
                <a:noFill/>
              </a:ln>
              <a:solidFill>
                <a:srgbClr val="FFFFFF"/>
              </a:solidFill>
              <a:effectLst/>
              <a:uLnTx/>
              <a:uFillTx/>
              <a:latin typeface="Arial MT Pro"/>
              <a:ea typeface="Arial MT Pro"/>
              <a:cs typeface="Arial MT Pro"/>
              <a:sym typeface="Arial MT Pro"/>
            </a:endParaRPr>
          </a:p>
          <a:p>
            <a:pPr marL="0" marR="0" lvl="0" indent="0" algn="l" defTabSz="914445" rtl="0" eaLnBrk="1" fontAlgn="auto" latinLnBrk="0" hangingPunct="1">
              <a:lnSpc>
                <a:spcPts val="5600"/>
              </a:lnSpc>
              <a:spcBef>
                <a:spcPct val="0"/>
              </a:spcBef>
              <a:spcAft>
                <a:spcPts val="0"/>
              </a:spcAft>
              <a:buClrTx/>
              <a:buSzTx/>
              <a:buFontTx/>
              <a:buNone/>
              <a:tabLst/>
              <a:defRPr/>
            </a:pPr>
            <a:r>
              <a:rPr lang="en-US" sz="3999" i="1" dirty="0">
                <a:solidFill>
                  <a:srgbClr val="AC145A"/>
                </a:solidFill>
                <a:latin typeface="Arial MT Pro Italics"/>
                <a:ea typeface="Arial MT Pro Italics"/>
                <a:cs typeface="Arial MT Pro Italics"/>
                <a:sym typeface="Arial MT Pro Italics"/>
              </a:rPr>
              <a:t>Post-18 progression routes</a:t>
            </a:r>
            <a:endParaRPr kumimoji="0" lang="en-US" sz="3999" b="0" i="1" u="none" strike="noStrike" kern="1200" cap="none" spc="0" normalizeH="0" baseline="0" noProof="0" dirty="0">
              <a:ln>
                <a:noFill/>
              </a:ln>
              <a:solidFill>
                <a:srgbClr val="AC145A"/>
              </a:solidFill>
              <a:effectLst/>
              <a:uLnTx/>
              <a:uFillTx/>
              <a:latin typeface="Arial MT Pro Italics"/>
              <a:ea typeface="Arial MT Pro Italics"/>
              <a:cs typeface="Arial MT Pro Italics"/>
              <a:sym typeface="Arial MT Pro Itali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a:extLst>
            <a:ext uri="{FF2B5EF4-FFF2-40B4-BE49-F238E27FC236}">
              <a16:creationId xmlns:a16="http://schemas.microsoft.com/office/drawing/2014/main" id="{F90D1944-C83F-A836-3329-CB690D115C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5FDF30B-E9CD-DC5B-DF05-0460CF24E758}"/>
              </a:ext>
            </a:extLst>
          </p:cNvPr>
          <p:cNvSpPr/>
          <p:nvPr/>
        </p:nvSpPr>
        <p:spPr>
          <a:xfrm>
            <a:off x="277779" y="249800"/>
            <a:ext cx="1501842" cy="1000454"/>
          </a:xfrm>
          <a:custGeom>
            <a:avLst/>
            <a:gdLst/>
            <a:ahLst/>
            <a:cxnLst/>
            <a:rect l="l" t="t" r="r" b="b"/>
            <a:pathLst>
              <a:path w="1501842" h="1000454">
                <a:moveTo>
                  <a:pt x="0" y="0"/>
                </a:moveTo>
                <a:lnTo>
                  <a:pt x="1501842" y="0"/>
                </a:lnTo>
                <a:lnTo>
                  <a:pt x="1501842" y="1000455"/>
                </a:lnTo>
                <a:lnTo>
                  <a:pt x="0" y="100045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CDDC3F68-831A-4444-28C8-040791084F37}"/>
              </a:ext>
            </a:extLst>
          </p:cNvPr>
          <p:cNvSpPr txBox="1"/>
          <p:nvPr/>
        </p:nvSpPr>
        <p:spPr>
          <a:xfrm>
            <a:off x="7469075" y="1723302"/>
            <a:ext cx="5037534" cy="860426"/>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ct val="0"/>
              </a:spcBef>
              <a:spcAft>
                <a:spcPts val="0"/>
              </a:spcAft>
              <a:buClrTx/>
              <a:buSzTx/>
              <a:buFontTx/>
              <a:buNone/>
              <a:tabLst/>
              <a:defRPr/>
            </a:pPr>
            <a:r>
              <a:rPr kumimoji="0" lang="en-US" sz="3999" b="1" i="0" u="sng" strike="noStrike" kern="1200" cap="none" spc="0" normalizeH="0" baseline="0" noProof="0">
                <a:ln>
                  <a:noFill/>
                </a:ln>
                <a:solidFill>
                  <a:srgbClr val="FFFFFF"/>
                </a:solidFill>
                <a:effectLst/>
                <a:uLnTx/>
                <a:uFillTx/>
                <a:latin typeface="FF Meta Hebrew Bold"/>
                <a:ea typeface="FF Meta Hebrew Bold"/>
                <a:cs typeface="FF Meta Hebrew Bold"/>
                <a:sym typeface="FF Meta Hebrew Bold"/>
              </a:rPr>
              <a:t>Degree Apprenticeship</a:t>
            </a:r>
          </a:p>
        </p:txBody>
      </p:sp>
      <p:sp>
        <p:nvSpPr>
          <p:cNvPr id="5" name="TextBox 5">
            <a:extLst>
              <a:ext uri="{FF2B5EF4-FFF2-40B4-BE49-F238E27FC236}">
                <a16:creationId xmlns:a16="http://schemas.microsoft.com/office/drawing/2014/main" id="{49F04598-52B6-B24A-8644-F4795FB037E3}"/>
              </a:ext>
            </a:extLst>
          </p:cNvPr>
          <p:cNvSpPr txBox="1"/>
          <p:nvPr/>
        </p:nvSpPr>
        <p:spPr>
          <a:xfrm>
            <a:off x="7181753" y="3344842"/>
            <a:ext cx="9619692" cy="7508979"/>
          </a:xfrm>
          <a:prstGeom prst="rect">
            <a:avLst/>
          </a:prstGeom>
        </p:spPr>
        <p:txBody>
          <a:bodyPr lIns="0" tIns="0" rIns="0" bIns="0" rtlCol="0" anchor="t">
            <a:spAutoFit/>
          </a:bodyPr>
          <a:lstStyle/>
          <a:p>
            <a:pPr marL="755644" marR="0" lvl="1" indent="-377822" algn="l" defTabSz="914400" rtl="0" eaLnBrk="1" fontAlgn="auto" latinLnBrk="0" hangingPunct="1">
              <a:lnSpc>
                <a:spcPts val="4899"/>
              </a:lnSpc>
              <a:spcBef>
                <a:spcPts val="0"/>
              </a:spcBef>
              <a:spcAft>
                <a:spcPts val="0"/>
              </a:spcAft>
              <a:buClrTx/>
              <a:buSzTx/>
              <a:buFont typeface="Arial"/>
              <a:buChar char="•"/>
              <a:tabLst/>
              <a:defRPr/>
            </a:pPr>
            <a:r>
              <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3 - 6 years (varies)</a:t>
            </a:r>
          </a:p>
          <a:p>
            <a:pPr marL="0" marR="0" lvl="0" indent="0" algn="l" defTabSz="914400" rtl="0" eaLnBrk="1" fontAlgn="auto" latinLnBrk="0" hangingPunct="1">
              <a:lnSpc>
                <a:spcPts val="4899"/>
              </a:lnSpc>
              <a:spcBef>
                <a:spcPts val="0"/>
              </a:spcBef>
              <a:spcAft>
                <a:spcPts val="0"/>
              </a:spcAft>
              <a:buClrTx/>
              <a:buSzTx/>
              <a:buFontTx/>
              <a:buNone/>
              <a:tabLst/>
              <a:defRPr/>
            </a:pPr>
            <a:endPar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endParaRPr>
          </a:p>
          <a:p>
            <a:pPr marL="755644" marR="0" lvl="1" indent="-377822" algn="l" defTabSz="914400" rtl="0" eaLnBrk="1" fontAlgn="auto" latinLnBrk="0" hangingPunct="1">
              <a:lnSpc>
                <a:spcPts val="4899"/>
              </a:lnSpc>
              <a:spcBef>
                <a:spcPts val="0"/>
              </a:spcBef>
              <a:spcAft>
                <a:spcPts val="0"/>
              </a:spcAft>
              <a:buClrTx/>
              <a:buSzTx/>
              <a:buFont typeface="Arial"/>
              <a:buChar char="•"/>
              <a:tabLst/>
              <a:defRPr/>
            </a:pPr>
            <a:r>
              <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80% work based - 20% HE institution</a:t>
            </a:r>
          </a:p>
          <a:p>
            <a:pPr marL="0" marR="0" lvl="0" indent="0" algn="l" defTabSz="914400" rtl="0" eaLnBrk="1" fontAlgn="auto" latinLnBrk="0" hangingPunct="1">
              <a:lnSpc>
                <a:spcPts val="4899"/>
              </a:lnSpc>
              <a:spcBef>
                <a:spcPts val="0"/>
              </a:spcBef>
              <a:spcAft>
                <a:spcPts val="0"/>
              </a:spcAft>
              <a:buClrTx/>
              <a:buSzTx/>
              <a:buFontTx/>
              <a:buNone/>
              <a:tabLst/>
              <a:defRPr/>
            </a:pPr>
            <a:endPar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endParaRPr>
          </a:p>
          <a:p>
            <a:pPr marL="755644" marR="0" lvl="1" indent="-377822" algn="l" defTabSz="914400" rtl="0" eaLnBrk="1" fontAlgn="auto" latinLnBrk="0" hangingPunct="1">
              <a:lnSpc>
                <a:spcPts val="4899"/>
              </a:lnSpc>
              <a:spcBef>
                <a:spcPts val="0"/>
              </a:spcBef>
              <a:spcAft>
                <a:spcPts val="0"/>
              </a:spcAft>
              <a:buClrTx/>
              <a:buSzTx/>
              <a:buFont typeface="Arial"/>
              <a:buChar char="•"/>
              <a:tabLst/>
              <a:defRPr/>
            </a:pPr>
            <a:r>
              <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Employer covers cost of training</a:t>
            </a:r>
          </a:p>
          <a:p>
            <a:pPr marL="0" marR="0" lvl="0" indent="0" algn="l" defTabSz="914400" rtl="0" eaLnBrk="1" fontAlgn="auto" latinLnBrk="0" hangingPunct="1">
              <a:lnSpc>
                <a:spcPts val="4899"/>
              </a:lnSpc>
              <a:spcBef>
                <a:spcPts val="0"/>
              </a:spcBef>
              <a:spcAft>
                <a:spcPts val="0"/>
              </a:spcAft>
              <a:buClrTx/>
              <a:buSzTx/>
              <a:buFontTx/>
              <a:buNone/>
              <a:tabLst/>
              <a:defRPr/>
            </a:pPr>
            <a:endPar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endParaRPr>
          </a:p>
          <a:p>
            <a:pPr marL="755644" marR="0" lvl="1" indent="-377822" algn="l" defTabSz="914400" rtl="0" eaLnBrk="1" fontAlgn="auto" latinLnBrk="0" hangingPunct="1">
              <a:lnSpc>
                <a:spcPts val="4899"/>
              </a:lnSpc>
              <a:spcBef>
                <a:spcPts val="0"/>
              </a:spcBef>
              <a:spcAft>
                <a:spcPts val="0"/>
              </a:spcAft>
              <a:buClrTx/>
              <a:buSzTx/>
              <a:buFont typeface="Arial"/>
              <a:buChar char="•"/>
              <a:tabLst/>
              <a:defRPr/>
            </a:pPr>
            <a:r>
              <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Earn a wage (no student finance entitlement)</a:t>
            </a:r>
          </a:p>
          <a:p>
            <a:pPr marL="755644" marR="0" lvl="1" indent="-377822" algn="l" defTabSz="914400" rtl="0" eaLnBrk="1" fontAlgn="auto" latinLnBrk="0" hangingPunct="1">
              <a:lnSpc>
                <a:spcPts val="4899"/>
              </a:lnSpc>
              <a:spcBef>
                <a:spcPts val="0"/>
              </a:spcBef>
              <a:spcAft>
                <a:spcPts val="0"/>
              </a:spcAft>
              <a:buClrTx/>
              <a:buSzTx/>
              <a:buFont typeface="Arial"/>
              <a:buChar char="•"/>
              <a:tabLst/>
              <a:defRPr/>
            </a:pPr>
            <a:endParaRPr lang="en-US" sz="3499" b="1" dirty="0">
              <a:solidFill>
                <a:srgbClr val="FFFFFF"/>
              </a:solidFill>
              <a:latin typeface="FF Meta Hebrew Bold"/>
              <a:ea typeface="FF Meta Hebrew Bold"/>
              <a:cs typeface="FF Meta Hebrew Bold"/>
              <a:sym typeface="FF Meta Hebrew Bold"/>
            </a:endParaRPr>
          </a:p>
          <a:p>
            <a:pPr marL="755644" marR="0" lvl="1" indent="-377822" algn="l" defTabSz="914400" rtl="0" eaLnBrk="1" fontAlgn="auto" latinLnBrk="0" hangingPunct="1">
              <a:lnSpc>
                <a:spcPts val="4899"/>
              </a:lnSpc>
              <a:spcBef>
                <a:spcPts val="0"/>
              </a:spcBef>
              <a:spcAft>
                <a:spcPts val="0"/>
              </a:spcAft>
              <a:buClrTx/>
              <a:buSzTx/>
              <a:buFont typeface="Arial"/>
              <a:buChar char="•"/>
              <a:tabLst/>
              <a:defRPr/>
            </a:pPr>
            <a:r>
              <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Apply directly to the employer, not through UCAS</a:t>
            </a:r>
          </a:p>
          <a:p>
            <a:pPr marL="0" marR="0" lvl="0" indent="0" algn="l" defTabSz="914400" rtl="0" eaLnBrk="1" fontAlgn="auto" latinLnBrk="0" hangingPunct="1">
              <a:lnSpc>
                <a:spcPts val="4899"/>
              </a:lnSpc>
              <a:spcBef>
                <a:spcPts val="0"/>
              </a:spcBef>
              <a:spcAft>
                <a:spcPts val="0"/>
              </a:spcAft>
              <a:buClrTx/>
              <a:buSzTx/>
              <a:buFontTx/>
              <a:buNone/>
              <a:tabLst/>
              <a:defRPr/>
            </a:pPr>
            <a:endPar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endParaRPr>
          </a:p>
          <a:p>
            <a:pPr marL="0" marR="0" lvl="0" indent="0" algn="l" defTabSz="914400" rtl="0" eaLnBrk="1" fontAlgn="auto" latinLnBrk="0" hangingPunct="1">
              <a:lnSpc>
                <a:spcPts val="4899"/>
              </a:lnSpc>
              <a:spcBef>
                <a:spcPct val="0"/>
              </a:spcBef>
              <a:spcAft>
                <a:spcPts val="0"/>
              </a:spcAft>
              <a:buClrTx/>
              <a:buSzTx/>
              <a:buFontTx/>
              <a:buNone/>
              <a:tabLst/>
              <a:defRPr/>
            </a:pPr>
            <a:endPar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endParaRPr>
          </a:p>
        </p:txBody>
      </p:sp>
      <p:sp>
        <p:nvSpPr>
          <p:cNvPr id="6" name="Freeform 6">
            <a:extLst>
              <a:ext uri="{FF2B5EF4-FFF2-40B4-BE49-F238E27FC236}">
                <a16:creationId xmlns:a16="http://schemas.microsoft.com/office/drawing/2014/main" id="{CB9A1378-45B8-6DE7-4AD6-6872767D1462}"/>
              </a:ext>
            </a:extLst>
          </p:cNvPr>
          <p:cNvSpPr/>
          <p:nvPr/>
        </p:nvSpPr>
        <p:spPr>
          <a:xfrm>
            <a:off x="3448992" y="3573442"/>
            <a:ext cx="3195495" cy="3195495"/>
          </a:xfrm>
          <a:custGeom>
            <a:avLst/>
            <a:gdLst/>
            <a:ahLst/>
            <a:cxnLst/>
            <a:rect l="l" t="t" r="r" b="b"/>
            <a:pathLst>
              <a:path w="3195495" h="3195495">
                <a:moveTo>
                  <a:pt x="0" y="0"/>
                </a:moveTo>
                <a:lnTo>
                  <a:pt x="3195495" y="0"/>
                </a:lnTo>
                <a:lnTo>
                  <a:pt x="3195495" y="3195495"/>
                </a:lnTo>
                <a:lnTo>
                  <a:pt x="0" y="319549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7">
            <a:extLst>
              <a:ext uri="{FF2B5EF4-FFF2-40B4-BE49-F238E27FC236}">
                <a16:creationId xmlns:a16="http://schemas.microsoft.com/office/drawing/2014/main" id="{DBF06982-6329-424C-0BB8-03B62D065A6B}"/>
              </a:ext>
            </a:extLst>
          </p:cNvPr>
          <p:cNvGrpSpPr/>
          <p:nvPr/>
        </p:nvGrpSpPr>
        <p:grpSpPr>
          <a:xfrm rot="8361825">
            <a:off x="-4225613" y="-182499"/>
            <a:ext cx="11009070" cy="11064392"/>
            <a:chOff x="0" y="0"/>
            <a:chExt cx="14678760" cy="14752523"/>
          </a:xfrm>
        </p:grpSpPr>
        <p:sp>
          <p:nvSpPr>
            <p:cNvPr id="8" name="Freeform 8">
              <a:extLst>
                <a:ext uri="{FF2B5EF4-FFF2-40B4-BE49-F238E27FC236}">
                  <a16:creationId xmlns:a16="http://schemas.microsoft.com/office/drawing/2014/main" id="{AE482F5B-C6E4-4B76-AB92-C6DBC11EC9BF}"/>
                </a:ext>
              </a:extLst>
            </p:cNvPr>
            <p:cNvSpPr/>
            <p:nvPr/>
          </p:nvSpPr>
          <p:spPr>
            <a:xfrm>
              <a:off x="0" y="0"/>
              <a:ext cx="14678760" cy="14752523"/>
            </a:xfrm>
            <a:custGeom>
              <a:avLst/>
              <a:gdLst/>
              <a:ahLst/>
              <a:cxnLst/>
              <a:rect l="l" t="t" r="r" b="b"/>
              <a:pathLst>
                <a:path w="14678760" h="14752523">
                  <a:moveTo>
                    <a:pt x="0" y="0"/>
                  </a:moveTo>
                  <a:lnTo>
                    <a:pt x="14678760" y="0"/>
                  </a:lnTo>
                  <a:lnTo>
                    <a:pt x="14678760" y="14752523"/>
                  </a:lnTo>
                  <a:lnTo>
                    <a:pt x="0" y="1475252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22158992-451B-6CA3-EFE9-D8753845BFF4}"/>
                </a:ext>
              </a:extLst>
            </p:cNvPr>
            <p:cNvSpPr/>
            <p:nvPr/>
          </p:nvSpPr>
          <p:spPr>
            <a:xfrm rot="-2057844">
              <a:off x="9156798" y="2416340"/>
              <a:ext cx="3519300" cy="4399125"/>
            </a:xfrm>
            <a:custGeom>
              <a:avLst/>
              <a:gdLst/>
              <a:ahLst/>
              <a:cxnLst/>
              <a:rect l="l" t="t" r="r" b="b"/>
              <a:pathLst>
                <a:path w="3519300" h="4399125">
                  <a:moveTo>
                    <a:pt x="0" y="0"/>
                  </a:moveTo>
                  <a:lnTo>
                    <a:pt x="3519300" y="0"/>
                  </a:lnTo>
                  <a:lnTo>
                    <a:pt x="3519300" y="4399126"/>
                  </a:lnTo>
                  <a:lnTo>
                    <a:pt x="0" y="439912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6643F975-7CE4-E99B-1FCC-64C9B4A7CE0C}"/>
                </a:ext>
              </a:extLst>
            </p:cNvPr>
            <p:cNvSpPr/>
            <p:nvPr/>
          </p:nvSpPr>
          <p:spPr>
            <a:xfrm rot="-8195520">
              <a:off x="1400934" y="2416340"/>
              <a:ext cx="4642663" cy="4642663"/>
            </a:xfrm>
            <a:custGeom>
              <a:avLst/>
              <a:gdLst/>
              <a:ahLst/>
              <a:cxnLst/>
              <a:rect l="l" t="t" r="r" b="b"/>
              <a:pathLst>
                <a:path w="4642663" h="4642663">
                  <a:moveTo>
                    <a:pt x="0" y="0"/>
                  </a:moveTo>
                  <a:lnTo>
                    <a:pt x="4642664" y="0"/>
                  </a:lnTo>
                  <a:lnTo>
                    <a:pt x="4642664" y="4642664"/>
                  </a:lnTo>
                  <a:lnTo>
                    <a:pt x="0" y="4642664"/>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2F53DEC4-A609-17F0-2FC4-C2140D3CBC6A}"/>
                </a:ext>
              </a:extLst>
            </p:cNvPr>
            <p:cNvSpPr/>
            <p:nvPr/>
          </p:nvSpPr>
          <p:spPr>
            <a:xfrm rot="5289335">
              <a:off x="4932681" y="9508324"/>
              <a:ext cx="4813399" cy="4277908"/>
            </a:xfrm>
            <a:custGeom>
              <a:avLst/>
              <a:gdLst/>
              <a:ahLst/>
              <a:cxnLst/>
              <a:rect l="l" t="t" r="r" b="b"/>
              <a:pathLst>
                <a:path w="4813399" h="4277908">
                  <a:moveTo>
                    <a:pt x="0" y="0"/>
                  </a:moveTo>
                  <a:lnTo>
                    <a:pt x="4813398" y="0"/>
                  </a:lnTo>
                  <a:lnTo>
                    <a:pt x="4813398" y="4277908"/>
                  </a:lnTo>
                  <a:lnTo>
                    <a:pt x="0" y="4277908"/>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2" name="Group 12">
              <a:extLst>
                <a:ext uri="{FF2B5EF4-FFF2-40B4-BE49-F238E27FC236}">
                  <a16:creationId xmlns:a16="http://schemas.microsoft.com/office/drawing/2014/main" id="{8FBD2A01-FDA9-2534-9589-E3651DC22B9B}"/>
                </a:ext>
              </a:extLst>
            </p:cNvPr>
            <p:cNvGrpSpPr/>
            <p:nvPr/>
          </p:nvGrpSpPr>
          <p:grpSpPr>
            <a:xfrm>
              <a:off x="5717255" y="5339232"/>
              <a:ext cx="3439543" cy="3439543"/>
              <a:chOff x="0" y="0"/>
              <a:chExt cx="812800" cy="812800"/>
            </a:xfrm>
          </p:grpSpPr>
          <p:sp>
            <p:nvSpPr>
              <p:cNvPr id="13" name="Freeform 13">
                <a:extLst>
                  <a:ext uri="{FF2B5EF4-FFF2-40B4-BE49-F238E27FC236}">
                    <a16:creationId xmlns:a16="http://schemas.microsoft.com/office/drawing/2014/main" id="{F57B4547-588C-1F0D-FF70-861562C8246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2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a:extLst>
                  <a:ext uri="{FF2B5EF4-FFF2-40B4-BE49-F238E27FC236}">
                    <a16:creationId xmlns:a16="http://schemas.microsoft.com/office/drawing/2014/main" id="{A5C07DBE-0F8B-F796-56E0-4473E78F2370}"/>
                  </a:ext>
                </a:extLst>
              </p:cNvPr>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35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5" name="TextBox 14">
            <a:extLst>
              <a:ext uri="{FF2B5EF4-FFF2-40B4-BE49-F238E27FC236}">
                <a16:creationId xmlns:a16="http://schemas.microsoft.com/office/drawing/2014/main" id="{0912BECE-DBC0-BCEB-CA7D-3599DD47909F}"/>
              </a:ext>
            </a:extLst>
          </p:cNvPr>
          <p:cNvSpPr txBox="1"/>
          <p:nvPr/>
        </p:nvSpPr>
        <p:spPr>
          <a:xfrm>
            <a:off x="5381327" y="56455"/>
            <a:ext cx="8868073" cy="937949"/>
          </a:xfrm>
          <a:prstGeom prst="rect">
            <a:avLst/>
          </a:prstGeom>
        </p:spPr>
        <p:txBody>
          <a:bodyPr wrap="square" lIns="0" tIns="0" rIns="0" bIns="0" rtlCol="0" anchor="t">
            <a:spAutoFit/>
          </a:bodyPr>
          <a:lstStyle/>
          <a:p>
            <a:pPr marL="0" marR="0" lvl="0" indent="0" algn="ctr" defTabSz="914400" rtl="0" eaLnBrk="1" fontAlgn="auto" latinLnBrk="0" hangingPunct="1">
              <a:lnSpc>
                <a:spcPts val="7700"/>
              </a:lnSpc>
              <a:spcBef>
                <a:spcPct val="0"/>
              </a:spcBef>
              <a:spcAft>
                <a:spcPts val="0"/>
              </a:spcAft>
              <a:buClrTx/>
              <a:buSzTx/>
              <a:buFontTx/>
              <a:buNone/>
              <a:tabLst/>
              <a:defRPr/>
            </a:pPr>
            <a:r>
              <a:rPr kumimoji="0" lang="en-US" sz="5500" b="1" i="0" u="none" strike="noStrike" kern="1200" cap="none" spc="0" normalizeH="0" baseline="0" noProof="0">
                <a:ln>
                  <a:noFill/>
                </a:ln>
                <a:solidFill>
                  <a:srgbClr val="FFFFFF"/>
                </a:solidFill>
                <a:effectLst/>
                <a:uLnTx/>
                <a:uFillTx/>
                <a:latin typeface="FF Meta Hebrew Bold"/>
                <a:ea typeface="FF Meta Hebrew Bold"/>
                <a:cs typeface="FF Meta Hebrew Bold"/>
                <a:sym typeface="FF Meta Hebrew Bold"/>
              </a:rPr>
              <a:t>What are my HE choices?</a:t>
            </a:r>
          </a:p>
        </p:txBody>
      </p:sp>
      <p:sp>
        <p:nvSpPr>
          <p:cNvPr id="3" name="Freeform 5">
            <a:extLst>
              <a:ext uri="{FF2B5EF4-FFF2-40B4-BE49-F238E27FC236}">
                <a16:creationId xmlns:a16="http://schemas.microsoft.com/office/drawing/2014/main" id="{A3E2DA21-7F29-D21B-7C23-76470CCAE25B}"/>
              </a:ext>
            </a:extLst>
          </p:cNvPr>
          <p:cNvSpPr/>
          <p:nvPr/>
        </p:nvSpPr>
        <p:spPr>
          <a:xfrm>
            <a:off x="430179" y="402200"/>
            <a:ext cx="1501842" cy="1000454"/>
          </a:xfrm>
          <a:custGeom>
            <a:avLst/>
            <a:gdLst/>
            <a:ahLst/>
            <a:cxnLst/>
            <a:rect l="l" t="t" r="r" b="b"/>
            <a:pathLst>
              <a:path w="1501842" h="1000454">
                <a:moveTo>
                  <a:pt x="0" y="0"/>
                </a:moveTo>
                <a:lnTo>
                  <a:pt x="1501842" y="0"/>
                </a:lnTo>
                <a:lnTo>
                  <a:pt x="1501842" y="1000455"/>
                </a:lnTo>
                <a:lnTo>
                  <a:pt x="0" y="100045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8410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a:extLst>
            <a:ext uri="{FF2B5EF4-FFF2-40B4-BE49-F238E27FC236}">
              <a16:creationId xmlns:a16="http://schemas.microsoft.com/office/drawing/2014/main" id="{C04752A2-D12A-138E-F3A8-F0C08296DFE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36A583-6C90-7232-5BEA-5F53A1665601}"/>
              </a:ext>
            </a:extLst>
          </p:cNvPr>
          <p:cNvGrpSpPr/>
          <p:nvPr/>
        </p:nvGrpSpPr>
        <p:grpSpPr>
          <a:xfrm>
            <a:off x="631755" y="1700462"/>
            <a:ext cx="17024490" cy="7491663"/>
            <a:chOff x="0" y="0"/>
            <a:chExt cx="4483816" cy="2299954"/>
          </a:xfrm>
        </p:grpSpPr>
        <p:sp>
          <p:nvSpPr>
            <p:cNvPr id="3" name="Freeform 3">
              <a:extLst>
                <a:ext uri="{FF2B5EF4-FFF2-40B4-BE49-F238E27FC236}">
                  <a16:creationId xmlns:a16="http://schemas.microsoft.com/office/drawing/2014/main" id="{6D950F44-C83A-869F-C801-BDCBEFE62962}"/>
                </a:ext>
              </a:extLst>
            </p:cNvPr>
            <p:cNvSpPr/>
            <p:nvPr/>
          </p:nvSpPr>
          <p:spPr>
            <a:xfrm>
              <a:off x="0" y="0"/>
              <a:ext cx="4483816" cy="2299954"/>
            </a:xfrm>
            <a:custGeom>
              <a:avLst/>
              <a:gdLst/>
              <a:ahLst/>
              <a:cxnLst/>
              <a:rect l="l" t="t" r="r" b="b"/>
              <a:pathLst>
                <a:path w="4483816" h="2299954">
                  <a:moveTo>
                    <a:pt x="21828" y="0"/>
                  </a:moveTo>
                  <a:lnTo>
                    <a:pt x="4461988" y="0"/>
                  </a:lnTo>
                  <a:cubicBezTo>
                    <a:pt x="4474044" y="0"/>
                    <a:pt x="4483816" y="9773"/>
                    <a:pt x="4483816" y="21828"/>
                  </a:cubicBezTo>
                  <a:lnTo>
                    <a:pt x="4483816" y="2278126"/>
                  </a:lnTo>
                  <a:cubicBezTo>
                    <a:pt x="4483816" y="2290182"/>
                    <a:pt x="4474044" y="2299954"/>
                    <a:pt x="4461988" y="2299954"/>
                  </a:cubicBezTo>
                  <a:lnTo>
                    <a:pt x="21828" y="2299954"/>
                  </a:lnTo>
                  <a:cubicBezTo>
                    <a:pt x="16039" y="2299954"/>
                    <a:pt x="10487" y="2297655"/>
                    <a:pt x="6393" y="2293561"/>
                  </a:cubicBezTo>
                  <a:cubicBezTo>
                    <a:pt x="2300" y="2289467"/>
                    <a:pt x="0" y="2283915"/>
                    <a:pt x="0" y="2278126"/>
                  </a:cubicBezTo>
                  <a:lnTo>
                    <a:pt x="0" y="21828"/>
                  </a:lnTo>
                  <a:cubicBezTo>
                    <a:pt x="0" y="9773"/>
                    <a:pt x="9773" y="0"/>
                    <a:pt x="21828" y="0"/>
                  </a:cubicBezTo>
                  <a:close/>
                </a:path>
              </a:pathLst>
            </a:custGeom>
            <a:solidFill>
              <a:srgbClr val="AC145A"/>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2D74DE0-E760-DE11-4566-DE862F21158F}"/>
                </a:ext>
              </a:extLst>
            </p:cNvPr>
            <p:cNvSpPr txBox="1"/>
            <p:nvPr/>
          </p:nvSpPr>
          <p:spPr>
            <a:xfrm>
              <a:off x="0" y="-47625"/>
              <a:ext cx="4483816" cy="234757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21">
            <a:extLst>
              <a:ext uri="{FF2B5EF4-FFF2-40B4-BE49-F238E27FC236}">
                <a16:creationId xmlns:a16="http://schemas.microsoft.com/office/drawing/2014/main" id="{859C1F16-09D0-6EC1-C122-C03A35C82ADD}"/>
              </a:ext>
            </a:extLst>
          </p:cNvPr>
          <p:cNvSpPr txBox="1"/>
          <p:nvPr/>
        </p:nvSpPr>
        <p:spPr>
          <a:xfrm>
            <a:off x="869159" y="243586"/>
            <a:ext cx="15591309" cy="971100"/>
          </a:xfrm>
          <a:prstGeom prst="rect">
            <a:avLst/>
          </a:prstGeom>
        </p:spPr>
        <p:txBody>
          <a:bodyPr wrap="square" lIns="0" tIns="0" rIns="0" bIns="0" rtlCol="0" anchor="t">
            <a:spAutoFit/>
          </a:bodyPr>
          <a:lstStyle/>
          <a:p>
            <a:pPr algn="ctr" defTabSz="914445">
              <a:lnSpc>
                <a:spcPct val="150000"/>
              </a:lnSpc>
            </a:pPr>
            <a:r>
              <a:rPr lang="en-US" sz="4800" b="1" dirty="0">
                <a:solidFill>
                  <a:srgbClr val="FFFFFF"/>
                </a:solidFill>
                <a:latin typeface="FF Meta Hebrew Bold"/>
                <a:ea typeface="FF Meta Hebrew Bold"/>
                <a:cs typeface="FF Meta Hebrew Bold"/>
                <a:sym typeface="FF Meta Hebrew Bold"/>
              </a:rPr>
              <a:t>Apprenticeship Levels</a:t>
            </a:r>
            <a:endParaRPr lang="en-US" sz="6000" dirty="0">
              <a:solidFill>
                <a:srgbClr val="FFFFFF"/>
              </a:solidFill>
              <a:latin typeface="FF Meta Hebrew Bold"/>
              <a:ea typeface="FF Meta Hebrew Bold"/>
              <a:cs typeface="FF Meta Hebrew Bold"/>
              <a:sym typeface="FF Meta Hebrew Bold"/>
            </a:endParaRPr>
          </a:p>
        </p:txBody>
      </p:sp>
      <p:sp>
        <p:nvSpPr>
          <p:cNvPr id="6" name="Freeform 3">
            <a:extLst>
              <a:ext uri="{FF2B5EF4-FFF2-40B4-BE49-F238E27FC236}">
                <a16:creationId xmlns:a16="http://schemas.microsoft.com/office/drawing/2014/main" id="{F0CDA726-878E-420F-7096-E9839439DBAE}"/>
              </a:ext>
            </a:extLst>
          </p:cNvPr>
          <p:cNvSpPr/>
          <p:nvPr/>
        </p:nvSpPr>
        <p:spPr>
          <a:xfrm>
            <a:off x="276673" y="222458"/>
            <a:ext cx="894401" cy="661581"/>
          </a:xfrm>
          <a:custGeom>
            <a:avLst/>
            <a:gdLst/>
            <a:ahLst/>
            <a:cxnLst/>
            <a:rect l="l" t="t" r="r" b="b"/>
            <a:pathLst>
              <a:path w="2236312" h="1489723">
                <a:moveTo>
                  <a:pt x="0" y="0"/>
                </a:moveTo>
                <a:lnTo>
                  <a:pt x="2236312" y="0"/>
                </a:lnTo>
                <a:lnTo>
                  <a:pt x="2236312" y="1489723"/>
                </a:lnTo>
                <a:lnTo>
                  <a:pt x="0" y="1489723"/>
                </a:lnTo>
                <a:lnTo>
                  <a:pt x="0" y="0"/>
                </a:lnTo>
                <a:close/>
              </a:path>
            </a:pathLst>
          </a:custGeom>
          <a:blipFill>
            <a:blip r:embed="rId3"/>
            <a:stretch>
              <a:fillRect/>
            </a:stretch>
          </a:blipFill>
        </p:spPr>
        <p:txBody>
          <a:bodyPr/>
          <a:lstStyle/>
          <a:p>
            <a:pPr defTabSz="914445">
              <a:defRPr/>
            </a:pPr>
            <a:endParaRPr lang="en-GB">
              <a:solidFill>
                <a:prstClr val="black"/>
              </a:solidFill>
              <a:latin typeface="Calibri"/>
            </a:endParaRPr>
          </a:p>
        </p:txBody>
      </p:sp>
      <p:grpSp>
        <p:nvGrpSpPr>
          <p:cNvPr id="38" name="Group 37">
            <a:extLst>
              <a:ext uri="{FF2B5EF4-FFF2-40B4-BE49-F238E27FC236}">
                <a16:creationId xmlns:a16="http://schemas.microsoft.com/office/drawing/2014/main" id="{1976FC4A-ABA6-09FA-8526-3C07D92A4512}"/>
              </a:ext>
            </a:extLst>
          </p:cNvPr>
          <p:cNvGrpSpPr/>
          <p:nvPr/>
        </p:nvGrpSpPr>
        <p:grpSpPr>
          <a:xfrm>
            <a:off x="869159" y="1905504"/>
            <a:ext cx="3154350" cy="898208"/>
            <a:chOff x="0" y="-38100"/>
            <a:chExt cx="4085248" cy="576546"/>
          </a:xfrm>
        </p:grpSpPr>
        <p:sp>
          <p:nvSpPr>
            <p:cNvPr id="39" name="Freeform 6">
              <a:extLst>
                <a:ext uri="{FF2B5EF4-FFF2-40B4-BE49-F238E27FC236}">
                  <a16:creationId xmlns:a16="http://schemas.microsoft.com/office/drawing/2014/main" id="{923B70DC-561A-61EC-133D-F94B9DC18C82}"/>
                </a:ext>
              </a:extLst>
            </p:cNvPr>
            <p:cNvSpPr/>
            <p:nvPr/>
          </p:nvSpPr>
          <p:spPr>
            <a:xfrm>
              <a:off x="0" y="0"/>
              <a:ext cx="4085248" cy="538446"/>
            </a:xfrm>
            <a:custGeom>
              <a:avLst/>
              <a:gdLst/>
              <a:ahLst/>
              <a:cxnLst/>
              <a:rect l="l" t="t" r="r" b="b"/>
              <a:pathLst>
                <a:path w="4085248" h="538446">
                  <a:moveTo>
                    <a:pt x="3882048" y="0"/>
                  </a:moveTo>
                  <a:cubicBezTo>
                    <a:pt x="3994272" y="0"/>
                    <a:pt x="4085248" y="120535"/>
                    <a:pt x="4085248" y="269223"/>
                  </a:cubicBezTo>
                  <a:cubicBezTo>
                    <a:pt x="4085248" y="417911"/>
                    <a:pt x="3994272" y="538446"/>
                    <a:pt x="3882048" y="538446"/>
                  </a:cubicBezTo>
                  <a:lnTo>
                    <a:pt x="203200" y="538446"/>
                  </a:lnTo>
                  <a:cubicBezTo>
                    <a:pt x="90976" y="538446"/>
                    <a:pt x="0" y="417911"/>
                    <a:pt x="0" y="269223"/>
                  </a:cubicBezTo>
                  <a:cubicBezTo>
                    <a:pt x="0" y="120535"/>
                    <a:pt x="90976" y="0"/>
                    <a:pt x="203200" y="0"/>
                  </a:cubicBezTo>
                  <a:close/>
                </a:path>
              </a:pathLst>
            </a:custGeom>
            <a:solidFill>
              <a:srgbClr val="D6D2C4"/>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sp>
          <p:nvSpPr>
            <p:cNvPr id="40" name="TextBox 7">
              <a:extLst>
                <a:ext uri="{FF2B5EF4-FFF2-40B4-BE49-F238E27FC236}">
                  <a16:creationId xmlns:a16="http://schemas.microsoft.com/office/drawing/2014/main" id="{74BDBAAD-AC7A-E2A8-CCA1-7C03EC36FB83}"/>
                </a:ext>
              </a:extLst>
            </p:cNvPr>
            <p:cNvSpPr txBox="1"/>
            <p:nvPr/>
          </p:nvSpPr>
          <p:spPr>
            <a:xfrm>
              <a:off x="0" y="-38100"/>
              <a:ext cx="4085248" cy="576546"/>
            </a:xfrm>
            <a:prstGeom prst="rect">
              <a:avLst/>
            </a:prstGeom>
          </p:spPr>
          <p:txBody>
            <a:bodyPr lIns="50801" tIns="50801" rIns="50801" bIns="50801"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 name="TextBox 10">
            <a:extLst>
              <a:ext uri="{FF2B5EF4-FFF2-40B4-BE49-F238E27FC236}">
                <a16:creationId xmlns:a16="http://schemas.microsoft.com/office/drawing/2014/main" id="{0096A875-9912-CE4C-646D-45873FBAB710}"/>
              </a:ext>
            </a:extLst>
          </p:cNvPr>
          <p:cNvSpPr txBox="1"/>
          <p:nvPr/>
        </p:nvSpPr>
        <p:spPr>
          <a:xfrm>
            <a:off x="1671265" y="1875980"/>
            <a:ext cx="1780673" cy="768737"/>
          </a:xfrm>
          <a:prstGeom prst="rect">
            <a:avLst/>
          </a:prstGeom>
        </p:spPr>
        <p:txBody>
          <a:bodyPr wrap="square" lIns="0" tIns="0" rIns="0" bIns="0" rtlCol="0" anchor="t">
            <a:spAutoFit/>
          </a:bodyPr>
          <a:lstStyle/>
          <a:p>
            <a:pPr>
              <a:lnSpc>
                <a:spcPts val="6859"/>
              </a:lnSpc>
            </a:pPr>
            <a:r>
              <a:rPr lang="en-US" sz="3600" b="1">
                <a:solidFill>
                  <a:srgbClr val="672146"/>
                </a:solidFill>
                <a:latin typeface="FF Meta Hebrew" panose="020B0604020202020204" charset="0"/>
                <a:ea typeface="FS Clerkenwell 1"/>
                <a:cs typeface="FF Meta Hebrew" panose="020B0604020202020204" charset="0"/>
                <a:sym typeface="FS Clerkenwell 1"/>
              </a:rPr>
              <a:t>Level 2</a:t>
            </a:r>
          </a:p>
        </p:txBody>
      </p:sp>
      <p:grpSp>
        <p:nvGrpSpPr>
          <p:cNvPr id="43" name="Group 42">
            <a:extLst>
              <a:ext uri="{FF2B5EF4-FFF2-40B4-BE49-F238E27FC236}">
                <a16:creationId xmlns:a16="http://schemas.microsoft.com/office/drawing/2014/main" id="{EBD78A25-2376-4A39-9C40-007F42692184}"/>
              </a:ext>
            </a:extLst>
          </p:cNvPr>
          <p:cNvGrpSpPr/>
          <p:nvPr/>
        </p:nvGrpSpPr>
        <p:grpSpPr>
          <a:xfrm>
            <a:off x="869159" y="3774409"/>
            <a:ext cx="3154350" cy="898208"/>
            <a:chOff x="0" y="-38100"/>
            <a:chExt cx="4085248" cy="576546"/>
          </a:xfrm>
        </p:grpSpPr>
        <p:sp>
          <p:nvSpPr>
            <p:cNvPr id="44" name="Freeform 6">
              <a:extLst>
                <a:ext uri="{FF2B5EF4-FFF2-40B4-BE49-F238E27FC236}">
                  <a16:creationId xmlns:a16="http://schemas.microsoft.com/office/drawing/2014/main" id="{BC2BEC95-CEE1-5CC2-3A29-87B9BAA00A71}"/>
                </a:ext>
              </a:extLst>
            </p:cNvPr>
            <p:cNvSpPr/>
            <p:nvPr/>
          </p:nvSpPr>
          <p:spPr>
            <a:xfrm>
              <a:off x="0" y="0"/>
              <a:ext cx="4085248" cy="538446"/>
            </a:xfrm>
            <a:custGeom>
              <a:avLst/>
              <a:gdLst/>
              <a:ahLst/>
              <a:cxnLst/>
              <a:rect l="l" t="t" r="r" b="b"/>
              <a:pathLst>
                <a:path w="4085248" h="538446">
                  <a:moveTo>
                    <a:pt x="3882048" y="0"/>
                  </a:moveTo>
                  <a:cubicBezTo>
                    <a:pt x="3994272" y="0"/>
                    <a:pt x="4085248" y="120535"/>
                    <a:pt x="4085248" y="269223"/>
                  </a:cubicBezTo>
                  <a:cubicBezTo>
                    <a:pt x="4085248" y="417911"/>
                    <a:pt x="3994272" y="538446"/>
                    <a:pt x="3882048" y="538446"/>
                  </a:cubicBezTo>
                  <a:lnTo>
                    <a:pt x="203200" y="538446"/>
                  </a:lnTo>
                  <a:cubicBezTo>
                    <a:pt x="90976" y="538446"/>
                    <a:pt x="0" y="417911"/>
                    <a:pt x="0" y="269223"/>
                  </a:cubicBezTo>
                  <a:cubicBezTo>
                    <a:pt x="0" y="120535"/>
                    <a:pt x="90976" y="0"/>
                    <a:pt x="203200" y="0"/>
                  </a:cubicBezTo>
                  <a:close/>
                </a:path>
              </a:pathLst>
            </a:custGeom>
            <a:solidFill>
              <a:srgbClr val="D6D2C4"/>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7">
              <a:extLst>
                <a:ext uri="{FF2B5EF4-FFF2-40B4-BE49-F238E27FC236}">
                  <a16:creationId xmlns:a16="http://schemas.microsoft.com/office/drawing/2014/main" id="{B6305DC9-1291-1EE3-E0CB-12F45DFE9AB0}"/>
                </a:ext>
              </a:extLst>
            </p:cNvPr>
            <p:cNvSpPr txBox="1"/>
            <p:nvPr/>
          </p:nvSpPr>
          <p:spPr>
            <a:xfrm>
              <a:off x="0" y="-38100"/>
              <a:ext cx="4085248" cy="576546"/>
            </a:xfrm>
            <a:prstGeom prst="rect">
              <a:avLst/>
            </a:prstGeom>
          </p:spPr>
          <p:txBody>
            <a:bodyPr lIns="50801" tIns="50801" rIns="50801" bIns="50801"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TextBox 10">
            <a:extLst>
              <a:ext uri="{FF2B5EF4-FFF2-40B4-BE49-F238E27FC236}">
                <a16:creationId xmlns:a16="http://schemas.microsoft.com/office/drawing/2014/main" id="{AA60BFBA-1D82-688C-175F-F827C57A059B}"/>
              </a:ext>
            </a:extLst>
          </p:cNvPr>
          <p:cNvSpPr txBox="1"/>
          <p:nvPr/>
        </p:nvSpPr>
        <p:spPr>
          <a:xfrm>
            <a:off x="1671265" y="3744885"/>
            <a:ext cx="1780673" cy="768737"/>
          </a:xfrm>
          <a:prstGeom prst="rect">
            <a:avLst/>
          </a:prstGeom>
        </p:spPr>
        <p:txBody>
          <a:bodyPr wrap="square" lIns="0" tIns="0" rIns="0" bIns="0" rtlCol="0" anchor="t">
            <a:spAutoFit/>
          </a:bodyPr>
          <a:lstStyle/>
          <a:p>
            <a:pPr>
              <a:lnSpc>
                <a:spcPts val="6859"/>
              </a:lnSpc>
            </a:pPr>
            <a:r>
              <a:rPr lang="en-US" sz="3600" b="1">
                <a:solidFill>
                  <a:srgbClr val="672146"/>
                </a:solidFill>
                <a:latin typeface="FF Meta Hebrew" panose="020B0604020202020204" charset="0"/>
                <a:ea typeface="FS Clerkenwell 1"/>
                <a:cs typeface="FF Meta Hebrew" panose="020B0604020202020204" charset="0"/>
                <a:sym typeface="FS Clerkenwell 1"/>
              </a:rPr>
              <a:t>Level 3</a:t>
            </a:r>
          </a:p>
        </p:txBody>
      </p:sp>
      <p:grpSp>
        <p:nvGrpSpPr>
          <p:cNvPr id="47" name="Group 46">
            <a:extLst>
              <a:ext uri="{FF2B5EF4-FFF2-40B4-BE49-F238E27FC236}">
                <a16:creationId xmlns:a16="http://schemas.microsoft.com/office/drawing/2014/main" id="{4BD1FD6E-9F92-4FEC-F21D-FF0B5FC9C3D9}"/>
              </a:ext>
            </a:extLst>
          </p:cNvPr>
          <p:cNvGrpSpPr/>
          <p:nvPr/>
        </p:nvGrpSpPr>
        <p:grpSpPr>
          <a:xfrm>
            <a:off x="869159" y="5614384"/>
            <a:ext cx="3154350" cy="898208"/>
            <a:chOff x="0" y="-38100"/>
            <a:chExt cx="4085248" cy="576546"/>
          </a:xfrm>
        </p:grpSpPr>
        <p:sp>
          <p:nvSpPr>
            <p:cNvPr id="48" name="Freeform 6">
              <a:extLst>
                <a:ext uri="{FF2B5EF4-FFF2-40B4-BE49-F238E27FC236}">
                  <a16:creationId xmlns:a16="http://schemas.microsoft.com/office/drawing/2014/main" id="{4977DAEB-D987-8672-4ACD-6C29465BDB0B}"/>
                </a:ext>
              </a:extLst>
            </p:cNvPr>
            <p:cNvSpPr/>
            <p:nvPr/>
          </p:nvSpPr>
          <p:spPr>
            <a:xfrm>
              <a:off x="0" y="0"/>
              <a:ext cx="4085248" cy="538446"/>
            </a:xfrm>
            <a:custGeom>
              <a:avLst/>
              <a:gdLst/>
              <a:ahLst/>
              <a:cxnLst/>
              <a:rect l="l" t="t" r="r" b="b"/>
              <a:pathLst>
                <a:path w="4085248" h="538446">
                  <a:moveTo>
                    <a:pt x="3882048" y="0"/>
                  </a:moveTo>
                  <a:cubicBezTo>
                    <a:pt x="3994272" y="0"/>
                    <a:pt x="4085248" y="120535"/>
                    <a:pt x="4085248" y="269223"/>
                  </a:cubicBezTo>
                  <a:cubicBezTo>
                    <a:pt x="4085248" y="417911"/>
                    <a:pt x="3994272" y="538446"/>
                    <a:pt x="3882048" y="538446"/>
                  </a:cubicBezTo>
                  <a:lnTo>
                    <a:pt x="203200" y="538446"/>
                  </a:lnTo>
                  <a:cubicBezTo>
                    <a:pt x="90976" y="538446"/>
                    <a:pt x="0" y="417911"/>
                    <a:pt x="0" y="269223"/>
                  </a:cubicBezTo>
                  <a:cubicBezTo>
                    <a:pt x="0" y="120535"/>
                    <a:pt x="90976" y="0"/>
                    <a:pt x="203200" y="0"/>
                  </a:cubicBezTo>
                  <a:close/>
                </a:path>
              </a:pathLst>
            </a:custGeom>
            <a:solidFill>
              <a:srgbClr val="D6D2C4"/>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sp>
          <p:nvSpPr>
            <p:cNvPr id="49" name="TextBox 7">
              <a:extLst>
                <a:ext uri="{FF2B5EF4-FFF2-40B4-BE49-F238E27FC236}">
                  <a16:creationId xmlns:a16="http://schemas.microsoft.com/office/drawing/2014/main" id="{9BE15E45-A462-2DF1-7197-5E9695B0E0FF}"/>
                </a:ext>
              </a:extLst>
            </p:cNvPr>
            <p:cNvSpPr txBox="1"/>
            <p:nvPr/>
          </p:nvSpPr>
          <p:spPr>
            <a:xfrm>
              <a:off x="0" y="-38100"/>
              <a:ext cx="4085248" cy="576546"/>
            </a:xfrm>
            <a:prstGeom prst="rect">
              <a:avLst/>
            </a:prstGeom>
          </p:spPr>
          <p:txBody>
            <a:bodyPr lIns="50801" tIns="50801" rIns="50801" bIns="50801"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1" name="Group 50">
            <a:extLst>
              <a:ext uri="{FF2B5EF4-FFF2-40B4-BE49-F238E27FC236}">
                <a16:creationId xmlns:a16="http://schemas.microsoft.com/office/drawing/2014/main" id="{6DE0885B-23CC-27AF-DF96-68C275E9377B}"/>
              </a:ext>
            </a:extLst>
          </p:cNvPr>
          <p:cNvGrpSpPr/>
          <p:nvPr/>
        </p:nvGrpSpPr>
        <p:grpSpPr>
          <a:xfrm>
            <a:off x="869159" y="7688330"/>
            <a:ext cx="3154350" cy="898208"/>
            <a:chOff x="0" y="-38100"/>
            <a:chExt cx="4085248" cy="576546"/>
          </a:xfrm>
        </p:grpSpPr>
        <p:sp>
          <p:nvSpPr>
            <p:cNvPr id="52" name="Freeform 6">
              <a:extLst>
                <a:ext uri="{FF2B5EF4-FFF2-40B4-BE49-F238E27FC236}">
                  <a16:creationId xmlns:a16="http://schemas.microsoft.com/office/drawing/2014/main" id="{443A4FA0-27F7-C339-EC6D-D539EF028D00}"/>
                </a:ext>
              </a:extLst>
            </p:cNvPr>
            <p:cNvSpPr/>
            <p:nvPr/>
          </p:nvSpPr>
          <p:spPr>
            <a:xfrm>
              <a:off x="0" y="0"/>
              <a:ext cx="4085248" cy="538446"/>
            </a:xfrm>
            <a:custGeom>
              <a:avLst/>
              <a:gdLst/>
              <a:ahLst/>
              <a:cxnLst/>
              <a:rect l="l" t="t" r="r" b="b"/>
              <a:pathLst>
                <a:path w="4085248" h="538446">
                  <a:moveTo>
                    <a:pt x="3882048" y="0"/>
                  </a:moveTo>
                  <a:cubicBezTo>
                    <a:pt x="3994272" y="0"/>
                    <a:pt x="4085248" y="120535"/>
                    <a:pt x="4085248" y="269223"/>
                  </a:cubicBezTo>
                  <a:cubicBezTo>
                    <a:pt x="4085248" y="417911"/>
                    <a:pt x="3994272" y="538446"/>
                    <a:pt x="3882048" y="538446"/>
                  </a:cubicBezTo>
                  <a:lnTo>
                    <a:pt x="203200" y="538446"/>
                  </a:lnTo>
                  <a:cubicBezTo>
                    <a:pt x="90976" y="538446"/>
                    <a:pt x="0" y="417911"/>
                    <a:pt x="0" y="269223"/>
                  </a:cubicBezTo>
                  <a:cubicBezTo>
                    <a:pt x="0" y="120535"/>
                    <a:pt x="90976" y="0"/>
                    <a:pt x="203200" y="0"/>
                  </a:cubicBezTo>
                  <a:close/>
                </a:path>
              </a:pathLst>
            </a:custGeom>
            <a:solidFill>
              <a:srgbClr val="D6D2C4"/>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Calibri"/>
                <a:ea typeface="+mn-ea"/>
                <a:cs typeface="+mn-cs"/>
              </a:endParaRPr>
            </a:p>
          </p:txBody>
        </p:sp>
        <p:sp>
          <p:nvSpPr>
            <p:cNvPr id="53" name="TextBox 7">
              <a:extLst>
                <a:ext uri="{FF2B5EF4-FFF2-40B4-BE49-F238E27FC236}">
                  <a16:creationId xmlns:a16="http://schemas.microsoft.com/office/drawing/2014/main" id="{BEAC4C3B-9503-1C53-25A4-E49FCFC4FC46}"/>
                </a:ext>
              </a:extLst>
            </p:cNvPr>
            <p:cNvSpPr txBox="1"/>
            <p:nvPr/>
          </p:nvSpPr>
          <p:spPr>
            <a:xfrm>
              <a:off x="0" y="-38100"/>
              <a:ext cx="4085248" cy="576546"/>
            </a:xfrm>
            <a:prstGeom prst="rect">
              <a:avLst/>
            </a:prstGeom>
          </p:spPr>
          <p:txBody>
            <a:bodyPr lIns="50801" tIns="50801" rIns="50801" bIns="50801"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10">
            <a:extLst>
              <a:ext uri="{FF2B5EF4-FFF2-40B4-BE49-F238E27FC236}">
                <a16:creationId xmlns:a16="http://schemas.microsoft.com/office/drawing/2014/main" id="{4A11811D-C3F7-DB3A-4A17-30B84E83D146}"/>
              </a:ext>
            </a:extLst>
          </p:cNvPr>
          <p:cNvSpPr txBox="1"/>
          <p:nvPr/>
        </p:nvSpPr>
        <p:spPr>
          <a:xfrm>
            <a:off x="1488223" y="7642283"/>
            <a:ext cx="2146756" cy="768737"/>
          </a:xfrm>
          <a:prstGeom prst="rect">
            <a:avLst/>
          </a:prstGeom>
        </p:spPr>
        <p:txBody>
          <a:bodyPr wrap="square" lIns="0" tIns="0" rIns="0" bIns="0" rtlCol="0" anchor="t">
            <a:spAutoFit/>
          </a:bodyPr>
          <a:lstStyle/>
          <a:p>
            <a:pPr>
              <a:lnSpc>
                <a:spcPts val="6859"/>
              </a:lnSpc>
            </a:pPr>
            <a:r>
              <a:rPr lang="en-US" sz="3600" b="1">
                <a:solidFill>
                  <a:srgbClr val="672146"/>
                </a:solidFill>
                <a:latin typeface="FF Meta Hebrew" panose="020B0604020202020204" charset="0"/>
                <a:ea typeface="FS Clerkenwell 1"/>
                <a:cs typeface="FF Meta Hebrew" panose="020B0604020202020204" charset="0"/>
                <a:sym typeface="FS Clerkenwell 1"/>
              </a:rPr>
              <a:t>Level 6-7</a:t>
            </a:r>
          </a:p>
        </p:txBody>
      </p:sp>
      <p:cxnSp>
        <p:nvCxnSpPr>
          <p:cNvPr id="56" name="Straight Arrow Connector 55">
            <a:extLst>
              <a:ext uri="{FF2B5EF4-FFF2-40B4-BE49-F238E27FC236}">
                <a16:creationId xmlns:a16="http://schemas.microsoft.com/office/drawing/2014/main" id="{1B7F701B-C7AF-EC4D-EF1C-2A487752A291}"/>
              </a:ext>
            </a:extLst>
          </p:cNvPr>
          <p:cNvCxnSpPr/>
          <p:nvPr/>
        </p:nvCxnSpPr>
        <p:spPr>
          <a:xfrm>
            <a:off x="4459705" y="2326106"/>
            <a:ext cx="1122948" cy="0"/>
          </a:xfrm>
          <a:prstGeom prst="straightConnector1">
            <a:avLst/>
          </a:prstGeom>
          <a:ln w="8255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21">
            <a:extLst>
              <a:ext uri="{FF2B5EF4-FFF2-40B4-BE49-F238E27FC236}">
                <a16:creationId xmlns:a16="http://schemas.microsoft.com/office/drawing/2014/main" id="{0B465646-4334-1073-301E-8BEC1F9741A4}"/>
              </a:ext>
            </a:extLst>
          </p:cNvPr>
          <p:cNvSpPr txBox="1"/>
          <p:nvPr/>
        </p:nvSpPr>
        <p:spPr>
          <a:xfrm>
            <a:off x="6032640" y="1964860"/>
            <a:ext cx="10041549" cy="984885"/>
          </a:xfrm>
          <a:prstGeom prst="rect">
            <a:avLst/>
          </a:prstGeom>
        </p:spPr>
        <p:txBody>
          <a:bodyPr wrap="square" lIns="0" tIns="0" rIns="0" bIns="0" rtlCol="0" anchor="t">
            <a:spAutoFit/>
          </a:bodyPr>
          <a:lstStyle/>
          <a:p>
            <a:pPr defTabSz="914445"/>
            <a:r>
              <a:rPr lang="en-US" sz="3200">
                <a:solidFill>
                  <a:srgbClr val="FFFFFF"/>
                </a:solidFill>
                <a:latin typeface="FF Meta Hebrew Bold"/>
                <a:ea typeface="FF Meta Hebrew Bold"/>
                <a:cs typeface="FF Meta Hebrew Bold"/>
                <a:sym typeface="FF Meta Hebrew Bold"/>
              </a:rPr>
              <a:t>GCSE equivalent. </a:t>
            </a:r>
            <a:br>
              <a:rPr lang="en-US" sz="3200">
                <a:solidFill>
                  <a:srgbClr val="FFFFFF"/>
                </a:solidFill>
                <a:latin typeface="FF Meta Hebrew Bold"/>
                <a:ea typeface="FF Meta Hebrew Bold"/>
                <a:cs typeface="FF Meta Hebrew Bold"/>
                <a:sym typeface="FF Meta Hebrew Bold"/>
              </a:rPr>
            </a:br>
            <a:r>
              <a:rPr lang="en-US" sz="3200">
                <a:solidFill>
                  <a:srgbClr val="FFFFFF"/>
                </a:solidFill>
                <a:latin typeface="FF Meta Hebrew Bold"/>
                <a:ea typeface="FF Meta Hebrew Bold"/>
                <a:cs typeface="FF Meta Hebrew Bold"/>
                <a:sym typeface="FF Meta Hebrew Bold"/>
              </a:rPr>
              <a:t>Roles such as junior estate agent &amp; finance assistant.  </a:t>
            </a:r>
          </a:p>
        </p:txBody>
      </p:sp>
      <p:cxnSp>
        <p:nvCxnSpPr>
          <p:cNvPr id="58" name="Straight Arrow Connector 57">
            <a:extLst>
              <a:ext uri="{FF2B5EF4-FFF2-40B4-BE49-F238E27FC236}">
                <a16:creationId xmlns:a16="http://schemas.microsoft.com/office/drawing/2014/main" id="{71D153E6-6617-A713-A447-7614E5ADBD77}"/>
              </a:ext>
            </a:extLst>
          </p:cNvPr>
          <p:cNvCxnSpPr/>
          <p:nvPr/>
        </p:nvCxnSpPr>
        <p:spPr>
          <a:xfrm>
            <a:off x="4491448" y="4195011"/>
            <a:ext cx="1122948" cy="0"/>
          </a:xfrm>
          <a:prstGeom prst="straightConnector1">
            <a:avLst/>
          </a:prstGeom>
          <a:ln w="8255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21">
            <a:extLst>
              <a:ext uri="{FF2B5EF4-FFF2-40B4-BE49-F238E27FC236}">
                <a16:creationId xmlns:a16="http://schemas.microsoft.com/office/drawing/2014/main" id="{E0FB5988-919D-2B8F-EC9B-C6831EC3E39F}"/>
              </a:ext>
            </a:extLst>
          </p:cNvPr>
          <p:cNvSpPr txBox="1"/>
          <p:nvPr/>
        </p:nvSpPr>
        <p:spPr>
          <a:xfrm>
            <a:off x="6064383" y="3833765"/>
            <a:ext cx="10041549" cy="984885"/>
          </a:xfrm>
          <a:prstGeom prst="rect">
            <a:avLst/>
          </a:prstGeom>
        </p:spPr>
        <p:txBody>
          <a:bodyPr wrap="square" lIns="0" tIns="0" rIns="0" bIns="0" rtlCol="0" anchor="t">
            <a:spAutoFit/>
          </a:bodyPr>
          <a:lstStyle/>
          <a:p>
            <a:pPr defTabSz="914445"/>
            <a:r>
              <a:rPr lang="en-US" sz="3200">
                <a:solidFill>
                  <a:srgbClr val="FFFFFF"/>
                </a:solidFill>
                <a:latin typeface="FF Meta Hebrew Bold"/>
                <a:ea typeface="FF Meta Hebrew Bold"/>
                <a:cs typeface="FF Meta Hebrew Bold"/>
                <a:sym typeface="FF Meta Hebrew Bold"/>
              </a:rPr>
              <a:t>A-Level equivalent. </a:t>
            </a:r>
            <a:br>
              <a:rPr lang="en-US" sz="3200">
                <a:solidFill>
                  <a:srgbClr val="FFFFFF"/>
                </a:solidFill>
                <a:latin typeface="FF Meta Hebrew Bold"/>
                <a:ea typeface="FF Meta Hebrew Bold"/>
                <a:cs typeface="FF Meta Hebrew Bold"/>
                <a:sym typeface="FF Meta Hebrew Bold"/>
              </a:rPr>
            </a:br>
            <a:r>
              <a:rPr lang="en-US" sz="3200">
                <a:solidFill>
                  <a:srgbClr val="FFFFFF"/>
                </a:solidFill>
                <a:latin typeface="FF Meta Hebrew Bold"/>
                <a:ea typeface="FF Meta Hebrew Bold"/>
                <a:cs typeface="FF Meta Hebrew Bold"/>
                <a:sym typeface="FF Meta Hebrew Bold"/>
              </a:rPr>
              <a:t>Roles such as chef, IT technician, fashion assistant. </a:t>
            </a:r>
          </a:p>
        </p:txBody>
      </p:sp>
      <p:cxnSp>
        <p:nvCxnSpPr>
          <p:cNvPr id="61" name="Straight Arrow Connector 60">
            <a:extLst>
              <a:ext uri="{FF2B5EF4-FFF2-40B4-BE49-F238E27FC236}">
                <a16:creationId xmlns:a16="http://schemas.microsoft.com/office/drawing/2014/main" id="{2D65A025-6443-AADC-D52A-C3021400FF3D}"/>
              </a:ext>
            </a:extLst>
          </p:cNvPr>
          <p:cNvCxnSpPr/>
          <p:nvPr/>
        </p:nvCxnSpPr>
        <p:spPr>
          <a:xfrm>
            <a:off x="4531953" y="5946106"/>
            <a:ext cx="1122948" cy="0"/>
          </a:xfrm>
          <a:prstGeom prst="straightConnector1">
            <a:avLst/>
          </a:prstGeom>
          <a:ln w="8255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21">
            <a:extLst>
              <a:ext uri="{FF2B5EF4-FFF2-40B4-BE49-F238E27FC236}">
                <a16:creationId xmlns:a16="http://schemas.microsoft.com/office/drawing/2014/main" id="{335BC59D-4690-AC45-9F1A-D18DA95C77F8}"/>
              </a:ext>
            </a:extLst>
          </p:cNvPr>
          <p:cNvSpPr txBox="1"/>
          <p:nvPr/>
        </p:nvSpPr>
        <p:spPr>
          <a:xfrm>
            <a:off x="6104888" y="5584860"/>
            <a:ext cx="10041549" cy="984885"/>
          </a:xfrm>
          <a:prstGeom prst="rect">
            <a:avLst/>
          </a:prstGeom>
        </p:spPr>
        <p:txBody>
          <a:bodyPr wrap="square" lIns="0" tIns="0" rIns="0" bIns="0" rtlCol="0" anchor="t">
            <a:spAutoFit/>
          </a:bodyPr>
          <a:lstStyle/>
          <a:p>
            <a:pPr defTabSz="914445"/>
            <a:r>
              <a:rPr lang="en-US" sz="3200">
                <a:solidFill>
                  <a:srgbClr val="FFFFFF"/>
                </a:solidFill>
                <a:latin typeface="FF Meta Hebrew Bold"/>
                <a:ea typeface="FF Meta Hebrew Bold"/>
                <a:cs typeface="FF Meta Hebrew Bold"/>
                <a:sym typeface="FF Meta Hebrew Bold"/>
              </a:rPr>
              <a:t>Foundation degree equivalent. </a:t>
            </a:r>
            <a:br>
              <a:rPr lang="en-US" sz="3200">
                <a:solidFill>
                  <a:srgbClr val="FFFFFF"/>
                </a:solidFill>
                <a:latin typeface="FF Meta Hebrew Bold"/>
                <a:ea typeface="FF Meta Hebrew Bold"/>
                <a:cs typeface="FF Meta Hebrew Bold"/>
                <a:sym typeface="FF Meta Hebrew Bold"/>
              </a:rPr>
            </a:br>
            <a:r>
              <a:rPr lang="en-US" sz="3200">
                <a:solidFill>
                  <a:srgbClr val="FFFFFF"/>
                </a:solidFill>
                <a:latin typeface="FF Meta Hebrew Bold"/>
                <a:ea typeface="FF Meta Hebrew Bold"/>
                <a:cs typeface="FF Meta Hebrew Bold"/>
                <a:sym typeface="FF Meta Hebrew Bold"/>
              </a:rPr>
              <a:t>Roles such as clinical dental technician &amp; data analyst.</a:t>
            </a:r>
          </a:p>
        </p:txBody>
      </p:sp>
      <p:sp>
        <p:nvSpPr>
          <p:cNvPr id="63" name="TextBox 10">
            <a:extLst>
              <a:ext uri="{FF2B5EF4-FFF2-40B4-BE49-F238E27FC236}">
                <a16:creationId xmlns:a16="http://schemas.microsoft.com/office/drawing/2014/main" id="{0520C30C-491D-03A5-DF08-B96F42AA639F}"/>
              </a:ext>
            </a:extLst>
          </p:cNvPr>
          <p:cNvSpPr txBox="1"/>
          <p:nvPr/>
        </p:nvSpPr>
        <p:spPr>
          <a:xfrm>
            <a:off x="1372956" y="5604914"/>
            <a:ext cx="2146756" cy="768737"/>
          </a:xfrm>
          <a:prstGeom prst="rect">
            <a:avLst/>
          </a:prstGeom>
        </p:spPr>
        <p:txBody>
          <a:bodyPr wrap="square" lIns="0" tIns="0" rIns="0" bIns="0" rtlCol="0" anchor="t">
            <a:spAutoFit/>
          </a:bodyPr>
          <a:lstStyle/>
          <a:p>
            <a:pPr>
              <a:lnSpc>
                <a:spcPts val="6859"/>
              </a:lnSpc>
            </a:pPr>
            <a:r>
              <a:rPr lang="en-US" sz="3600" b="1">
                <a:solidFill>
                  <a:srgbClr val="672146"/>
                </a:solidFill>
                <a:latin typeface="FF Meta Hebrew" panose="020B0604020202020204" charset="0"/>
                <a:ea typeface="FS Clerkenwell 1"/>
                <a:cs typeface="FF Meta Hebrew" panose="020B0604020202020204" charset="0"/>
                <a:sym typeface="FS Clerkenwell 1"/>
              </a:rPr>
              <a:t>Level 4-5</a:t>
            </a:r>
          </a:p>
        </p:txBody>
      </p:sp>
      <p:cxnSp>
        <p:nvCxnSpPr>
          <p:cNvPr id="64" name="Straight Arrow Connector 63">
            <a:extLst>
              <a:ext uri="{FF2B5EF4-FFF2-40B4-BE49-F238E27FC236}">
                <a16:creationId xmlns:a16="http://schemas.microsoft.com/office/drawing/2014/main" id="{F600F6A0-D739-69A6-CDE2-050E7F99DF14}"/>
              </a:ext>
            </a:extLst>
          </p:cNvPr>
          <p:cNvCxnSpPr/>
          <p:nvPr/>
        </p:nvCxnSpPr>
        <p:spPr>
          <a:xfrm>
            <a:off x="4531953" y="7962899"/>
            <a:ext cx="1122948" cy="0"/>
          </a:xfrm>
          <a:prstGeom prst="straightConnector1">
            <a:avLst/>
          </a:prstGeom>
          <a:ln w="8255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21">
            <a:extLst>
              <a:ext uri="{FF2B5EF4-FFF2-40B4-BE49-F238E27FC236}">
                <a16:creationId xmlns:a16="http://schemas.microsoft.com/office/drawing/2014/main" id="{0C0F73E5-41C2-CB04-90A7-715580007B82}"/>
              </a:ext>
            </a:extLst>
          </p:cNvPr>
          <p:cNvSpPr txBox="1"/>
          <p:nvPr/>
        </p:nvSpPr>
        <p:spPr>
          <a:xfrm>
            <a:off x="6104888" y="7601653"/>
            <a:ext cx="10995996" cy="984885"/>
          </a:xfrm>
          <a:prstGeom prst="rect">
            <a:avLst/>
          </a:prstGeom>
        </p:spPr>
        <p:txBody>
          <a:bodyPr wrap="square" lIns="0" tIns="0" rIns="0" bIns="0" rtlCol="0" anchor="t">
            <a:spAutoFit/>
          </a:bodyPr>
          <a:lstStyle/>
          <a:p>
            <a:pPr defTabSz="914445"/>
            <a:r>
              <a:rPr lang="en-US" sz="3200">
                <a:solidFill>
                  <a:srgbClr val="FFFFFF"/>
                </a:solidFill>
                <a:latin typeface="FF Meta Hebrew Bold"/>
                <a:ea typeface="FF Meta Hebrew Bold"/>
                <a:cs typeface="FF Meta Hebrew Bold"/>
                <a:sym typeface="FF Meta Hebrew Bold"/>
              </a:rPr>
              <a:t>Degree level equivalent. </a:t>
            </a:r>
            <a:br>
              <a:rPr lang="en-US" sz="3200">
                <a:solidFill>
                  <a:srgbClr val="FFFFFF"/>
                </a:solidFill>
                <a:latin typeface="FF Meta Hebrew Bold"/>
                <a:ea typeface="FF Meta Hebrew Bold"/>
                <a:cs typeface="FF Meta Hebrew Bold"/>
                <a:sym typeface="FF Meta Hebrew Bold"/>
              </a:rPr>
            </a:br>
            <a:r>
              <a:rPr lang="en-US" sz="3200">
                <a:solidFill>
                  <a:srgbClr val="FFFFFF"/>
                </a:solidFill>
                <a:latin typeface="FF Meta Hebrew Bold"/>
                <a:ea typeface="FF Meta Hebrew Bold"/>
                <a:cs typeface="FF Meta Hebrew Bold"/>
                <a:sym typeface="FF Meta Hebrew Bold"/>
              </a:rPr>
              <a:t>Roles such as aerospace engineer, ecologist, accountant.</a:t>
            </a:r>
          </a:p>
        </p:txBody>
      </p:sp>
      <p:sp>
        <p:nvSpPr>
          <p:cNvPr id="67" name="Freeform 24">
            <a:extLst>
              <a:ext uri="{FF2B5EF4-FFF2-40B4-BE49-F238E27FC236}">
                <a16:creationId xmlns:a16="http://schemas.microsoft.com/office/drawing/2014/main" id="{BFC8CEFA-ED16-0726-2B5A-424B6C413EEE}"/>
              </a:ext>
            </a:extLst>
          </p:cNvPr>
          <p:cNvSpPr/>
          <p:nvPr/>
        </p:nvSpPr>
        <p:spPr>
          <a:xfrm>
            <a:off x="16635887" y="7601653"/>
            <a:ext cx="1470346" cy="1261384"/>
          </a:xfrm>
          <a:custGeom>
            <a:avLst/>
            <a:gdLst/>
            <a:ahLst/>
            <a:cxnLst/>
            <a:rect l="l" t="t" r="r" b="b"/>
            <a:pathLst>
              <a:path w="1542780" h="1043305">
                <a:moveTo>
                  <a:pt x="0" y="0"/>
                </a:moveTo>
                <a:lnTo>
                  <a:pt x="1542780" y="0"/>
                </a:lnTo>
                <a:lnTo>
                  <a:pt x="1542780" y="1043305"/>
                </a:lnTo>
                <a:lnTo>
                  <a:pt x="0" y="104330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49074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62" grpId="0"/>
      <p:bldP spid="65"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79A789-8087-5B1B-BF20-F39D09938035}"/>
              </a:ext>
            </a:extLst>
          </p:cNvPr>
          <p:cNvPicPr>
            <a:picLocks noChangeAspect="1"/>
          </p:cNvPicPr>
          <p:nvPr/>
        </p:nvPicPr>
        <p:blipFill>
          <a:blip r:embed="rId2"/>
          <a:srcRect l="42054" t="15714" r="28214" b="5397"/>
          <a:stretch>
            <a:fillRect/>
          </a:stretch>
        </p:blipFill>
        <p:spPr>
          <a:xfrm>
            <a:off x="10800039" y="304903"/>
            <a:ext cx="6483914" cy="9677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21">
            <a:extLst>
              <a:ext uri="{FF2B5EF4-FFF2-40B4-BE49-F238E27FC236}">
                <a16:creationId xmlns:a16="http://schemas.microsoft.com/office/drawing/2014/main" id="{5BFDAB7B-B958-2BFA-A438-21ECC85749BB}"/>
              </a:ext>
            </a:extLst>
          </p:cNvPr>
          <p:cNvSpPr txBox="1"/>
          <p:nvPr/>
        </p:nvSpPr>
        <p:spPr>
          <a:xfrm>
            <a:off x="1222085" y="3355754"/>
            <a:ext cx="7921915" cy="2111219"/>
          </a:xfrm>
          <a:prstGeom prst="rect">
            <a:avLst/>
          </a:prstGeom>
        </p:spPr>
        <p:txBody>
          <a:bodyPr wrap="square" lIns="0" tIns="0" rIns="0" bIns="0" rtlCol="0" anchor="t">
            <a:spAutoFit/>
          </a:bodyPr>
          <a:lstStyle/>
          <a:p>
            <a:pPr algn="ctr" defTabSz="914445">
              <a:lnSpc>
                <a:spcPct val="150000"/>
              </a:lnSpc>
            </a:pPr>
            <a:r>
              <a:rPr lang="en-US" sz="4800" b="1" dirty="0">
                <a:solidFill>
                  <a:srgbClr val="FFFFFF"/>
                </a:solidFill>
                <a:latin typeface="FF Meta Hebrew Bold"/>
                <a:ea typeface="FF Meta Hebrew Bold"/>
                <a:cs typeface="FF Meta Hebrew Bold"/>
                <a:sym typeface="FF Meta Hebrew Bold"/>
              </a:rPr>
              <a:t>Degree Apprenticeships at Sheffield Hallam University</a:t>
            </a:r>
            <a:endParaRPr lang="en-US" sz="6000" dirty="0">
              <a:solidFill>
                <a:srgbClr val="FFFFFF"/>
              </a:solidFill>
              <a:latin typeface="FF Meta Hebrew Bold"/>
              <a:ea typeface="FF Meta Hebrew Bold"/>
              <a:cs typeface="FF Meta Hebrew Bold"/>
              <a:sym typeface="FF Meta Hebrew Bold"/>
            </a:endParaRPr>
          </a:p>
        </p:txBody>
      </p:sp>
    </p:spTree>
    <p:extLst>
      <p:ext uri="{BB962C8B-B14F-4D97-AF65-F5344CB8AC3E}">
        <p14:creationId xmlns:p14="http://schemas.microsoft.com/office/powerpoint/2010/main" val="58916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grpSp>
        <p:nvGrpSpPr>
          <p:cNvPr id="2" name="Group 2"/>
          <p:cNvGrpSpPr/>
          <p:nvPr/>
        </p:nvGrpSpPr>
        <p:grpSpPr>
          <a:xfrm>
            <a:off x="631755" y="1056125"/>
            <a:ext cx="17024490" cy="8732639"/>
            <a:chOff x="0" y="0"/>
            <a:chExt cx="4483816" cy="2299954"/>
          </a:xfrm>
        </p:grpSpPr>
        <p:sp>
          <p:nvSpPr>
            <p:cNvPr id="3" name="Freeform 3"/>
            <p:cNvSpPr/>
            <p:nvPr/>
          </p:nvSpPr>
          <p:spPr>
            <a:xfrm>
              <a:off x="0" y="0"/>
              <a:ext cx="4483816" cy="2299954"/>
            </a:xfrm>
            <a:custGeom>
              <a:avLst/>
              <a:gdLst/>
              <a:ahLst/>
              <a:cxnLst/>
              <a:rect l="l" t="t" r="r" b="b"/>
              <a:pathLst>
                <a:path w="4483816" h="2299954">
                  <a:moveTo>
                    <a:pt x="21828" y="0"/>
                  </a:moveTo>
                  <a:lnTo>
                    <a:pt x="4461988" y="0"/>
                  </a:lnTo>
                  <a:cubicBezTo>
                    <a:pt x="4474044" y="0"/>
                    <a:pt x="4483816" y="9773"/>
                    <a:pt x="4483816" y="21828"/>
                  </a:cubicBezTo>
                  <a:lnTo>
                    <a:pt x="4483816" y="2278126"/>
                  </a:lnTo>
                  <a:cubicBezTo>
                    <a:pt x="4483816" y="2290182"/>
                    <a:pt x="4474044" y="2299954"/>
                    <a:pt x="4461988" y="2299954"/>
                  </a:cubicBezTo>
                  <a:lnTo>
                    <a:pt x="21828" y="2299954"/>
                  </a:lnTo>
                  <a:cubicBezTo>
                    <a:pt x="16039" y="2299954"/>
                    <a:pt x="10487" y="2297655"/>
                    <a:pt x="6393" y="2293561"/>
                  </a:cubicBezTo>
                  <a:cubicBezTo>
                    <a:pt x="2300" y="2289467"/>
                    <a:pt x="0" y="2283915"/>
                    <a:pt x="0" y="2278126"/>
                  </a:cubicBezTo>
                  <a:lnTo>
                    <a:pt x="0" y="21828"/>
                  </a:lnTo>
                  <a:cubicBezTo>
                    <a:pt x="0" y="9773"/>
                    <a:pt x="9773" y="0"/>
                    <a:pt x="21828" y="0"/>
                  </a:cubicBezTo>
                  <a:close/>
                </a:path>
              </a:pathLst>
            </a:custGeom>
            <a:solidFill>
              <a:srgbClr val="AC145A"/>
            </a:solidFill>
          </p:spPr>
          <p:txBody>
            <a:bodyPr/>
            <a:lstStyle/>
            <a:p>
              <a:pPr defTabSz="914445"/>
              <a:endParaRPr lang="en-GB">
                <a:solidFill>
                  <a:prstClr val="black"/>
                </a:solidFill>
                <a:latin typeface="Calibri"/>
              </a:endParaRPr>
            </a:p>
          </p:txBody>
        </p:sp>
        <p:sp>
          <p:nvSpPr>
            <p:cNvPr id="4" name="TextBox 4"/>
            <p:cNvSpPr txBox="1"/>
            <p:nvPr/>
          </p:nvSpPr>
          <p:spPr>
            <a:xfrm>
              <a:off x="0" y="-47625"/>
              <a:ext cx="4483816" cy="2347579"/>
            </a:xfrm>
            <a:prstGeom prst="rect">
              <a:avLst/>
            </a:prstGeom>
          </p:spPr>
          <p:txBody>
            <a:bodyPr lIns="50801" tIns="50801" rIns="50801" bIns="50801" rtlCol="0" anchor="ctr"/>
            <a:lstStyle/>
            <a:p>
              <a:pPr algn="ctr" defTabSz="914445">
                <a:lnSpc>
                  <a:spcPts val="2660"/>
                </a:lnSpc>
                <a:spcBef>
                  <a:spcPct val="0"/>
                </a:spcBef>
              </a:pPr>
              <a:endParaRPr>
                <a:solidFill>
                  <a:prstClr val="black"/>
                </a:solidFill>
                <a:latin typeface="Calibri"/>
              </a:endParaRPr>
            </a:p>
          </p:txBody>
        </p:sp>
      </p:grpSp>
      <p:sp>
        <p:nvSpPr>
          <p:cNvPr id="30" name="Freeform 3">
            <a:extLst>
              <a:ext uri="{FF2B5EF4-FFF2-40B4-BE49-F238E27FC236}">
                <a16:creationId xmlns:a16="http://schemas.microsoft.com/office/drawing/2014/main" id="{2D2D5939-1E4C-37BE-CBB2-BC75065E493B}"/>
              </a:ext>
            </a:extLst>
          </p:cNvPr>
          <p:cNvSpPr/>
          <p:nvPr/>
        </p:nvSpPr>
        <p:spPr>
          <a:xfrm>
            <a:off x="1028698" y="2344482"/>
            <a:ext cx="16230603" cy="6817611"/>
          </a:xfrm>
          <a:custGeom>
            <a:avLst/>
            <a:gdLst/>
            <a:ahLst/>
            <a:cxnLst/>
            <a:rect l="l" t="t" r="r" b="b"/>
            <a:pathLst>
              <a:path w="4483816" h="2299954">
                <a:moveTo>
                  <a:pt x="21828" y="0"/>
                </a:moveTo>
                <a:lnTo>
                  <a:pt x="4461988" y="0"/>
                </a:lnTo>
                <a:cubicBezTo>
                  <a:pt x="4474044" y="0"/>
                  <a:pt x="4483816" y="9773"/>
                  <a:pt x="4483816" y="21828"/>
                </a:cubicBezTo>
                <a:lnTo>
                  <a:pt x="4483816" y="2278126"/>
                </a:lnTo>
                <a:cubicBezTo>
                  <a:pt x="4483816" y="2290182"/>
                  <a:pt x="4474044" y="2299954"/>
                  <a:pt x="4461988" y="2299954"/>
                </a:cubicBezTo>
                <a:lnTo>
                  <a:pt x="21828" y="2299954"/>
                </a:lnTo>
                <a:cubicBezTo>
                  <a:pt x="16039" y="2299954"/>
                  <a:pt x="10487" y="2297655"/>
                  <a:pt x="6393" y="2293561"/>
                </a:cubicBezTo>
                <a:cubicBezTo>
                  <a:pt x="2300" y="2289467"/>
                  <a:pt x="0" y="2283915"/>
                  <a:pt x="0" y="2278126"/>
                </a:cubicBezTo>
                <a:lnTo>
                  <a:pt x="0" y="21828"/>
                </a:lnTo>
                <a:cubicBezTo>
                  <a:pt x="0" y="9773"/>
                  <a:pt x="9773" y="0"/>
                  <a:pt x="21828" y="0"/>
                </a:cubicBezTo>
                <a:close/>
              </a:path>
            </a:pathLst>
          </a:custGeom>
          <a:solidFill>
            <a:srgbClr val="F4CDD4"/>
          </a:solidFill>
        </p:spPr>
        <p:txBody>
          <a:bodyPr/>
          <a:lstStyle/>
          <a:p>
            <a:pPr defTabSz="914445"/>
            <a:endParaRPr lang="en-GB">
              <a:solidFill>
                <a:prstClr val="black"/>
              </a:solidFill>
              <a:latin typeface="Calibri"/>
            </a:endParaRPr>
          </a:p>
        </p:txBody>
      </p:sp>
      <p:grpSp>
        <p:nvGrpSpPr>
          <p:cNvPr id="28" name="Group 27">
            <a:extLst>
              <a:ext uri="{FF2B5EF4-FFF2-40B4-BE49-F238E27FC236}">
                <a16:creationId xmlns:a16="http://schemas.microsoft.com/office/drawing/2014/main" id="{BA8590E1-35AF-1CA4-117F-A551C7A78695}"/>
              </a:ext>
            </a:extLst>
          </p:cNvPr>
          <p:cNvGrpSpPr/>
          <p:nvPr/>
        </p:nvGrpSpPr>
        <p:grpSpPr>
          <a:xfrm>
            <a:off x="1657070" y="2405548"/>
            <a:ext cx="15602232" cy="6529587"/>
            <a:chOff x="1104713" y="1603698"/>
            <a:chExt cx="10401487" cy="4353058"/>
          </a:xfrm>
        </p:grpSpPr>
        <p:sp>
          <p:nvSpPr>
            <p:cNvPr id="11" name="Freeform 11"/>
            <p:cNvSpPr/>
            <p:nvPr/>
          </p:nvSpPr>
          <p:spPr>
            <a:xfrm>
              <a:off x="1104713" y="1969458"/>
              <a:ext cx="6484621" cy="3987298"/>
            </a:xfrm>
            <a:custGeom>
              <a:avLst/>
              <a:gdLst/>
              <a:ahLst/>
              <a:cxnLst/>
              <a:rect l="l" t="t" r="r" b="b"/>
              <a:pathLst>
                <a:path w="9726931" h="5980947">
                  <a:moveTo>
                    <a:pt x="0" y="0"/>
                  </a:moveTo>
                  <a:lnTo>
                    <a:pt x="9726931" y="0"/>
                  </a:lnTo>
                  <a:lnTo>
                    <a:pt x="9726931" y="5980947"/>
                  </a:lnTo>
                  <a:lnTo>
                    <a:pt x="0" y="5980947"/>
                  </a:lnTo>
                  <a:lnTo>
                    <a:pt x="0" y="0"/>
                  </a:lnTo>
                  <a:close/>
                </a:path>
              </a:pathLst>
            </a:custGeom>
            <a:blipFill>
              <a:blip>
                <a:extLst>
                  <a:ext uri="{96DAC541-7B7A-43D3-8B79-37D633B846F1}">
                    <asvg:svgBlip xmlns:asvg="http://schemas.microsoft.com/office/drawing/2016/SVG/main" r:embed="rId3"/>
                  </a:ext>
                </a:extLst>
              </a:blip>
              <a:stretch>
                <a:fillRect b="-44742"/>
              </a:stretch>
            </a:blipFill>
          </p:spPr>
          <p:txBody>
            <a:bodyPr/>
            <a:lstStyle/>
            <a:p>
              <a:pPr defTabSz="914445"/>
              <a:endParaRPr lang="en-GB">
                <a:solidFill>
                  <a:prstClr val="black"/>
                </a:solidFill>
                <a:latin typeface="Calibri"/>
              </a:endParaRPr>
            </a:p>
          </p:txBody>
        </p:sp>
        <p:sp>
          <p:nvSpPr>
            <p:cNvPr id="12" name="Freeform 12"/>
            <p:cNvSpPr/>
            <p:nvPr/>
          </p:nvSpPr>
          <p:spPr>
            <a:xfrm>
              <a:off x="1104713" y="1603698"/>
              <a:ext cx="973419" cy="789686"/>
            </a:xfrm>
            <a:custGeom>
              <a:avLst/>
              <a:gdLst/>
              <a:ahLst/>
              <a:cxnLst/>
              <a:rect l="l" t="t" r="r" b="b"/>
              <a:pathLst>
                <a:path w="1460128" h="1184529">
                  <a:moveTo>
                    <a:pt x="0" y="0"/>
                  </a:moveTo>
                  <a:lnTo>
                    <a:pt x="1460128" y="0"/>
                  </a:lnTo>
                  <a:lnTo>
                    <a:pt x="1460128" y="1184530"/>
                  </a:lnTo>
                  <a:lnTo>
                    <a:pt x="0" y="118453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914445"/>
              <a:endParaRPr lang="en-GB">
                <a:solidFill>
                  <a:prstClr val="black"/>
                </a:solidFill>
                <a:latin typeface="Calibri"/>
              </a:endParaRPr>
            </a:p>
          </p:txBody>
        </p:sp>
        <p:sp>
          <p:nvSpPr>
            <p:cNvPr id="14" name="TextBox 14"/>
            <p:cNvSpPr txBox="1"/>
            <p:nvPr/>
          </p:nvSpPr>
          <p:spPr>
            <a:xfrm>
              <a:off x="1881652" y="1955708"/>
              <a:ext cx="8716181" cy="390620"/>
            </a:xfrm>
            <a:prstGeom prst="rect">
              <a:avLst/>
            </a:prstGeom>
          </p:spPr>
          <p:txBody>
            <a:bodyPr wrap="square" lIns="0" tIns="0" rIns="0" bIns="0" rtlCol="0" anchor="t">
              <a:spAutoFit/>
            </a:bodyPr>
            <a:lstStyle/>
            <a:p>
              <a:pPr defTabSz="914445">
                <a:lnSpc>
                  <a:spcPts val="5040"/>
                </a:lnSpc>
                <a:spcBef>
                  <a:spcPct val="0"/>
                </a:spcBef>
              </a:pPr>
              <a:r>
                <a:rPr lang="en-US" sz="3599" b="1">
                  <a:solidFill>
                    <a:srgbClr val="672146"/>
                  </a:solidFill>
                  <a:latin typeface="FF Meta Hebrew Bold" panose="020B0604020202020204" charset="0"/>
                  <a:ea typeface="FS Clerkenwell 2"/>
                  <a:cs typeface="FF Meta Hebrew Bold" panose="020B0604020202020204" charset="0"/>
                  <a:sym typeface="FS Clerkenwell 2"/>
                </a:rPr>
                <a:t>On-the-job training – learn practically </a:t>
              </a:r>
            </a:p>
          </p:txBody>
        </p:sp>
        <p:sp>
          <p:nvSpPr>
            <p:cNvPr id="15" name="TextBox 15"/>
            <p:cNvSpPr txBox="1"/>
            <p:nvPr/>
          </p:nvSpPr>
          <p:spPr>
            <a:xfrm>
              <a:off x="1881652" y="2770781"/>
              <a:ext cx="8973635" cy="390620"/>
            </a:xfrm>
            <a:prstGeom prst="rect">
              <a:avLst/>
            </a:prstGeom>
          </p:spPr>
          <p:txBody>
            <a:bodyPr wrap="square" lIns="0" tIns="0" rIns="0" bIns="0" rtlCol="0" anchor="t">
              <a:spAutoFit/>
            </a:bodyPr>
            <a:lstStyle/>
            <a:p>
              <a:pPr defTabSz="914445">
                <a:lnSpc>
                  <a:spcPts val="5040"/>
                </a:lnSpc>
                <a:spcBef>
                  <a:spcPct val="0"/>
                </a:spcBef>
              </a:pPr>
              <a:r>
                <a:rPr lang="en-US" sz="3599" b="1">
                  <a:solidFill>
                    <a:srgbClr val="672146"/>
                  </a:solidFill>
                  <a:latin typeface="FF Meta Hebrew Bold" panose="020B0604020202020204" charset="0"/>
                  <a:ea typeface="FS Clerkenwell 2"/>
                  <a:cs typeface="FF Meta Hebrew Bold" panose="020B0604020202020204" charset="0"/>
                  <a:sym typeface="FS Clerkenwell 2"/>
                </a:rPr>
                <a:t>Earn while you learn – starting salaries on average £18,000</a:t>
              </a:r>
            </a:p>
          </p:txBody>
        </p:sp>
        <p:sp>
          <p:nvSpPr>
            <p:cNvPr id="16" name="TextBox 16"/>
            <p:cNvSpPr txBox="1"/>
            <p:nvPr/>
          </p:nvSpPr>
          <p:spPr>
            <a:xfrm>
              <a:off x="1700333" y="3598836"/>
              <a:ext cx="8291289" cy="390620"/>
            </a:xfrm>
            <a:prstGeom prst="rect">
              <a:avLst/>
            </a:prstGeom>
          </p:spPr>
          <p:txBody>
            <a:bodyPr wrap="square" lIns="0" tIns="0" rIns="0" bIns="0" rtlCol="0" anchor="t">
              <a:spAutoFit/>
            </a:bodyPr>
            <a:lstStyle/>
            <a:p>
              <a:pPr algn="ctr" defTabSz="914445">
                <a:lnSpc>
                  <a:spcPts val="5040"/>
                </a:lnSpc>
                <a:spcBef>
                  <a:spcPct val="0"/>
                </a:spcBef>
              </a:pPr>
              <a:r>
                <a:rPr lang="en-US" sz="3599" b="1">
                  <a:solidFill>
                    <a:srgbClr val="672146"/>
                  </a:solidFill>
                  <a:latin typeface="FF Meta Hebrew Bold" panose="020B0604020202020204" charset="0"/>
                  <a:ea typeface="FS Clerkenwell 2"/>
                  <a:cs typeface="FF Meta Hebrew Bold" panose="020B0604020202020204" charset="0"/>
                  <a:sym typeface="FS Clerkenwell 2"/>
                </a:rPr>
                <a:t>Upskill for free - no student loan, employer covers the cost</a:t>
              </a:r>
            </a:p>
          </p:txBody>
        </p:sp>
        <p:sp>
          <p:nvSpPr>
            <p:cNvPr id="17" name="TextBox 17"/>
            <p:cNvSpPr txBox="1"/>
            <p:nvPr/>
          </p:nvSpPr>
          <p:spPr>
            <a:xfrm>
              <a:off x="1614775" y="4445523"/>
              <a:ext cx="9891425" cy="390620"/>
            </a:xfrm>
            <a:prstGeom prst="rect">
              <a:avLst/>
            </a:prstGeom>
          </p:spPr>
          <p:txBody>
            <a:bodyPr wrap="square" lIns="0" tIns="0" rIns="0" bIns="0" rtlCol="0" anchor="t">
              <a:spAutoFit/>
            </a:bodyPr>
            <a:lstStyle/>
            <a:p>
              <a:pPr algn="ctr" defTabSz="914445">
                <a:lnSpc>
                  <a:spcPts val="5040"/>
                </a:lnSpc>
                <a:spcBef>
                  <a:spcPct val="0"/>
                </a:spcBef>
              </a:pPr>
              <a:r>
                <a:rPr lang="en-US" sz="3599" b="1">
                  <a:solidFill>
                    <a:srgbClr val="672146"/>
                  </a:solidFill>
                  <a:latin typeface="FF Meta Hebrew Bold" panose="020B0604020202020204" charset="0"/>
                  <a:ea typeface="FS Clerkenwell 2"/>
                  <a:cs typeface="FF Meta Hebrew Bold" panose="020B0604020202020204" charset="0"/>
                  <a:sym typeface="FS Clerkenwell 2"/>
                </a:rPr>
                <a:t>Kickstart your career – and retain your job after finishing your degree</a:t>
              </a:r>
            </a:p>
          </p:txBody>
        </p:sp>
        <p:sp>
          <p:nvSpPr>
            <p:cNvPr id="18" name="TextBox 18"/>
            <p:cNvSpPr txBox="1"/>
            <p:nvPr/>
          </p:nvSpPr>
          <p:spPr>
            <a:xfrm>
              <a:off x="1801610" y="5357658"/>
              <a:ext cx="8416886" cy="390620"/>
            </a:xfrm>
            <a:prstGeom prst="rect">
              <a:avLst/>
            </a:prstGeom>
          </p:spPr>
          <p:txBody>
            <a:bodyPr wrap="square" lIns="0" tIns="0" rIns="0" bIns="0" rtlCol="0" anchor="t">
              <a:spAutoFit/>
            </a:bodyPr>
            <a:lstStyle/>
            <a:p>
              <a:pPr algn="ctr" defTabSz="914445">
                <a:lnSpc>
                  <a:spcPts val="5040"/>
                </a:lnSpc>
                <a:spcBef>
                  <a:spcPct val="0"/>
                </a:spcBef>
              </a:pPr>
              <a:r>
                <a:rPr lang="en-US" sz="3599" b="1">
                  <a:solidFill>
                    <a:srgbClr val="672146"/>
                  </a:solidFill>
                  <a:latin typeface="FF Meta Hebrew Bold" panose="020B0604020202020204" charset="0"/>
                  <a:ea typeface="FS Clerkenwell 2"/>
                  <a:cs typeface="FF Meta Hebrew Bold" panose="020B0604020202020204" charset="0"/>
                  <a:sym typeface="FS Clerkenwell 2"/>
                </a:rPr>
                <a:t>Flexible way to learn, through a blend of practice and theory</a:t>
              </a:r>
            </a:p>
          </p:txBody>
        </p:sp>
        <p:sp>
          <p:nvSpPr>
            <p:cNvPr id="19" name="Freeform 19"/>
            <p:cNvSpPr/>
            <p:nvPr/>
          </p:nvSpPr>
          <p:spPr>
            <a:xfrm>
              <a:off x="1104713" y="2393385"/>
              <a:ext cx="973419" cy="789686"/>
            </a:xfrm>
            <a:custGeom>
              <a:avLst/>
              <a:gdLst/>
              <a:ahLst/>
              <a:cxnLst/>
              <a:rect l="l" t="t" r="r" b="b"/>
              <a:pathLst>
                <a:path w="1460128" h="1184529">
                  <a:moveTo>
                    <a:pt x="0" y="0"/>
                  </a:moveTo>
                  <a:lnTo>
                    <a:pt x="1460128" y="0"/>
                  </a:lnTo>
                  <a:lnTo>
                    <a:pt x="1460128" y="1184529"/>
                  </a:lnTo>
                  <a:lnTo>
                    <a:pt x="0" y="118452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914445"/>
              <a:endParaRPr lang="en-GB">
                <a:solidFill>
                  <a:prstClr val="black"/>
                </a:solidFill>
                <a:latin typeface="Calibri"/>
              </a:endParaRPr>
            </a:p>
          </p:txBody>
        </p:sp>
        <p:sp>
          <p:nvSpPr>
            <p:cNvPr id="20" name="Freeform 20"/>
            <p:cNvSpPr/>
            <p:nvPr/>
          </p:nvSpPr>
          <p:spPr>
            <a:xfrm>
              <a:off x="1104713" y="3220120"/>
              <a:ext cx="973419" cy="789686"/>
            </a:xfrm>
            <a:custGeom>
              <a:avLst/>
              <a:gdLst/>
              <a:ahLst/>
              <a:cxnLst/>
              <a:rect l="l" t="t" r="r" b="b"/>
              <a:pathLst>
                <a:path w="1460128" h="1184529">
                  <a:moveTo>
                    <a:pt x="0" y="0"/>
                  </a:moveTo>
                  <a:lnTo>
                    <a:pt x="1460128" y="0"/>
                  </a:lnTo>
                  <a:lnTo>
                    <a:pt x="1460128" y="1184529"/>
                  </a:lnTo>
                  <a:lnTo>
                    <a:pt x="0" y="118452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914445"/>
              <a:endParaRPr lang="en-GB">
                <a:solidFill>
                  <a:prstClr val="black"/>
                </a:solidFill>
                <a:latin typeface="Calibri"/>
              </a:endParaRPr>
            </a:p>
          </p:txBody>
        </p:sp>
        <p:sp>
          <p:nvSpPr>
            <p:cNvPr id="21" name="Freeform 21"/>
            <p:cNvSpPr/>
            <p:nvPr/>
          </p:nvSpPr>
          <p:spPr>
            <a:xfrm>
              <a:off x="1104713" y="4102058"/>
              <a:ext cx="973419" cy="789686"/>
            </a:xfrm>
            <a:custGeom>
              <a:avLst/>
              <a:gdLst/>
              <a:ahLst/>
              <a:cxnLst/>
              <a:rect l="l" t="t" r="r" b="b"/>
              <a:pathLst>
                <a:path w="1460128" h="1184529">
                  <a:moveTo>
                    <a:pt x="0" y="0"/>
                  </a:moveTo>
                  <a:lnTo>
                    <a:pt x="1460128" y="0"/>
                  </a:lnTo>
                  <a:lnTo>
                    <a:pt x="1460128" y="1184529"/>
                  </a:lnTo>
                  <a:lnTo>
                    <a:pt x="0" y="118452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914445"/>
              <a:endParaRPr lang="en-GB">
                <a:solidFill>
                  <a:prstClr val="black"/>
                </a:solidFill>
                <a:latin typeface="Calibri"/>
              </a:endParaRPr>
            </a:p>
          </p:txBody>
        </p:sp>
        <p:sp>
          <p:nvSpPr>
            <p:cNvPr id="22" name="Freeform 22"/>
            <p:cNvSpPr/>
            <p:nvPr/>
          </p:nvSpPr>
          <p:spPr>
            <a:xfrm>
              <a:off x="1104713" y="4876758"/>
              <a:ext cx="973419" cy="789686"/>
            </a:xfrm>
            <a:custGeom>
              <a:avLst/>
              <a:gdLst/>
              <a:ahLst/>
              <a:cxnLst/>
              <a:rect l="l" t="t" r="r" b="b"/>
              <a:pathLst>
                <a:path w="1460128" h="1184529">
                  <a:moveTo>
                    <a:pt x="0" y="0"/>
                  </a:moveTo>
                  <a:lnTo>
                    <a:pt x="1460128" y="0"/>
                  </a:lnTo>
                  <a:lnTo>
                    <a:pt x="1460128" y="1184529"/>
                  </a:lnTo>
                  <a:lnTo>
                    <a:pt x="0" y="118452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914445"/>
              <a:endParaRPr lang="en-GB">
                <a:solidFill>
                  <a:prstClr val="black"/>
                </a:solidFill>
                <a:latin typeface="Calibri"/>
              </a:endParaRPr>
            </a:p>
          </p:txBody>
        </p:sp>
      </p:grpSp>
      <p:sp>
        <p:nvSpPr>
          <p:cNvPr id="5" name="Freeform 3">
            <a:extLst>
              <a:ext uri="{FF2B5EF4-FFF2-40B4-BE49-F238E27FC236}">
                <a16:creationId xmlns:a16="http://schemas.microsoft.com/office/drawing/2014/main" id="{72B83FCE-C00B-A8F2-5CAB-0B4698B04A22}"/>
              </a:ext>
            </a:extLst>
          </p:cNvPr>
          <p:cNvSpPr/>
          <p:nvPr/>
        </p:nvSpPr>
        <p:spPr>
          <a:xfrm>
            <a:off x="276674" y="222458"/>
            <a:ext cx="967338" cy="625418"/>
          </a:xfrm>
          <a:custGeom>
            <a:avLst/>
            <a:gdLst/>
            <a:ahLst/>
            <a:cxnLst/>
            <a:rect l="l" t="t" r="r" b="b"/>
            <a:pathLst>
              <a:path w="2236312" h="1489723">
                <a:moveTo>
                  <a:pt x="0" y="0"/>
                </a:moveTo>
                <a:lnTo>
                  <a:pt x="2236312" y="0"/>
                </a:lnTo>
                <a:lnTo>
                  <a:pt x="2236312" y="1489723"/>
                </a:lnTo>
                <a:lnTo>
                  <a:pt x="0" y="1489723"/>
                </a:lnTo>
                <a:lnTo>
                  <a:pt x="0" y="0"/>
                </a:lnTo>
                <a:close/>
              </a:path>
            </a:pathLst>
          </a:custGeom>
          <a:blipFill>
            <a:blip r:embed="rId5"/>
            <a:stretch>
              <a:fillRect/>
            </a:stretch>
          </a:blipFill>
        </p:spPr>
        <p:txBody>
          <a:bodyPr/>
          <a:lstStyle/>
          <a:p>
            <a:pPr defTabSz="914445"/>
            <a:endParaRPr lang="en-GB">
              <a:solidFill>
                <a:prstClr val="black"/>
              </a:solidFill>
              <a:latin typeface="Calibri"/>
            </a:endParaRPr>
          </a:p>
        </p:txBody>
      </p:sp>
      <p:sp>
        <p:nvSpPr>
          <p:cNvPr id="6" name="TextBox 18">
            <a:extLst>
              <a:ext uri="{FF2B5EF4-FFF2-40B4-BE49-F238E27FC236}">
                <a16:creationId xmlns:a16="http://schemas.microsoft.com/office/drawing/2014/main" id="{37FF1292-F693-F23D-4C8B-BBB008C301CF}"/>
              </a:ext>
            </a:extLst>
          </p:cNvPr>
          <p:cNvSpPr txBox="1"/>
          <p:nvPr/>
        </p:nvSpPr>
        <p:spPr>
          <a:xfrm>
            <a:off x="1028699" y="1188705"/>
            <a:ext cx="15972762" cy="690061"/>
          </a:xfrm>
          <a:prstGeom prst="rect">
            <a:avLst/>
          </a:prstGeom>
        </p:spPr>
        <p:txBody>
          <a:bodyPr wrap="square" lIns="0" tIns="0" rIns="0" bIns="0" rtlCol="0" anchor="t">
            <a:spAutoFit/>
          </a:bodyPr>
          <a:lstStyle/>
          <a:p>
            <a:pPr defTabSz="914445">
              <a:lnSpc>
                <a:spcPts val="5880"/>
              </a:lnSpc>
              <a:spcBef>
                <a:spcPct val="0"/>
              </a:spcBef>
              <a:defRPr/>
            </a:pPr>
            <a:r>
              <a:rPr lang="en-US" sz="4200" b="1">
                <a:solidFill>
                  <a:srgbClr val="FFFFFF"/>
                </a:solidFill>
                <a:latin typeface="FF Meta Hebrew" panose="020B0604020202020204" charset="-79"/>
                <a:ea typeface="FS Clerkenwell 2"/>
                <a:cs typeface="FF Meta Hebrew" panose="020B0604020202020204" charset="-79"/>
                <a:sym typeface="FS Clerkenwell 2"/>
              </a:rPr>
              <a:t>Degree Apprenticeships: Advantages &amp; Disadvantages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a:extLst>
            <a:ext uri="{FF2B5EF4-FFF2-40B4-BE49-F238E27FC236}">
              <a16:creationId xmlns:a16="http://schemas.microsoft.com/office/drawing/2014/main" id="{01FB2979-2DE4-677E-0AD4-1073B56E74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3F23B76-1D96-D3C5-06A2-119982EC5E23}"/>
              </a:ext>
            </a:extLst>
          </p:cNvPr>
          <p:cNvGrpSpPr/>
          <p:nvPr/>
        </p:nvGrpSpPr>
        <p:grpSpPr>
          <a:xfrm>
            <a:off x="631755" y="1056125"/>
            <a:ext cx="17024490" cy="8732639"/>
            <a:chOff x="0" y="0"/>
            <a:chExt cx="4483816" cy="2299954"/>
          </a:xfrm>
        </p:grpSpPr>
        <p:sp>
          <p:nvSpPr>
            <p:cNvPr id="3" name="Freeform 3">
              <a:extLst>
                <a:ext uri="{FF2B5EF4-FFF2-40B4-BE49-F238E27FC236}">
                  <a16:creationId xmlns:a16="http://schemas.microsoft.com/office/drawing/2014/main" id="{D083C9E7-601E-92DB-CA96-7E25BA95635A}"/>
                </a:ext>
              </a:extLst>
            </p:cNvPr>
            <p:cNvSpPr/>
            <p:nvPr/>
          </p:nvSpPr>
          <p:spPr>
            <a:xfrm>
              <a:off x="0" y="0"/>
              <a:ext cx="4483816" cy="2299954"/>
            </a:xfrm>
            <a:custGeom>
              <a:avLst/>
              <a:gdLst/>
              <a:ahLst/>
              <a:cxnLst/>
              <a:rect l="l" t="t" r="r" b="b"/>
              <a:pathLst>
                <a:path w="4483816" h="2299954">
                  <a:moveTo>
                    <a:pt x="21828" y="0"/>
                  </a:moveTo>
                  <a:lnTo>
                    <a:pt x="4461988" y="0"/>
                  </a:lnTo>
                  <a:cubicBezTo>
                    <a:pt x="4474044" y="0"/>
                    <a:pt x="4483816" y="9773"/>
                    <a:pt x="4483816" y="21828"/>
                  </a:cubicBezTo>
                  <a:lnTo>
                    <a:pt x="4483816" y="2278126"/>
                  </a:lnTo>
                  <a:cubicBezTo>
                    <a:pt x="4483816" y="2290182"/>
                    <a:pt x="4474044" y="2299954"/>
                    <a:pt x="4461988" y="2299954"/>
                  </a:cubicBezTo>
                  <a:lnTo>
                    <a:pt x="21828" y="2299954"/>
                  </a:lnTo>
                  <a:cubicBezTo>
                    <a:pt x="16039" y="2299954"/>
                    <a:pt x="10487" y="2297655"/>
                    <a:pt x="6393" y="2293561"/>
                  </a:cubicBezTo>
                  <a:cubicBezTo>
                    <a:pt x="2300" y="2289467"/>
                    <a:pt x="0" y="2283915"/>
                    <a:pt x="0" y="2278126"/>
                  </a:cubicBezTo>
                  <a:lnTo>
                    <a:pt x="0" y="21828"/>
                  </a:lnTo>
                  <a:cubicBezTo>
                    <a:pt x="0" y="9773"/>
                    <a:pt x="9773" y="0"/>
                    <a:pt x="21828" y="0"/>
                  </a:cubicBezTo>
                  <a:close/>
                </a:path>
              </a:pathLst>
            </a:custGeom>
            <a:solidFill>
              <a:srgbClr val="AC145A"/>
            </a:solidFill>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B7A898C4-91FF-EDD4-0066-742A1C16463E}"/>
                </a:ext>
              </a:extLst>
            </p:cNvPr>
            <p:cNvSpPr txBox="1"/>
            <p:nvPr/>
          </p:nvSpPr>
          <p:spPr>
            <a:xfrm>
              <a:off x="0" y="-47625"/>
              <a:ext cx="4483816" cy="2347579"/>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9" name="Group 2">
            <a:extLst>
              <a:ext uri="{FF2B5EF4-FFF2-40B4-BE49-F238E27FC236}">
                <a16:creationId xmlns:a16="http://schemas.microsoft.com/office/drawing/2014/main" id="{74EFF8CF-B62C-D153-E62E-C010B21FD172}"/>
              </a:ext>
            </a:extLst>
          </p:cNvPr>
          <p:cNvGrpSpPr/>
          <p:nvPr/>
        </p:nvGrpSpPr>
        <p:grpSpPr>
          <a:xfrm>
            <a:off x="1028698" y="2344482"/>
            <a:ext cx="16230603" cy="6817611"/>
            <a:chOff x="0" y="0"/>
            <a:chExt cx="4483816" cy="2299954"/>
          </a:xfrm>
          <a:solidFill>
            <a:srgbClr val="F4CDD4"/>
          </a:solidFill>
        </p:grpSpPr>
        <p:sp>
          <p:nvSpPr>
            <p:cNvPr id="30" name="Freeform 3">
              <a:extLst>
                <a:ext uri="{FF2B5EF4-FFF2-40B4-BE49-F238E27FC236}">
                  <a16:creationId xmlns:a16="http://schemas.microsoft.com/office/drawing/2014/main" id="{C879EDE8-8C5F-1F16-E96E-6AEC6934168A}"/>
                </a:ext>
              </a:extLst>
            </p:cNvPr>
            <p:cNvSpPr/>
            <p:nvPr/>
          </p:nvSpPr>
          <p:spPr>
            <a:xfrm>
              <a:off x="0" y="0"/>
              <a:ext cx="4483816" cy="2299954"/>
            </a:xfrm>
            <a:custGeom>
              <a:avLst/>
              <a:gdLst/>
              <a:ahLst/>
              <a:cxnLst/>
              <a:rect l="l" t="t" r="r" b="b"/>
              <a:pathLst>
                <a:path w="4483816" h="2299954">
                  <a:moveTo>
                    <a:pt x="21828" y="0"/>
                  </a:moveTo>
                  <a:lnTo>
                    <a:pt x="4461988" y="0"/>
                  </a:lnTo>
                  <a:cubicBezTo>
                    <a:pt x="4474044" y="0"/>
                    <a:pt x="4483816" y="9773"/>
                    <a:pt x="4483816" y="21828"/>
                  </a:cubicBezTo>
                  <a:lnTo>
                    <a:pt x="4483816" y="2278126"/>
                  </a:lnTo>
                  <a:cubicBezTo>
                    <a:pt x="4483816" y="2290182"/>
                    <a:pt x="4474044" y="2299954"/>
                    <a:pt x="4461988" y="2299954"/>
                  </a:cubicBezTo>
                  <a:lnTo>
                    <a:pt x="21828" y="2299954"/>
                  </a:lnTo>
                  <a:cubicBezTo>
                    <a:pt x="16039" y="2299954"/>
                    <a:pt x="10487" y="2297655"/>
                    <a:pt x="6393" y="2293561"/>
                  </a:cubicBezTo>
                  <a:cubicBezTo>
                    <a:pt x="2300" y="2289467"/>
                    <a:pt x="0" y="2283915"/>
                    <a:pt x="0" y="2278126"/>
                  </a:cubicBezTo>
                  <a:lnTo>
                    <a:pt x="0" y="21828"/>
                  </a:lnTo>
                  <a:cubicBezTo>
                    <a:pt x="0" y="9773"/>
                    <a:pt x="9773" y="0"/>
                    <a:pt x="21828" y="0"/>
                  </a:cubicBezTo>
                  <a:close/>
                </a:path>
              </a:pathLst>
            </a:custGeom>
            <a:grpFill/>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4">
              <a:extLst>
                <a:ext uri="{FF2B5EF4-FFF2-40B4-BE49-F238E27FC236}">
                  <a16:creationId xmlns:a16="http://schemas.microsoft.com/office/drawing/2014/main" id="{E12D08ED-7CF6-F44C-9BC5-AEBD637AB565}"/>
                </a:ext>
              </a:extLst>
            </p:cNvPr>
            <p:cNvSpPr txBox="1"/>
            <p:nvPr/>
          </p:nvSpPr>
          <p:spPr>
            <a:xfrm>
              <a:off x="0" y="-47625"/>
              <a:ext cx="4483816" cy="2347579"/>
            </a:xfrm>
            <a:prstGeom prst="rect">
              <a:avLst/>
            </a:prstGeom>
            <a:grpFill/>
          </p:spPr>
          <p:txBody>
            <a:bodyPr lIns="50801" tIns="50801" rIns="50801" bIns="50801" rtlCol="0" anchor="ctr"/>
            <a:lstStyle/>
            <a:p>
              <a:pPr marL="0" marR="0" lvl="0" indent="0" algn="ctr" defTabSz="914445" rtl="0" eaLnBrk="1" fontAlgn="auto" latinLnBrk="0" hangingPunct="1">
                <a:lnSpc>
                  <a:spcPts val="26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3">
            <a:extLst>
              <a:ext uri="{FF2B5EF4-FFF2-40B4-BE49-F238E27FC236}">
                <a16:creationId xmlns:a16="http://schemas.microsoft.com/office/drawing/2014/main" id="{623A3030-F24F-70FB-3605-53FF518ECC4A}"/>
              </a:ext>
            </a:extLst>
          </p:cNvPr>
          <p:cNvSpPr/>
          <p:nvPr/>
        </p:nvSpPr>
        <p:spPr>
          <a:xfrm>
            <a:off x="276674" y="222458"/>
            <a:ext cx="967338" cy="625418"/>
          </a:xfrm>
          <a:custGeom>
            <a:avLst/>
            <a:gdLst/>
            <a:ahLst/>
            <a:cxnLst/>
            <a:rect l="l" t="t" r="r" b="b"/>
            <a:pathLst>
              <a:path w="2236312" h="1489723">
                <a:moveTo>
                  <a:pt x="0" y="0"/>
                </a:moveTo>
                <a:lnTo>
                  <a:pt x="2236312" y="0"/>
                </a:lnTo>
                <a:lnTo>
                  <a:pt x="2236312" y="1489723"/>
                </a:lnTo>
                <a:lnTo>
                  <a:pt x="0" y="1489723"/>
                </a:lnTo>
                <a:lnTo>
                  <a:pt x="0" y="0"/>
                </a:lnTo>
                <a:close/>
              </a:path>
            </a:pathLst>
          </a:custGeom>
          <a:blipFill>
            <a:blip r:embed="rId3"/>
            <a:stretch>
              <a:fillRect/>
            </a:stretch>
          </a:blipFill>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2">
            <a:extLst>
              <a:ext uri="{FF2B5EF4-FFF2-40B4-BE49-F238E27FC236}">
                <a16:creationId xmlns:a16="http://schemas.microsoft.com/office/drawing/2014/main" id="{551946D6-35AC-50FC-54A1-2061A3B30642}"/>
              </a:ext>
            </a:extLst>
          </p:cNvPr>
          <p:cNvSpPr/>
          <p:nvPr/>
        </p:nvSpPr>
        <p:spPr>
          <a:xfrm>
            <a:off x="1244012" y="2358994"/>
            <a:ext cx="1418977" cy="1475070"/>
          </a:xfrm>
          <a:custGeom>
            <a:avLst/>
            <a:gdLst/>
            <a:ahLst/>
            <a:cxnLst/>
            <a:rect l="l" t="t" r="r" b="b"/>
            <a:pathLst>
              <a:path w="5010411" h="4114800">
                <a:moveTo>
                  <a:pt x="0" y="0"/>
                </a:moveTo>
                <a:lnTo>
                  <a:pt x="5010410" y="0"/>
                </a:lnTo>
                <a:lnTo>
                  <a:pt x="5010410"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2700"/>
          </a:p>
        </p:txBody>
      </p:sp>
      <p:sp>
        <p:nvSpPr>
          <p:cNvPr id="8" name="TextBox 14">
            <a:extLst>
              <a:ext uri="{FF2B5EF4-FFF2-40B4-BE49-F238E27FC236}">
                <a16:creationId xmlns:a16="http://schemas.microsoft.com/office/drawing/2014/main" id="{0EB8A863-E20B-DB86-DBF5-4432E34DEEC5}"/>
              </a:ext>
            </a:extLst>
          </p:cNvPr>
          <p:cNvSpPr txBox="1"/>
          <p:nvPr/>
        </p:nvSpPr>
        <p:spPr>
          <a:xfrm>
            <a:off x="2878303" y="2732986"/>
            <a:ext cx="13074273" cy="585930"/>
          </a:xfrm>
          <a:prstGeom prst="rect">
            <a:avLst/>
          </a:prstGeom>
        </p:spPr>
        <p:txBody>
          <a:bodyPr wrap="square" lIns="0" tIns="0" rIns="0" bIns="0" rtlCol="0" anchor="t">
            <a:spAutoFit/>
          </a:bodyPr>
          <a:lstStyle/>
          <a:p>
            <a:pPr defTabSz="914445">
              <a:lnSpc>
                <a:spcPts val="5040"/>
              </a:lnSpc>
              <a:spcBef>
                <a:spcPct val="0"/>
              </a:spcBef>
            </a:pPr>
            <a:r>
              <a:rPr lang="en-US" sz="3599" b="1">
                <a:solidFill>
                  <a:srgbClr val="672146"/>
                </a:solidFill>
                <a:latin typeface="FF Meta Hebrew Bold" panose="020B0604020202020204" charset="0"/>
                <a:ea typeface="FS Clerkenwell 2"/>
                <a:cs typeface="FF Meta Hebrew Bold" panose="020B0604020202020204" charset="0"/>
                <a:sym typeface="FS Clerkenwell 2"/>
              </a:rPr>
              <a:t>Competitive – limited vacancies and anyone over 18 can apply.</a:t>
            </a:r>
          </a:p>
        </p:txBody>
      </p:sp>
      <p:sp>
        <p:nvSpPr>
          <p:cNvPr id="9" name="Freeform 2">
            <a:extLst>
              <a:ext uri="{FF2B5EF4-FFF2-40B4-BE49-F238E27FC236}">
                <a16:creationId xmlns:a16="http://schemas.microsoft.com/office/drawing/2014/main" id="{CB50F8C0-6210-5847-6122-B148029F9552}"/>
              </a:ext>
            </a:extLst>
          </p:cNvPr>
          <p:cNvSpPr/>
          <p:nvPr/>
        </p:nvSpPr>
        <p:spPr>
          <a:xfrm>
            <a:off x="1244012" y="4075607"/>
            <a:ext cx="1418977" cy="1475070"/>
          </a:xfrm>
          <a:custGeom>
            <a:avLst/>
            <a:gdLst/>
            <a:ahLst/>
            <a:cxnLst/>
            <a:rect l="l" t="t" r="r" b="b"/>
            <a:pathLst>
              <a:path w="5010411" h="4114800">
                <a:moveTo>
                  <a:pt x="0" y="0"/>
                </a:moveTo>
                <a:lnTo>
                  <a:pt x="5010410" y="0"/>
                </a:lnTo>
                <a:lnTo>
                  <a:pt x="5010410"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2700"/>
          </a:p>
        </p:txBody>
      </p:sp>
      <p:sp>
        <p:nvSpPr>
          <p:cNvPr id="10" name="TextBox 14">
            <a:extLst>
              <a:ext uri="{FF2B5EF4-FFF2-40B4-BE49-F238E27FC236}">
                <a16:creationId xmlns:a16="http://schemas.microsoft.com/office/drawing/2014/main" id="{7C00E34F-F886-249A-7309-331F3B5369F8}"/>
              </a:ext>
            </a:extLst>
          </p:cNvPr>
          <p:cNvSpPr txBox="1"/>
          <p:nvPr/>
        </p:nvSpPr>
        <p:spPr>
          <a:xfrm>
            <a:off x="2878303" y="4449599"/>
            <a:ext cx="13074273" cy="585930"/>
          </a:xfrm>
          <a:prstGeom prst="rect">
            <a:avLst/>
          </a:prstGeom>
        </p:spPr>
        <p:txBody>
          <a:bodyPr wrap="square" lIns="0" tIns="0" rIns="0" bIns="0" rtlCol="0" anchor="t">
            <a:spAutoFit/>
          </a:bodyPr>
          <a:lstStyle/>
          <a:p>
            <a:pPr defTabSz="914445">
              <a:lnSpc>
                <a:spcPts val="5040"/>
              </a:lnSpc>
              <a:spcBef>
                <a:spcPct val="0"/>
              </a:spcBef>
            </a:pPr>
            <a:r>
              <a:rPr lang="en-US" sz="3599" b="1">
                <a:solidFill>
                  <a:srgbClr val="672146"/>
                </a:solidFill>
                <a:latin typeface="FF Meta Hebrew Bold" panose="020B0604020202020204" charset="0"/>
                <a:ea typeface="FS Clerkenwell 2"/>
                <a:cs typeface="FF Meta Hebrew Bold" panose="020B0604020202020204" charset="0"/>
                <a:sym typeface="FS Clerkenwell 2"/>
              </a:rPr>
              <a:t>Demanding – work must be balancing along study. </a:t>
            </a:r>
          </a:p>
        </p:txBody>
      </p:sp>
      <p:sp>
        <p:nvSpPr>
          <p:cNvPr id="13" name="Freeform 2">
            <a:extLst>
              <a:ext uri="{FF2B5EF4-FFF2-40B4-BE49-F238E27FC236}">
                <a16:creationId xmlns:a16="http://schemas.microsoft.com/office/drawing/2014/main" id="{3BC46467-30E2-9171-A1C4-4ECFEB474BB2}"/>
              </a:ext>
            </a:extLst>
          </p:cNvPr>
          <p:cNvSpPr/>
          <p:nvPr/>
        </p:nvSpPr>
        <p:spPr>
          <a:xfrm>
            <a:off x="1244012" y="5722501"/>
            <a:ext cx="1418977" cy="1475070"/>
          </a:xfrm>
          <a:custGeom>
            <a:avLst/>
            <a:gdLst/>
            <a:ahLst/>
            <a:cxnLst/>
            <a:rect l="l" t="t" r="r" b="b"/>
            <a:pathLst>
              <a:path w="5010411" h="4114800">
                <a:moveTo>
                  <a:pt x="0" y="0"/>
                </a:moveTo>
                <a:lnTo>
                  <a:pt x="5010410" y="0"/>
                </a:lnTo>
                <a:lnTo>
                  <a:pt x="5010410"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2700"/>
          </a:p>
        </p:txBody>
      </p:sp>
      <p:sp>
        <p:nvSpPr>
          <p:cNvPr id="23" name="TextBox 14">
            <a:extLst>
              <a:ext uri="{FF2B5EF4-FFF2-40B4-BE49-F238E27FC236}">
                <a16:creationId xmlns:a16="http://schemas.microsoft.com/office/drawing/2014/main" id="{287A37C9-C09A-D9B5-CDD5-A9950EF602EB}"/>
              </a:ext>
            </a:extLst>
          </p:cNvPr>
          <p:cNvSpPr txBox="1"/>
          <p:nvPr/>
        </p:nvSpPr>
        <p:spPr>
          <a:xfrm>
            <a:off x="2878303" y="6178136"/>
            <a:ext cx="13678868" cy="585930"/>
          </a:xfrm>
          <a:prstGeom prst="rect">
            <a:avLst/>
          </a:prstGeom>
        </p:spPr>
        <p:txBody>
          <a:bodyPr wrap="square" lIns="0" tIns="0" rIns="0" bIns="0" rtlCol="0" anchor="t">
            <a:spAutoFit/>
          </a:bodyPr>
          <a:lstStyle/>
          <a:p>
            <a:pPr defTabSz="914445">
              <a:lnSpc>
                <a:spcPts val="5040"/>
              </a:lnSpc>
              <a:spcBef>
                <a:spcPct val="0"/>
              </a:spcBef>
            </a:pPr>
            <a:r>
              <a:rPr lang="en-US" sz="3599" b="1">
                <a:solidFill>
                  <a:srgbClr val="672146"/>
                </a:solidFill>
                <a:latin typeface="FF Meta Hebrew Bold" panose="020B0604020202020204" charset="0"/>
                <a:ea typeface="FS Clerkenwell 2"/>
                <a:cs typeface="FF Meta Hebrew Bold" panose="020B0604020202020204" charset="0"/>
                <a:sym typeface="FS Clerkenwell 2"/>
              </a:rPr>
              <a:t>A-typical </a:t>
            </a:r>
            <a:r>
              <a:rPr lang="en-US" sz="3599" b="1" err="1">
                <a:solidFill>
                  <a:srgbClr val="672146"/>
                </a:solidFill>
                <a:latin typeface="FF Meta Hebrew Bold" panose="020B0604020202020204" charset="0"/>
                <a:ea typeface="FS Clerkenwell 2"/>
                <a:cs typeface="FF Meta Hebrew Bold" panose="020B0604020202020204" charset="0"/>
                <a:sym typeface="FS Clerkenwell 2"/>
              </a:rPr>
              <a:t>uni</a:t>
            </a:r>
            <a:r>
              <a:rPr lang="en-US" sz="3599" b="1">
                <a:solidFill>
                  <a:srgbClr val="672146"/>
                </a:solidFill>
                <a:latin typeface="FF Meta Hebrew Bold" panose="020B0604020202020204" charset="0"/>
                <a:ea typeface="FS Clerkenwell 2"/>
                <a:cs typeface="FF Meta Hebrew Bold" panose="020B0604020202020204" charset="0"/>
                <a:sym typeface="FS Clerkenwell 2"/>
              </a:rPr>
              <a:t> experience – limited access to traditional student life. </a:t>
            </a:r>
          </a:p>
        </p:txBody>
      </p:sp>
      <p:sp>
        <p:nvSpPr>
          <p:cNvPr id="24" name="Freeform 2">
            <a:extLst>
              <a:ext uri="{FF2B5EF4-FFF2-40B4-BE49-F238E27FC236}">
                <a16:creationId xmlns:a16="http://schemas.microsoft.com/office/drawing/2014/main" id="{E0522515-9373-1E3A-D162-346C43F99A91}"/>
              </a:ext>
            </a:extLst>
          </p:cNvPr>
          <p:cNvSpPr/>
          <p:nvPr/>
        </p:nvSpPr>
        <p:spPr>
          <a:xfrm>
            <a:off x="1244012" y="7304437"/>
            <a:ext cx="1418977" cy="1475070"/>
          </a:xfrm>
          <a:custGeom>
            <a:avLst/>
            <a:gdLst/>
            <a:ahLst/>
            <a:cxnLst/>
            <a:rect l="l" t="t" r="r" b="b"/>
            <a:pathLst>
              <a:path w="5010411" h="4114800">
                <a:moveTo>
                  <a:pt x="0" y="0"/>
                </a:moveTo>
                <a:lnTo>
                  <a:pt x="5010410" y="0"/>
                </a:lnTo>
                <a:lnTo>
                  <a:pt x="5010410"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sz="2700"/>
          </a:p>
        </p:txBody>
      </p:sp>
      <p:sp>
        <p:nvSpPr>
          <p:cNvPr id="25" name="TextBox 14">
            <a:extLst>
              <a:ext uri="{FF2B5EF4-FFF2-40B4-BE49-F238E27FC236}">
                <a16:creationId xmlns:a16="http://schemas.microsoft.com/office/drawing/2014/main" id="{31253FD6-F32A-39AD-5526-7708BCE896B9}"/>
              </a:ext>
            </a:extLst>
          </p:cNvPr>
          <p:cNvSpPr txBox="1"/>
          <p:nvPr/>
        </p:nvSpPr>
        <p:spPr>
          <a:xfrm>
            <a:off x="2666031" y="7297777"/>
            <a:ext cx="14380998" cy="1240340"/>
          </a:xfrm>
          <a:prstGeom prst="rect">
            <a:avLst/>
          </a:prstGeom>
        </p:spPr>
        <p:txBody>
          <a:bodyPr wrap="square" lIns="0" tIns="0" rIns="0" bIns="0" rtlCol="0" anchor="t">
            <a:spAutoFit/>
          </a:bodyPr>
          <a:lstStyle/>
          <a:p>
            <a:pPr defTabSz="914445">
              <a:lnSpc>
                <a:spcPts val="5040"/>
              </a:lnSpc>
              <a:spcBef>
                <a:spcPct val="0"/>
              </a:spcBef>
            </a:pPr>
            <a:r>
              <a:rPr lang="en-US" sz="3550" b="1">
                <a:solidFill>
                  <a:srgbClr val="672146"/>
                </a:solidFill>
                <a:latin typeface="FF Meta Hebrew Bold"/>
                <a:ea typeface="FS Clerkenwell 2"/>
                <a:cs typeface="FF Meta Hebrew Bold"/>
                <a:sym typeface="FS Clerkenwell 2"/>
              </a:rPr>
              <a:t>Financial implications – no student loan entitlement, consideration of living / commuting / housing costs needed.</a:t>
            </a:r>
            <a:endParaRPr lang="en-US">
              <a:latin typeface="Calibri"/>
              <a:ea typeface="Calibri"/>
              <a:cs typeface="Calibri"/>
            </a:endParaRPr>
          </a:p>
        </p:txBody>
      </p:sp>
      <p:sp>
        <p:nvSpPr>
          <p:cNvPr id="11" name="TextBox 18">
            <a:extLst>
              <a:ext uri="{FF2B5EF4-FFF2-40B4-BE49-F238E27FC236}">
                <a16:creationId xmlns:a16="http://schemas.microsoft.com/office/drawing/2014/main" id="{8210180B-82F4-F7AD-0928-BA293F6490F5}"/>
              </a:ext>
            </a:extLst>
          </p:cNvPr>
          <p:cNvSpPr txBox="1"/>
          <p:nvPr/>
        </p:nvSpPr>
        <p:spPr>
          <a:xfrm>
            <a:off x="1028699" y="1188705"/>
            <a:ext cx="15972762" cy="690061"/>
          </a:xfrm>
          <a:prstGeom prst="rect">
            <a:avLst/>
          </a:prstGeom>
        </p:spPr>
        <p:txBody>
          <a:bodyPr wrap="square" lIns="0" tIns="0" rIns="0" bIns="0" rtlCol="0" anchor="t">
            <a:spAutoFit/>
          </a:bodyPr>
          <a:lstStyle/>
          <a:p>
            <a:pPr defTabSz="914445">
              <a:lnSpc>
                <a:spcPts val="5880"/>
              </a:lnSpc>
              <a:spcBef>
                <a:spcPct val="0"/>
              </a:spcBef>
              <a:defRPr/>
            </a:pPr>
            <a:r>
              <a:rPr lang="en-US" sz="4200" b="1">
                <a:solidFill>
                  <a:srgbClr val="FFFFFF"/>
                </a:solidFill>
                <a:latin typeface="FF Meta Hebrew" panose="020B0604020202020204" charset="-79"/>
                <a:ea typeface="FS Clerkenwell 2"/>
                <a:cs typeface="FF Meta Hebrew" panose="020B0604020202020204" charset="-79"/>
                <a:sym typeface="FS Clerkenwell 2"/>
              </a:rPr>
              <a:t>Degree Apprenticeships: Advantages &amp; Disadvantages</a:t>
            </a:r>
          </a:p>
        </p:txBody>
      </p:sp>
    </p:spTree>
    <p:extLst>
      <p:ext uri="{BB962C8B-B14F-4D97-AF65-F5344CB8AC3E}">
        <p14:creationId xmlns:p14="http://schemas.microsoft.com/office/powerpoint/2010/main" val="337646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3" grpId="0" animBg="1"/>
      <p:bldP spid="23" grpId="0"/>
      <p:bldP spid="24"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05426-53BF-EEB5-2BA2-D7F6B37B2BFB}"/>
            </a:ext>
          </a:extLst>
        </p:cNvPr>
        <p:cNvGrpSpPr/>
        <p:nvPr/>
      </p:nvGrpSpPr>
      <p:grpSpPr>
        <a:xfrm>
          <a:off x="0" y="0"/>
          <a:ext cx="0" cy="0"/>
          <a:chOff x="0" y="0"/>
          <a:chExt cx="0" cy="0"/>
        </a:xfrm>
      </p:grpSpPr>
      <p:sp>
        <p:nvSpPr>
          <p:cNvPr id="9" name="Right Triangle 8">
            <a:extLst>
              <a:ext uri="{FF2B5EF4-FFF2-40B4-BE49-F238E27FC236}">
                <a16:creationId xmlns:a16="http://schemas.microsoft.com/office/drawing/2014/main" id="{FF6D26FF-74D4-820D-A7FC-B08F214E7D66}"/>
              </a:ext>
            </a:extLst>
          </p:cNvPr>
          <p:cNvSpPr/>
          <p:nvPr/>
        </p:nvSpPr>
        <p:spPr>
          <a:xfrm flipH="1">
            <a:off x="11367470" y="-45147"/>
            <a:ext cx="6945689" cy="10332147"/>
          </a:xfrm>
          <a:prstGeom prst="rtTriangle">
            <a:avLst/>
          </a:prstGeom>
          <a:solidFill>
            <a:srgbClr val="6721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8060CA3A-FF6E-8CFE-7CDD-08D5DEC73AC1}"/>
              </a:ext>
            </a:extLst>
          </p:cNvPr>
          <p:cNvGrpSpPr/>
          <p:nvPr/>
        </p:nvGrpSpPr>
        <p:grpSpPr>
          <a:xfrm>
            <a:off x="443592" y="1839405"/>
            <a:ext cx="10051698" cy="1042988"/>
            <a:chOff x="2006620" y="1391067"/>
            <a:chExt cx="6701132" cy="695325"/>
          </a:xfrm>
        </p:grpSpPr>
        <p:sp>
          <p:nvSpPr>
            <p:cNvPr id="7" name="Rectangle 6">
              <a:extLst>
                <a:ext uri="{FF2B5EF4-FFF2-40B4-BE49-F238E27FC236}">
                  <a16:creationId xmlns:a16="http://schemas.microsoft.com/office/drawing/2014/main" id="{73BCB44C-E0A7-3CF5-EF29-379FA3867392}"/>
                </a:ext>
              </a:extLst>
            </p:cNvPr>
            <p:cNvSpPr/>
            <p:nvPr/>
          </p:nvSpPr>
          <p:spPr>
            <a:xfrm>
              <a:off x="2701945" y="1454840"/>
              <a:ext cx="6005807" cy="46045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4200" b="0" i="0" u="none" strike="noStrike" kern="1200" cap="none" spc="0" normalizeH="0" baseline="0" noProof="0">
                  <a:ln>
                    <a:noFill/>
                  </a:ln>
                  <a:solidFill>
                    <a:srgbClr val="FFFFFF"/>
                  </a:solidFill>
                  <a:effectLst/>
                  <a:uLnTx/>
                  <a:uFillTx/>
                  <a:latin typeface="Franklin Gothic Demi"/>
                  <a:ea typeface="+mn-lt"/>
                  <a:cs typeface="Calibri" panose="020F0502020204030204"/>
                </a:rPr>
                <a:t>How do I apply?</a:t>
              </a:r>
              <a:endParaRPr kumimoji="0" lang="en-US" sz="4200" b="0" i="0" u="none" strike="noStrike" kern="1200" cap="none" spc="0" normalizeH="0" baseline="0" noProof="0">
                <a:ln>
                  <a:noFill/>
                </a:ln>
                <a:solidFill>
                  <a:srgbClr val="FFFFFF"/>
                </a:solidFill>
                <a:effectLst/>
                <a:uLnTx/>
                <a:uFillTx/>
                <a:latin typeface="Franklin Gothic Demi"/>
                <a:ea typeface="+mn-lt"/>
                <a:cs typeface="Calibri" panose="020F0502020204030204"/>
              </a:endParaRPr>
            </a:p>
          </p:txBody>
        </p:sp>
        <p:pic>
          <p:nvPicPr>
            <p:cNvPr id="8" name="Graphic 3" descr="Circle with left arrow with solid fill">
              <a:extLst>
                <a:ext uri="{FF2B5EF4-FFF2-40B4-BE49-F238E27FC236}">
                  <a16:creationId xmlns:a16="http://schemas.microsoft.com/office/drawing/2014/main" id="{52471B12-DCFB-35C8-60C0-99D9116741B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2006620" y="1391067"/>
              <a:ext cx="695325" cy="695325"/>
            </a:xfrm>
            <a:prstGeom prst="rect">
              <a:avLst/>
            </a:prstGeom>
          </p:spPr>
        </p:pic>
      </p:grpSp>
      <p:sp>
        <p:nvSpPr>
          <p:cNvPr id="14" name="Content Placeholder 2">
            <a:extLst>
              <a:ext uri="{FF2B5EF4-FFF2-40B4-BE49-F238E27FC236}">
                <a16:creationId xmlns:a16="http://schemas.microsoft.com/office/drawing/2014/main" id="{756AC7F0-9270-0007-A2DF-4F6CED6CA681}"/>
              </a:ext>
            </a:extLst>
          </p:cNvPr>
          <p:cNvSpPr txBox="1">
            <a:spLocks/>
          </p:cNvSpPr>
          <p:nvPr/>
        </p:nvSpPr>
        <p:spPr>
          <a:xfrm>
            <a:off x="1506737" y="2704457"/>
            <a:ext cx="14724795" cy="1152986"/>
          </a:xfrm>
          <a:prstGeom prst="rect">
            <a:avLst/>
          </a:prstGeom>
        </p:spPr>
        <p:txBody>
          <a:bodyPr vert="horz" lIns="137160" tIns="68580" rIns="137160" bIns="6858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a:r>
              <a:rPr kumimoji="0" lang="en-GB" sz="3300" i="0" u="none" strike="noStrike" kern="1200" cap="none" spc="0" normalizeH="0" baseline="0" noProof="0">
                <a:ln>
                  <a:noFill/>
                </a:ln>
                <a:solidFill>
                  <a:schemeClr val="bg1">
                    <a:lumMod val="95000"/>
                  </a:schemeClr>
                </a:solidFill>
                <a:effectLst/>
                <a:uLnTx/>
                <a:uFillTx/>
                <a:latin typeface="FF Meta Hebrew" panose="020B0604020202020204" charset="0"/>
                <a:ea typeface="Noto Sans"/>
                <a:cs typeface="FF Meta Hebrew" panose="020B0604020202020204" charset="0"/>
              </a:rPr>
              <a:t>Directly to the employer -</a:t>
            </a:r>
            <a:r>
              <a:rPr kumimoji="0" lang="en-GB" sz="3300" i="0" u="none" strike="noStrike" kern="1200" cap="none" spc="0" normalizeH="0" noProof="0">
                <a:ln>
                  <a:noFill/>
                </a:ln>
                <a:solidFill>
                  <a:schemeClr val="bg1">
                    <a:lumMod val="95000"/>
                  </a:schemeClr>
                </a:solidFill>
                <a:effectLst/>
                <a:uLnTx/>
                <a:uFillTx/>
                <a:latin typeface="FF Meta Hebrew" panose="020B0604020202020204" charset="0"/>
                <a:ea typeface="Noto Sans"/>
                <a:cs typeface="FF Meta Hebrew" panose="020B0604020202020204" charset="0"/>
              </a:rPr>
              <a:t> CV, cover letter, interview.</a:t>
            </a:r>
            <a:br>
              <a:rPr kumimoji="0" lang="en-GB" sz="3300" i="0" u="none" strike="noStrike" kern="1200" cap="none" spc="0" normalizeH="0" noProof="0">
                <a:ln>
                  <a:noFill/>
                </a:ln>
                <a:solidFill>
                  <a:schemeClr val="bg1">
                    <a:lumMod val="95000"/>
                  </a:schemeClr>
                </a:solidFill>
                <a:effectLst/>
                <a:uLnTx/>
                <a:uFillTx/>
                <a:latin typeface="FF Meta Hebrew" panose="020B0604020202020204" charset="0"/>
                <a:ea typeface="Noto Sans"/>
                <a:cs typeface="FF Meta Hebrew" panose="020B0604020202020204" charset="0"/>
              </a:rPr>
            </a:br>
            <a:r>
              <a:rPr lang="en-US" sz="3300">
                <a:solidFill>
                  <a:schemeClr val="bg1">
                    <a:lumMod val="95000"/>
                  </a:schemeClr>
                </a:solidFill>
                <a:latin typeface="FF Meta Hebrew" panose="020B0604020202020204" charset="0"/>
                <a:ea typeface="FS Clerkenwell 2"/>
                <a:cs typeface="FF Meta Hebrew" panose="020B0604020202020204" charset="0"/>
                <a:sym typeface="FS Clerkenwell 2"/>
              </a:rPr>
              <a:t>Vacancies can go live at any time.</a:t>
            </a:r>
          </a:p>
          <a:p>
            <a:pPr marL="0" marR="0" lvl="0" indent="0" algn="l" defTabSz="1371600" rtl="0" eaLnBrk="1" fontAlgn="auto" latinLnBrk="0" hangingPunct="1">
              <a:spcBef>
                <a:spcPts val="0"/>
              </a:spcBef>
              <a:spcAft>
                <a:spcPts val="0"/>
              </a:spcAft>
              <a:buClrTx/>
              <a:buSzTx/>
              <a:buFontTx/>
              <a:buNone/>
              <a:tabLst/>
              <a:defRPr/>
            </a:pPr>
            <a:endParaRPr kumimoji="0" lang="en-GB" sz="3300" i="0" u="none" strike="noStrike" kern="1200" cap="none" spc="0" normalizeH="0" baseline="0" noProof="0">
              <a:ln>
                <a:noFill/>
              </a:ln>
              <a:solidFill>
                <a:schemeClr val="bg1">
                  <a:lumMod val="95000"/>
                </a:schemeClr>
              </a:solidFill>
              <a:effectLst/>
              <a:uLnTx/>
              <a:uFillTx/>
              <a:latin typeface="FF Meta Hebrew" panose="020B0604020202020204" charset="0"/>
              <a:ea typeface="Noto Sans"/>
              <a:cs typeface="FF Meta Hebrew" panose="020B0604020202020204" charset="0"/>
            </a:endParaRPr>
          </a:p>
        </p:txBody>
      </p:sp>
      <p:grpSp>
        <p:nvGrpSpPr>
          <p:cNvPr id="19" name="Group 18">
            <a:extLst>
              <a:ext uri="{FF2B5EF4-FFF2-40B4-BE49-F238E27FC236}">
                <a16:creationId xmlns:a16="http://schemas.microsoft.com/office/drawing/2014/main" id="{A0D2AAA7-C9C2-0D15-3BA2-A53A13324D81}"/>
              </a:ext>
            </a:extLst>
          </p:cNvPr>
          <p:cNvGrpSpPr/>
          <p:nvPr/>
        </p:nvGrpSpPr>
        <p:grpSpPr>
          <a:xfrm>
            <a:off x="455187" y="4476113"/>
            <a:ext cx="9226503" cy="1192958"/>
            <a:chOff x="1231482" y="3048864"/>
            <a:chExt cx="5671779" cy="795305"/>
          </a:xfrm>
        </p:grpSpPr>
        <p:sp>
          <p:nvSpPr>
            <p:cNvPr id="17" name="Rectangle 16">
              <a:extLst>
                <a:ext uri="{FF2B5EF4-FFF2-40B4-BE49-F238E27FC236}">
                  <a16:creationId xmlns:a16="http://schemas.microsoft.com/office/drawing/2014/main" id="{70BC3287-A0FC-37D4-C922-AF441580F631}"/>
                </a:ext>
              </a:extLst>
            </p:cNvPr>
            <p:cNvSpPr/>
            <p:nvPr/>
          </p:nvSpPr>
          <p:spPr>
            <a:xfrm>
              <a:off x="1926807" y="3048864"/>
              <a:ext cx="4976454" cy="7363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GB" sz="4200" b="0" i="0" u="none" strike="noStrike" kern="1200" cap="none" spc="0" normalizeH="0" baseline="0" noProof="0">
                  <a:ln>
                    <a:noFill/>
                  </a:ln>
                  <a:solidFill>
                    <a:srgbClr val="FFFFFF"/>
                  </a:solidFill>
                  <a:effectLst/>
                  <a:uLnTx/>
                  <a:uFillTx/>
                  <a:latin typeface="Franklin Gothic Demi"/>
                  <a:ea typeface="+mn-lt"/>
                  <a:cs typeface="Calibri" panose="020F0502020204030204"/>
                </a:rPr>
                <a:t>What are the entry criteria?</a:t>
              </a:r>
            </a:p>
          </p:txBody>
        </p:sp>
        <p:pic>
          <p:nvPicPr>
            <p:cNvPr id="18" name="Graphic 3" descr="Circle with left arrow with solid fill">
              <a:extLst>
                <a:ext uri="{FF2B5EF4-FFF2-40B4-BE49-F238E27FC236}">
                  <a16:creationId xmlns:a16="http://schemas.microsoft.com/office/drawing/2014/main" id="{5A358EBB-0BBD-D8FD-4482-D8CCD0BF1B9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1231482" y="3148844"/>
              <a:ext cx="695325" cy="695325"/>
            </a:xfrm>
            <a:prstGeom prst="rect">
              <a:avLst/>
            </a:prstGeom>
          </p:spPr>
        </p:pic>
      </p:grpSp>
      <p:sp>
        <p:nvSpPr>
          <p:cNvPr id="22" name="Content Placeholder 2">
            <a:extLst>
              <a:ext uri="{FF2B5EF4-FFF2-40B4-BE49-F238E27FC236}">
                <a16:creationId xmlns:a16="http://schemas.microsoft.com/office/drawing/2014/main" id="{F4DB8246-2FB4-BDA5-0469-B32A315DAF2E}"/>
              </a:ext>
            </a:extLst>
          </p:cNvPr>
          <p:cNvSpPr txBox="1">
            <a:spLocks/>
          </p:cNvSpPr>
          <p:nvPr/>
        </p:nvSpPr>
        <p:spPr>
          <a:xfrm>
            <a:off x="1586299" y="5558284"/>
            <a:ext cx="10587610" cy="1152986"/>
          </a:xfrm>
          <a:prstGeom prst="rect">
            <a:avLst/>
          </a:prstGeom>
        </p:spPr>
        <p:txBody>
          <a:bodyPr vert="horz" lIns="137160" tIns="68580" rIns="137160" bIns="6858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a:r>
              <a:rPr lang="en-US" sz="3300">
                <a:solidFill>
                  <a:schemeClr val="bg1">
                    <a:lumMod val="95000"/>
                  </a:schemeClr>
                </a:solidFill>
                <a:latin typeface="FF Meta Hebrew" panose="020B0604020202020204" charset="0"/>
                <a:ea typeface="FS Clerkenwell 2"/>
                <a:cs typeface="FF Meta Hebrew" panose="020B0604020202020204" charset="0"/>
                <a:sym typeface="FS Clerkenwell 2"/>
              </a:rPr>
              <a:t>Varies by employer, but tracks in line with typical degree courses - (112-128 UCAS points).</a:t>
            </a:r>
          </a:p>
        </p:txBody>
      </p:sp>
      <p:sp>
        <p:nvSpPr>
          <p:cNvPr id="24" name="Rectangle 23">
            <a:extLst>
              <a:ext uri="{FF2B5EF4-FFF2-40B4-BE49-F238E27FC236}">
                <a16:creationId xmlns:a16="http://schemas.microsoft.com/office/drawing/2014/main" id="{0BD0276A-6FED-97B3-E6F8-C35B38AD9EB4}"/>
              </a:ext>
            </a:extLst>
          </p:cNvPr>
          <p:cNvSpPr/>
          <p:nvPr/>
        </p:nvSpPr>
        <p:spPr>
          <a:xfrm>
            <a:off x="1586299" y="7620303"/>
            <a:ext cx="13890954" cy="6906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1371600"/>
            <a:r>
              <a:rPr lang="en-GB" sz="4200">
                <a:solidFill>
                  <a:srgbClr val="FFFFFF"/>
                </a:solidFill>
                <a:latin typeface="Franklin Gothic Demi"/>
                <a:ea typeface="+mn-lt"/>
                <a:cs typeface="Calibri" panose="020F0502020204030204"/>
              </a:rPr>
              <a:t>When do apprenticeships start? </a:t>
            </a:r>
            <a:endParaRPr kumimoji="0" lang="en-US" sz="4200" b="0" i="0" u="none" strike="noStrike" kern="1200" cap="none" spc="0" normalizeH="0" baseline="0" noProof="0">
              <a:ln>
                <a:noFill/>
              </a:ln>
              <a:solidFill>
                <a:srgbClr val="FFFFFF"/>
              </a:solidFill>
              <a:effectLst/>
              <a:uLnTx/>
              <a:uFillTx/>
              <a:latin typeface="Franklin Gothic Demi"/>
              <a:ea typeface="+mn-lt"/>
              <a:cs typeface="Calibri" panose="020F0502020204030204"/>
            </a:endParaRPr>
          </a:p>
        </p:txBody>
      </p:sp>
      <p:sp>
        <p:nvSpPr>
          <p:cNvPr id="26" name="Content Placeholder 2">
            <a:extLst>
              <a:ext uri="{FF2B5EF4-FFF2-40B4-BE49-F238E27FC236}">
                <a16:creationId xmlns:a16="http://schemas.microsoft.com/office/drawing/2014/main" id="{5780EB1A-C113-1AF0-E283-7E249AC811CF}"/>
              </a:ext>
            </a:extLst>
          </p:cNvPr>
          <p:cNvSpPr txBox="1">
            <a:spLocks/>
          </p:cNvSpPr>
          <p:nvPr/>
        </p:nvSpPr>
        <p:spPr>
          <a:xfrm>
            <a:off x="1586299" y="8412111"/>
            <a:ext cx="10427690" cy="1104690"/>
          </a:xfrm>
          <a:prstGeom prst="rect">
            <a:avLst/>
          </a:prstGeom>
        </p:spPr>
        <p:txBody>
          <a:bodyPr vert="horz" lIns="137160" tIns="68580" rIns="137160" bIns="6858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71600"/>
            <a:r>
              <a:rPr lang="en-GB" sz="3300">
                <a:solidFill>
                  <a:srgbClr val="FFFFFF"/>
                </a:solidFill>
                <a:latin typeface="FF Meta Hebrew" panose="020B0604020202020204" charset="0"/>
                <a:ea typeface="Noto Sans"/>
                <a:cs typeface="FF Meta Hebrew" panose="020B0604020202020204" charset="0"/>
              </a:rPr>
              <a:t>Depends on the company – no fixed start date. </a:t>
            </a:r>
            <a:br>
              <a:rPr lang="en-GB" sz="3300">
                <a:solidFill>
                  <a:srgbClr val="FFFFFF"/>
                </a:solidFill>
                <a:latin typeface="FF Meta Hebrew" panose="020B0604020202020204" charset="0"/>
                <a:ea typeface="Noto Sans"/>
                <a:cs typeface="FF Meta Hebrew" panose="020B0604020202020204" charset="0"/>
              </a:rPr>
            </a:br>
            <a:r>
              <a:rPr lang="en-GB" sz="3300">
                <a:solidFill>
                  <a:srgbClr val="FFFFFF"/>
                </a:solidFill>
                <a:latin typeface="FF Meta Hebrew" panose="020B0604020202020204" charset="0"/>
                <a:ea typeface="Noto Sans"/>
                <a:cs typeface="FF Meta Hebrew" panose="020B0604020202020204" charset="0"/>
              </a:rPr>
              <a:t>DAs are typically </a:t>
            </a:r>
            <a:r>
              <a:rPr kumimoji="0" lang="en-GB" sz="3300" b="0" i="0" u="none" strike="noStrike" kern="1200" cap="none" spc="0" normalizeH="0" baseline="0" noProof="0">
                <a:ln>
                  <a:noFill/>
                </a:ln>
                <a:solidFill>
                  <a:srgbClr val="FFFFFF"/>
                </a:solidFill>
                <a:effectLst/>
                <a:uLnTx/>
                <a:uFillTx/>
                <a:latin typeface="FF Meta Hebrew" panose="020B0604020202020204" charset="0"/>
                <a:ea typeface="Noto Sans"/>
                <a:cs typeface="FF Meta Hebrew" panose="020B0604020202020204" charset="0"/>
              </a:rPr>
              <a:t>3 years in length</a:t>
            </a:r>
            <a:r>
              <a:rPr kumimoji="0" lang="en-GB" sz="3300" b="0" i="0" u="none" strike="noStrike" kern="1200" cap="none" spc="0" normalizeH="0" noProof="0">
                <a:ln>
                  <a:noFill/>
                </a:ln>
                <a:solidFill>
                  <a:srgbClr val="FFFFFF"/>
                </a:solidFill>
                <a:effectLst/>
                <a:uLnTx/>
                <a:uFillTx/>
                <a:latin typeface="FF Meta Hebrew" panose="020B0604020202020204" charset="0"/>
                <a:ea typeface="Noto Sans"/>
                <a:cs typeface="FF Meta Hebrew" panose="020B0604020202020204" charset="0"/>
              </a:rPr>
              <a:t> </a:t>
            </a:r>
            <a:r>
              <a:rPr lang="en-GB" sz="3300">
                <a:solidFill>
                  <a:srgbClr val="FFFFFF"/>
                </a:solidFill>
                <a:latin typeface="FF Meta Hebrew" panose="020B0604020202020204" charset="0"/>
                <a:ea typeface="Noto Sans"/>
                <a:cs typeface="FF Meta Hebrew" panose="020B0604020202020204" charset="0"/>
              </a:rPr>
              <a:t>–</a:t>
            </a:r>
            <a:r>
              <a:rPr kumimoji="0" lang="en-GB" sz="3300" b="0" i="0" u="none" strike="noStrike" kern="1200" cap="none" spc="0" normalizeH="0" baseline="0" noProof="0">
                <a:ln>
                  <a:noFill/>
                </a:ln>
                <a:solidFill>
                  <a:srgbClr val="FFFFFF"/>
                </a:solidFill>
                <a:effectLst/>
                <a:uLnTx/>
                <a:uFillTx/>
                <a:latin typeface="FF Meta Hebrew" panose="020B0604020202020204" charset="0"/>
                <a:ea typeface="Noto Sans"/>
                <a:cs typeface="FF Meta Hebrew" panose="020B0604020202020204" charset="0"/>
              </a:rPr>
              <a:t> but can be longer.</a:t>
            </a:r>
            <a:endParaRPr kumimoji="0" lang="en-GB" sz="2700" b="0" i="0" u="none" strike="noStrike" kern="1200" cap="none" spc="0" normalizeH="0" baseline="0" noProof="0">
              <a:ln>
                <a:noFill/>
              </a:ln>
              <a:solidFill>
                <a:srgbClr val="FFFFFF"/>
              </a:solidFill>
              <a:effectLst/>
              <a:uLnTx/>
              <a:uFillTx/>
              <a:latin typeface="FF Meta Hebrew" panose="020B0604020202020204" charset="0"/>
              <a:cs typeface="FF Meta Hebrew" panose="020B0604020202020204" charset="0"/>
            </a:endParaRPr>
          </a:p>
        </p:txBody>
      </p:sp>
      <p:pic>
        <p:nvPicPr>
          <p:cNvPr id="28" name="Graphic 3" descr="Circle with left arrow with solid fill">
            <a:extLst>
              <a:ext uri="{FF2B5EF4-FFF2-40B4-BE49-F238E27FC236}">
                <a16:creationId xmlns:a16="http://schemas.microsoft.com/office/drawing/2014/main" id="{76696F06-6D42-E97F-5797-DF929707C2B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0800000">
            <a:off x="375624" y="7545501"/>
            <a:ext cx="1131113" cy="1042988"/>
          </a:xfrm>
          <a:prstGeom prst="rect">
            <a:avLst/>
          </a:prstGeom>
        </p:spPr>
      </p:pic>
      <p:grpSp>
        <p:nvGrpSpPr>
          <p:cNvPr id="2" name="Group 5">
            <a:extLst>
              <a:ext uri="{FF2B5EF4-FFF2-40B4-BE49-F238E27FC236}">
                <a16:creationId xmlns:a16="http://schemas.microsoft.com/office/drawing/2014/main" id="{BF1C4DC3-080C-E458-A708-61894CECFD73}"/>
              </a:ext>
            </a:extLst>
          </p:cNvPr>
          <p:cNvGrpSpPr/>
          <p:nvPr/>
        </p:nvGrpSpPr>
        <p:grpSpPr>
          <a:xfrm>
            <a:off x="-751280" y="331864"/>
            <a:ext cx="12652336" cy="1117245"/>
            <a:chOff x="0" y="0"/>
            <a:chExt cx="4085248" cy="448857"/>
          </a:xfrm>
        </p:grpSpPr>
        <p:sp>
          <p:nvSpPr>
            <p:cNvPr id="27" name="Freeform 6">
              <a:extLst>
                <a:ext uri="{FF2B5EF4-FFF2-40B4-BE49-F238E27FC236}">
                  <a16:creationId xmlns:a16="http://schemas.microsoft.com/office/drawing/2014/main" id="{CA011F67-C729-6B3F-3BCE-EF2356F68CAA}"/>
                </a:ext>
              </a:extLst>
            </p:cNvPr>
            <p:cNvSpPr/>
            <p:nvPr/>
          </p:nvSpPr>
          <p:spPr>
            <a:xfrm>
              <a:off x="0" y="0"/>
              <a:ext cx="4085248" cy="448857"/>
            </a:xfrm>
            <a:custGeom>
              <a:avLst/>
              <a:gdLst/>
              <a:ahLst/>
              <a:cxnLst/>
              <a:rect l="l" t="t" r="r" b="b"/>
              <a:pathLst>
                <a:path w="4085248" h="448857">
                  <a:moveTo>
                    <a:pt x="3882048" y="0"/>
                  </a:moveTo>
                  <a:cubicBezTo>
                    <a:pt x="3994272" y="0"/>
                    <a:pt x="4085248" y="100480"/>
                    <a:pt x="4085248" y="224429"/>
                  </a:cubicBezTo>
                  <a:cubicBezTo>
                    <a:pt x="4085248" y="348377"/>
                    <a:pt x="3994272" y="448857"/>
                    <a:pt x="3882048" y="448857"/>
                  </a:cubicBezTo>
                  <a:lnTo>
                    <a:pt x="203200" y="448857"/>
                  </a:lnTo>
                  <a:cubicBezTo>
                    <a:pt x="90976" y="448857"/>
                    <a:pt x="0" y="348377"/>
                    <a:pt x="0" y="224429"/>
                  </a:cubicBezTo>
                  <a:cubicBezTo>
                    <a:pt x="0" y="100480"/>
                    <a:pt x="90976" y="0"/>
                    <a:pt x="203200" y="0"/>
                  </a:cubicBezTo>
                  <a:close/>
                </a:path>
              </a:pathLst>
            </a:custGeom>
            <a:solidFill>
              <a:srgbClr val="E31C79"/>
            </a:solidFill>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7">
              <a:extLst>
                <a:ext uri="{FF2B5EF4-FFF2-40B4-BE49-F238E27FC236}">
                  <a16:creationId xmlns:a16="http://schemas.microsoft.com/office/drawing/2014/main" id="{4DADE20A-C3C5-CC5C-410B-D1D3F4C6B496}"/>
                </a:ext>
              </a:extLst>
            </p:cNvPr>
            <p:cNvSpPr txBox="1"/>
            <p:nvPr/>
          </p:nvSpPr>
          <p:spPr>
            <a:xfrm>
              <a:off x="0" y="-38100"/>
              <a:ext cx="4085248" cy="486957"/>
            </a:xfrm>
            <a:prstGeom prst="rect">
              <a:avLst/>
            </a:prstGeom>
          </p:spPr>
          <p:txBody>
            <a:bodyPr lIns="50801" tIns="50801" rIns="50801" bIns="50801" rtlCol="0" anchor="ctr"/>
            <a:lstStyle/>
            <a:p>
              <a:pPr marL="0" marR="0" lvl="0" indent="0" algn="ctr" defTabSz="914445" rtl="0" eaLnBrk="1" fontAlgn="auto" latinLnBrk="0" hangingPunct="1">
                <a:lnSpc>
                  <a:spcPts val="26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0" name="TextBox 23">
            <a:extLst>
              <a:ext uri="{FF2B5EF4-FFF2-40B4-BE49-F238E27FC236}">
                <a16:creationId xmlns:a16="http://schemas.microsoft.com/office/drawing/2014/main" id="{B01F2255-238B-A42F-5E2E-4B95DED85179}"/>
              </a:ext>
            </a:extLst>
          </p:cNvPr>
          <p:cNvSpPr txBox="1"/>
          <p:nvPr/>
        </p:nvSpPr>
        <p:spPr>
          <a:xfrm>
            <a:off x="123886" y="345149"/>
            <a:ext cx="12050023" cy="853567"/>
          </a:xfrm>
          <a:prstGeom prst="rect">
            <a:avLst/>
          </a:prstGeom>
        </p:spPr>
        <p:txBody>
          <a:bodyPr wrap="square" lIns="0" tIns="0" rIns="0" bIns="0" rtlCol="0" anchor="t">
            <a:spAutoFit/>
          </a:bodyPr>
          <a:lstStyle/>
          <a:p>
            <a:pPr marL="0" marR="0" lvl="0" indent="0" algn="l" defTabSz="914445" rtl="0" eaLnBrk="1" fontAlgn="auto" latinLnBrk="0" hangingPunct="1">
              <a:lnSpc>
                <a:spcPts val="7560"/>
              </a:lnSpc>
              <a:spcBef>
                <a:spcPts val="0"/>
              </a:spcBef>
              <a:spcAft>
                <a:spcPts val="0"/>
              </a:spcAft>
              <a:buClrTx/>
              <a:buSzTx/>
              <a:buFontTx/>
              <a:buNone/>
              <a:tabLst/>
              <a:defRPr/>
            </a:pPr>
            <a:r>
              <a:rPr kumimoji="0" lang="en-US" sz="4200" b="1" i="0" u="none" strike="noStrike" kern="1200" cap="none" spc="0" normalizeH="0" baseline="0" noProof="0">
                <a:ln>
                  <a:noFill/>
                </a:ln>
                <a:solidFill>
                  <a:srgbClr val="FFFFFF"/>
                </a:solidFill>
                <a:effectLst/>
                <a:uLnTx/>
                <a:uFillTx/>
                <a:latin typeface="FF Meta Hebrew"/>
                <a:ea typeface="FF Meta Hebrew"/>
                <a:cs typeface="FF Meta Hebrew"/>
                <a:sym typeface="FF Meta Hebrew"/>
              </a:rPr>
              <a:t>Applying for degree apprenticeship </a:t>
            </a:r>
            <a:r>
              <a:rPr kumimoji="0" lang="en-US" sz="4200" b="1" i="0" u="none" strike="noStrike" kern="1200" cap="none" spc="0" normalizeH="0" baseline="0" noProof="0" err="1">
                <a:ln>
                  <a:noFill/>
                </a:ln>
                <a:solidFill>
                  <a:srgbClr val="FFFFFF"/>
                </a:solidFill>
                <a:effectLst/>
                <a:uLnTx/>
                <a:uFillTx/>
                <a:latin typeface="FF Meta Hebrew"/>
                <a:ea typeface="FF Meta Hebrew"/>
                <a:cs typeface="FF Meta Hebrew"/>
                <a:sym typeface="FF Meta Hebrew"/>
              </a:rPr>
              <a:t>vacanc</a:t>
            </a:r>
            <a:r>
              <a:rPr lang="en-US" sz="4200" b="1" err="1">
                <a:solidFill>
                  <a:srgbClr val="FFFFFF"/>
                </a:solidFill>
                <a:latin typeface="FF Meta Hebrew"/>
                <a:ea typeface="FF Meta Hebrew"/>
                <a:cs typeface="FF Meta Hebrew"/>
                <a:sym typeface="FF Meta Hebrew"/>
              </a:rPr>
              <a:t>ies</a:t>
            </a:r>
            <a:endParaRPr kumimoji="0" lang="en-US" sz="4200" b="1" i="0" u="none" strike="noStrike" kern="1200" cap="none" spc="0" normalizeH="0" baseline="0" noProof="0">
              <a:ln>
                <a:noFill/>
              </a:ln>
              <a:solidFill>
                <a:srgbClr val="FFFFFF"/>
              </a:solidFill>
              <a:effectLst/>
              <a:uLnTx/>
              <a:uFillTx/>
              <a:latin typeface="FF Meta Hebrew"/>
              <a:ea typeface="FF Meta Hebrew"/>
              <a:cs typeface="FF Meta Hebrew"/>
              <a:sym typeface="FF Meta Hebrew"/>
            </a:endParaRPr>
          </a:p>
        </p:txBody>
      </p:sp>
      <p:grpSp>
        <p:nvGrpSpPr>
          <p:cNvPr id="32" name="Group 9">
            <a:extLst>
              <a:ext uri="{FF2B5EF4-FFF2-40B4-BE49-F238E27FC236}">
                <a16:creationId xmlns:a16="http://schemas.microsoft.com/office/drawing/2014/main" id="{636B36D0-FAD8-F9C8-08AA-B6E8E6F05487}"/>
              </a:ext>
            </a:extLst>
          </p:cNvPr>
          <p:cNvGrpSpPr/>
          <p:nvPr/>
        </p:nvGrpSpPr>
        <p:grpSpPr>
          <a:xfrm>
            <a:off x="14342784" y="702602"/>
            <a:ext cx="3945216" cy="3468909"/>
            <a:chOff x="0" y="0"/>
            <a:chExt cx="5898191" cy="5140519"/>
          </a:xfrm>
        </p:grpSpPr>
        <p:grpSp>
          <p:nvGrpSpPr>
            <p:cNvPr id="33" name="Group 10">
              <a:extLst>
                <a:ext uri="{FF2B5EF4-FFF2-40B4-BE49-F238E27FC236}">
                  <a16:creationId xmlns:a16="http://schemas.microsoft.com/office/drawing/2014/main" id="{CDB96435-4FB4-14ED-2F2D-7553880AF5F1}"/>
                </a:ext>
              </a:extLst>
            </p:cNvPr>
            <p:cNvGrpSpPr>
              <a:grpSpLocks noChangeAspect="1"/>
            </p:cNvGrpSpPr>
            <p:nvPr/>
          </p:nvGrpSpPr>
          <p:grpSpPr>
            <a:xfrm>
              <a:off x="696483" y="0"/>
              <a:ext cx="4505225" cy="4505225"/>
              <a:chOff x="0" y="0"/>
              <a:chExt cx="13716000" cy="13716000"/>
            </a:xfrm>
          </p:grpSpPr>
          <p:sp>
            <p:nvSpPr>
              <p:cNvPr id="35" name="Freeform 11">
                <a:extLst>
                  <a:ext uri="{FF2B5EF4-FFF2-40B4-BE49-F238E27FC236}">
                    <a16:creationId xmlns:a16="http://schemas.microsoft.com/office/drawing/2014/main" id="{86BC8501-484E-77F7-3A66-8EB902DB21E4}"/>
                  </a:ext>
                </a:extLst>
              </p:cNvPr>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pPr defTabSz="914445"/>
                <a:endParaRPr lang="en-GB">
                  <a:solidFill>
                    <a:prstClr val="black"/>
                  </a:solidFill>
                  <a:latin typeface="Calibri"/>
                </a:endParaRPr>
              </a:p>
            </p:txBody>
          </p:sp>
        </p:grpSp>
        <p:sp>
          <p:nvSpPr>
            <p:cNvPr id="34" name="TextBox 12">
              <a:extLst>
                <a:ext uri="{FF2B5EF4-FFF2-40B4-BE49-F238E27FC236}">
                  <a16:creationId xmlns:a16="http://schemas.microsoft.com/office/drawing/2014/main" id="{09162A17-66DD-6B92-AB5A-2F5A2691E4DF}"/>
                </a:ext>
              </a:extLst>
            </p:cNvPr>
            <p:cNvSpPr txBox="1"/>
            <p:nvPr/>
          </p:nvSpPr>
          <p:spPr>
            <a:xfrm>
              <a:off x="0" y="4533515"/>
              <a:ext cx="5898191" cy="607004"/>
            </a:xfrm>
            <a:prstGeom prst="rect">
              <a:avLst/>
            </a:prstGeom>
          </p:spPr>
          <p:txBody>
            <a:bodyPr lIns="0" tIns="0" rIns="0" bIns="0" rtlCol="0" anchor="t">
              <a:spAutoFit/>
            </a:bodyPr>
            <a:lstStyle/>
            <a:p>
              <a:pPr algn="ctr" defTabSz="914445">
                <a:lnSpc>
                  <a:spcPts val="4139"/>
                </a:lnSpc>
                <a:spcBef>
                  <a:spcPct val="0"/>
                </a:spcBef>
              </a:pPr>
              <a:endParaRPr>
                <a:solidFill>
                  <a:prstClr val="black"/>
                </a:solidFill>
                <a:latin typeface="Calibri"/>
              </a:endParaRPr>
            </a:p>
          </p:txBody>
        </p:sp>
      </p:grpSp>
      <p:grpSp>
        <p:nvGrpSpPr>
          <p:cNvPr id="36" name="Group 13">
            <a:extLst>
              <a:ext uri="{FF2B5EF4-FFF2-40B4-BE49-F238E27FC236}">
                <a16:creationId xmlns:a16="http://schemas.microsoft.com/office/drawing/2014/main" id="{1D7E1411-BDD8-BB9C-7AF1-084060D3917F}"/>
              </a:ext>
            </a:extLst>
          </p:cNvPr>
          <p:cNvGrpSpPr/>
          <p:nvPr/>
        </p:nvGrpSpPr>
        <p:grpSpPr>
          <a:xfrm>
            <a:off x="14211269" y="6429558"/>
            <a:ext cx="4040525" cy="3571936"/>
            <a:chOff x="0" y="0"/>
            <a:chExt cx="6040680" cy="5293191"/>
          </a:xfrm>
        </p:grpSpPr>
        <p:grpSp>
          <p:nvGrpSpPr>
            <p:cNvPr id="37" name="Group 14">
              <a:extLst>
                <a:ext uri="{FF2B5EF4-FFF2-40B4-BE49-F238E27FC236}">
                  <a16:creationId xmlns:a16="http://schemas.microsoft.com/office/drawing/2014/main" id="{F5FE5CA6-584D-8B92-D3FB-57D127CB75A5}"/>
                </a:ext>
              </a:extLst>
            </p:cNvPr>
            <p:cNvGrpSpPr>
              <a:grpSpLocks noChangeAspect="1"/>
            </p:cNvGrpSpPr>
            <p:nvPr/>
          </p:nvGrpSpPr>
          <p:grpSpPr>
            <a:xfrm>
              <a:off x="702614" y="0"/>
              <a:ext cx="4635452" cy="4635452"/>
              <a:chOff x="0" y="0"/>
              <a:chExt cx="13716000" cy="13716000"/>
            </a:xfrm>
          </p:grpSpPr>
          <p:sp>
            <p:nvSpPr>
              <p:cNvPr id="39" name="Freeform 15">
                <a:extLst>
                  <a:ext uri="{FF2B5EF4-FFF2-40B4-BE49-F238E27FC236}">
                    <a16:creationId xmlns:a16="http://schemas.microsoft.com/office/drawing/2014/main" id="{51416C37-4DC0-B5A0-89FB-5BCD54BF65ED}"/>
                  </a:ext>
                </a:extLst>
              </p:cNvPr>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5" cstate="print">
                  <a:extLst>
                    <a:ext uri="{28A0092B-C50C-407E-A947-70E740481C1C}">
                      <a14:useLocalDpi xmlns:a14="http://schemas.microsoft.com/office/drawing/2010/main" val="0"/>
                    </a:ext>
                  </a:extLst>
                </a:blip>
                <a:stretch>
                  <a:fillRect/>
                </a:stretch>
              </a:blipFill>
            </p:spPr>
            <p:txBody>
              <a:bodyPr/>
              <a:lstStyle/>
              <a:p>
                <a:pPr defTabSz="914445"/>
                <a:endParaRPr lang="en-GB">
                  <a:solidFill>
                    <a:prstClr val="black"/>
                  </a:solidFill>
                  <a:latin typeface="Calibri"/>
                </a:endParaRPr>
              </a:p>
            </p:txBody>
          </p:sp>
        </p:grpSp>
        <p:sp>
          <p:nvSpPr>
            <p:cNvPr id="38" name="TextBox 16">
              <a:extLst>
                <a:ext uri="{FF2B5EF4-FFF2-40B4-BE49-F238E27FC236}">
                  <a16:creationId xmlns:a16="http://schemas.microsoft.com/office/drawing/2014/main" id="{6B0D7619-B418-0B6A-8785-D5904AB4D4FD}"/>
                </a:ext>
              </a:extLst>
            </p:cNvPr>
            <p:cNvSpPr txBox="1"/>
            <p:nvPr/>
          </p:nvSpPr>
          <p:spPr>
            <a:xfrm>
              <a:off x="0" y="4660539"/>
              <a:ext cx="6040680" cy="632652"/>
            </a:xfrm>
            <a:prstGeom prst="rect">
              <a:avLst/>
            </a:prstGeom>
          </p:spPr>
          <p:txBody>
            <a:bodyPr lIns="0" tIns="0" rIns="0" bIns="0" rtlCol="0" anchor="t">
              <a:spAutoFit/>
            </a:bodyPr>
            <a:lstStyle/>
            <a:p>
              <a:pPr algn="ctr" defTabSz="914445">
                <a:lnSpc>
                  <a:spcPts val="4259"/>
                </a:lnSpc>
                <a:spcBef>
                  <a:spcPct val="0"/>
                </a:spcBef>
              </a:pPr>
              <a:endParaRPr>
                <a:solidFill>
                  <a:prstClr val="black"/>
                </a:solidFill>
                <a:latin typeface="Calibri"/>
              </a:endParaRPr>
            </a:p>
          </p:txBody>
        </p:sp>
      </p:grpSp>
      <p:grpSp>
        <p:nvGrpSpPr>
          <p:cNvPr id="40" name="Group 17">
            <a:extLst>
              <a:ext uri="{FF2B5EF4-FFF2-40B4-BE49-F238E27FC236}">
                <a16:creationId xmlns:a16="http://schemas.microsoft.com/office/drawing/2014/main" id="{8950E329-A18C-6DB2-9FC7-B0E7C3B5B106}"/>
              </a:ext>
            </a:extLst>
          </p:cNvPr>
          <p:cNvGrpSpPr/>
          <p:nvPr/>
        </p:nvGrpSpPr>
        <p:grpSpPr>
          <a:xfrm>
            <a:off x="11500149" y="3533206"/>
            <a:ext cx="4040525" cy="3723688"/>
            <a:chOff x="0" y="0"/>
            <a:chExt cx="5898191" cy="5436955"/>
          </a:xfrm>
        </p:grpSpPr>
        <p:grpSp>
          <p:nvGrpSpPr>
            <p:cNvPr id="41" name="Group 18">
              <a:extLst>
                <a:ext uri="{FF2B5EF4-FFF2-40B4-BE49-F238E27FC236}">
                  <a16:creationId xmlns:a16="http://schemas.microsoft.com/office/drawing/2014/main" id="{7600D367-781A-86EE-50C7-6CD5EA478C3B}"/>
                </a:ext>
              </a:extLst>
            </p:cNvPr>
            <p:cNvGrpSpPr>
              <a:grpSpLocks noChangeAspect="1"/>
            </p:cNvGrpSpPr>
            <p:nvPr/>
          </p:nvGrpSpPr>
          <p:grpSpPr>
            <a:xfrm>
              <a:off x="696483" y="0"/>
              <a:ext cx="4505225" cy="4505225"/>
              <a:chOff x="0" y="0"/>
              <a:chExt cx="13716000" cy="13716000"/>
            </a:xfrm>
          </p:grpSpPr>
          <p:sp>
            <p:nvSpPr>
              <p:cNvPr id="43" name="Freeform 19">
                <a:extLst>
                  <a:ext uri="{FF2B5EF4-FFF2-40B4-BE49-F238E27FC236}">
                    <a16:creationId xmlns:a16="http://schemas.microsoft.com/office/drawing/2014/main" id="{656528C7-22C7-6377-B580-6CF94B2972EC}"/>
                  </a:ext>
                </a:extLst>
              </p:cNvPr>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6" cstate="print">
                  <a:extLst>
                    <a:ext uri="{28A0092B-C50C-407E-A947-70E740481C1C}">
                      <a14:useLocalDpi xmlns:a14="http://schemas.microsoft.com/office/drawing/2010/main" val="0"/>
                    </a:ext>
                  </a:extLst>
                </a:blip>
                <a:stretch>
                  <a:fillRect/>
                </a:stretch>
              </a:blipFill>
            </p:spPr>
            <p:txBody>
              <a:bodyPr/>
              <a:lstStyle/>
              <a:p>
                <a:pPr defTabSz="1371600"/>
                <a:endParaRPr lang="en-GB" sz="2700">
                  <a:solidFill>
                    <a:prstClr val="black"/>
                  </a:solidFill>
                  <a:latin typeface="Calibri" panose="020F0502020204030204"/>
                </a:endParaRPr>
              </a:p>
            </p:txBody>
          </p:sp>
        </p:grpSp>
        <p:sp>
          <p:nvSpPr>
            <p:cNvPr id="42" name="TextBox 20">
              <a:extLst>
                <a:ext uri="{FF2B5EF4-FFF2-40B4-BE49-F238E27FC236}">
                  <a16:creationId xmlns:a16="http://schemas.microsoft.com/office/drawing/2014/main" id="{D19A09EE-6155-0B9F-EFD2-FFFCC1C7D84A}"/>
                </a:ext>
              </a:extLst>
            </p:cNvPr>
            <p:cNvSpPr txBox="1"/>
            <p:nvPr/>
          </p:nvSpPr>
          <p:spPr>
            <a:xfrm>
              <a:off x="0" y="4533515"/>
              <a:ext cx="5898191" cy="903440"/>
            </a:xfrm>
            <a:prstGeom prst="rect">
              <a:avLst/>
            </a:prstGeom>
          </p:spPr>
          <p:txBody>
            <a:bodyPr lIns="0" tIns="0" rIns="0" bIns="0" rtlCol="0" anchor="t">
              <a:spAutoFit/>
            </a:bodyPr>
            <a:lstStyle/>
            <a:p>
              <a:pPr algn="ctr" defTabSz="1371600">
                <a:lnSpc>
                  <a:spcPts val="6207"/>
                </a:lnSpc>
                <a:spcBef>
                  <a:spcPct val="0"/>
                </a:spcBef>
              </a:pPr>
              <a:endParaRPr sz="2700">
                <a:solidFill>
                  <a:prstClr val="black"/>
                </a:solidFill>
                <a:latin typeface="Calibri" panose="020F0502020204030204"/>
              </a:endParaRPr>
            </a:p>
          </p:txBody>
        </p:sp>
      </p:grpSp>
    </p:spTree>
    <p:extLst>
      <p:ext uri="{BB962C8B-B14F-4D97-AF65-F5344CB8AC3E}">
        <p14:creationId xmlns:p14="http://schemas.microsoft.com/office/powerpoint/2010/main" val="49119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a:extLst>
              <a:ext uri="{FF2B5EF4-FFF2-40B4-BE49-F238E27FC236}">
                <a16:creationId xmlns:a16="http://schemas.microsoft.com/office/drawing/2014/main" id="{56132B09-D6AF-A7CE-80CA-43709E41B9FD}"/>
              </a:ext>
            </a:extLst>
          </p:cNvPr>
          <p:cNvGrpSpPr/>
          <p:nvPr/>
        </p:nvGrpSpPr>
        <p:grpSpPr>
          <a:xfrm rot="79906">
            <a:off x="5223403" y="1871004"/>
            <a:ext cx="7379308" cy="1134122"/>
            <a:chOff x="0" y="0"/>
            <a:chExt cx="2855239" cy="298699"/>
          </a:xfrm>
        </p:grpSpPr>
        <p:sp>
          <p:nvSpPr>
            <p:cNvPr id="13" name="Freeform 13">
              <a:extLst>
                <a:ext uri="{FF2B5EF4-FFF2-40B4-BE49-F238E27FC236}">
                  <a16:creationId xmlns:a16="http://schemas.microsoft.com/office/drawing/2014/main" id="{CD019BC7-C725-A888-551F-48D0B90D8ADD}"/>
                </a:ext>
              </a:extLst>
            </p:cNvPr>
            <p:cNvSpPr/>
            <p:nvPr/>
          </p:nvSpPr>
          <p:spPr>
            <a:xfrm>
              <a:off x="0" y="0"/>
              <a:ext cx="2855239" cy="298699"/>
            </a:xfrm>
            <a:custGeom>
              <a:avLst/>
              <a:gdLst/>
              <a:ahLst/>
              <a:cxnLst/>
              <a:rect l="l" t="t" r="r" b="b"/>
              <a:pathLst>
                <a:path w="2855239" h="298699">
                  <a:moveTo>
                    <a:pt x="0" y="0"/>
                  </a:moveTo>
                  <a:lnTo>
                    <a:pt x="2855239" y="0"/>
                  </a:lnTo>
                  <a:lnTo>
                    <a:pt x="2855239" y="298699"/>
                  </a:lnTo>
                  <a:lnTo>
                    <a:pt x="0" y="298699"/>
                  </a:lnTo>
                  <a:close/>
                </a:path>
              </a:pathLst>
            </a:custGeom>
            <a:solidFill>
              <a:srgbClr val="E31C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a:extLst>
                <a:ext uri="{FF2B5EF4-FFF2-40B4-BE49-F238E27FC236}">
                  <a16:creationId xmlns:a16="http://schemas.microsoft.com/office/drawing/2014/main" id="{63CCC998-C0E9-DA7B-26F4-0AE59C359C45}"/>
                </a:ext>
              </a:extLst>
            </p:cNvPr>
            <p:cNvSpPr txBox="1"/>
            <p:nvPr/>
          </p:nvSpPr>
          <p:spPr>
            <a:xfrm>
              <a:off x="0" y="-123825"/>
              <a:ext cx="2855239" cy="422524"/>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32">
            <a:extLst>
              <a:ext uri="{FF2B5EF4-FFF2-40B4-BE49-F238E27FC236}">
                <a16:creationId xmlns:a16="http://schemas.microsoft.com/office/drawing/2014/main" id="{E7DF6A50-0B80-4894-35C1-C0BC551B1AFD}"/>
              </a:ext>
            </a:extLst>
          </p:cNvPr>
          <p:cNvSpPr txBox="1"/>
          <p:nvPr/>
        </p:nvSpPr>
        <p:spPr>
          <a:xfrm>
            <a:off x="3474159" y="2014221"/>
            <a:ext cx="11339682" cy="867032"/>
          </a:xfrm>
          <a:prstGeom prst="rect">
            <a:avLst/>
          </a:prstGeom>
        </p:spPr>
        <p:txBody>
          <a:bodyPr wrap="square" lIns="0" tIns="0" rIns="0" bIns="0" rtlCol="0" anchor="t">
            <a:spAutoFit/>
          </a:bodyPr>
          <a:lstStyle/>
          <a:p>
            <a:pPr marL="0" marR="0" lvl="0" indent="0" algn="ctr" defTabSz="914400" rtl="0" eaLnBrk="1" fontAlgn="auto" latinLnBrk="0" hangingPunct="1">
              <a:lnSpc>
                <a:spcPts val="7036"/>
              </a:lnSpc>
              <a:spcBef>
                <a:spcPct val="0"/>
              </a:spcBef>
              <a:spcAft>
                <a:spcPts val="0"/>
              </a:spcAft>
              <a:buClrTx/>
              <a:buSzTx/>
              <a:buFontTx/>
              <a:buNone/>
              <a:tabLst/>
              <a:defRPr/>
            </a:pPr>
            <a:r>
              <a:rPr lang="en-US" sz="4800" dirty="0">
                <a:solidFill>
                  <a:srgbClr val="FFFFFF"/>
                </a:solidFill>
                <a:latin typeface="FF Meta Hebrew"/>
                <a:ea typeface="FF Meta Hebrew"/>
                <a:cs typeface="FF Meta Hebrew"/>
                <a:sym typeface="FF Meta Hebrew"/>
              </a:rPr>
              <a:t>Join us at an Open Day!</a:t>
            </a:r>
            <a:endParaRPr kumimoji="0" lang="en-US" sz="4800" b="0" i="0" u="none" strike="noStrike" kern="1200" cap="none" spc="0" normalizeH="0" baseline="0" noProof="0" dirty="0">
              <a:ln>
                <a:noFill/>
              </a:ln>
              <a:solidFill>
                <a:srgbClr val="FFFFFF"/>
              </a:solidFill>
              <a:effectLst/>
              <a:uLnTx/>
              <a:uFillTx/>
              <a:latin typeface="FF Meta Hebrew"/>
              <a:ea typeface="FF Meta Hebrew"/>
              <a:cs typeface="FF Meta Hebrew"/>
              <a:sym typeface="FF Meta Hebrew"/>
            </a:endParaRPr>
          </a:p>
        </p:txBody>
      </p:sp>
      <p:pic>
        <p:nvPicPr>
          <p:cNvPr id="17" name="Picture 16">
            <a:extLst>
              <a:ext uri="{FF2B5EF4-FFF2-40B4-BE49-F238E27FC236}">
                <a16:creationId xmlns:a16="http://schemas.microsoft.com/office/drawing/2014/main" id="{4209E47C-BC1A-B57A-769E-19795F7AB0ED}"/>
              </a:ext>
            </a:extLst>
          </p:cNvPr>
          <p:cNvPicPr>
            <a:picLocks noChangeAspect="1"/>
          </p:cNvPicPr>
          <p:nvPr/>
        </p:nvPicPr>
        <p:blipFill>
          <a:blip r:embed="rId3"/>
          <a:stretch>
            <a:fillRect/>
          </a:stretch>
        </p:blipFill>
        <p:spPr>
          <a:xfrm>
            <a:off x="2566280" y="4269902"/>
            <a:ext cx="13155440" cy="3567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462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0342E6E1-9231-98BF-5BEA-09C44669EF7F}"/>
              </a:ext>
            </a:extLst>
          </p:cNvPr>
          <p:cNvPicPr>
            <a:picLocks noChangeAspect="1"/>
          </p:cNvPicPr>
          <p:nvPr/>
        </p:nvPicPr>
        <p:blipFill>
          <a:blip r:embed="rId4"/>
          <a:stretch>
            <a:fillRect/>
          </a:stretch>
        </p:blipFill>
        <p:spPr>
          <a:xfrm>
            <a:off x="3288351" y="1702942"/>
            <a:ext cx="12490365" cy="6881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8371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246" y="-2229"/>
            <a:ext cx="18288000" cy="10289229"/>
          </a:xfrm>
        </p:spPr>
      </p:pic>
      <p:sp>
        <p:nvSpPr>
          <p:cNvPr id="7" name="Title 1">
            <a:extLst>
              <a:ext uri="{FF2B5EF4-FFF2-40B4-BE49-F238E27FC236}">
                <a16:creationId xmlns:a16="http://schemas.microsoft.com/office/drawing/2014/main" id="{E6E5371A-B89B-499C-4989-72A113D7D358}"/>
              </a:ext>
            </a:extLst>
          </p:cNvPr>
          <p:cNvSpPr>
            <a:spLocks noGrp="1"/>
          </p:cNvSpPr>
          <p:nvPr>
            <p:ph type="title"/>
          </p:nvPr>
        </p:nvSpPr>
        <p:spPr>
          <a:xfrm>
            <a:off x="3875314" y="251293"/>
            <a:ext cx="13155386" cy="1988345"/>
          </a:xfrm>
        </p:spPr>
        <p:txBody>
          <a:bodyPr>
            <a:normAutofit/>
          </a:bodyPr>
          <a:lstStyle/>
          <a:p>
            <a:r>
              <a:rPr lang="en-GB" sz="6000" b="1" dirty="0"/>
              <a:t>Thank you</a:t>
            </a:r>
          </a:p>
        </p:txBody>
      </p:sp>
      <p:sp>
        <p:nvSpPr>
          <p:cNvPr id="8" name="TextBox 7">
            <a:extLst>
              <a:ext uri="{FF2B5EF4-FFF2-40B4-BE49-F238E27FC236}">
                <a16:creationId xmlns:a16="http://schemas.microsoft.com/office/drawing/2014/main" id="{95BD097E-11CC-E41D-1A70-E855AAAA4382}"/>
              </a:ext>
            </a:extLst>
          </p:cNvPr>
          <p:cNvSpPr txBox="1"/>
          <p:nvPr/>
        </p:nvSpPr>
        <p:spPr>
          <a:xfrm>
            <a:off x="4755875" y="1688126"/>
            <a:ext cx="12748355" cy="6555641"/>
          </a:xfrm>
          <a:prstGeom prst="rect">
            <a:avLst/>
          </a:prstGeom>
          <a:noFill/>
        </p:spPr>
        <p:txBody>
          <a:bodyPr wrap="square" rtlCol="0">
            <a:spAutoFit/>
          </a:bodyPr>
          <a:lstStyle/>
          <a:p>
            <a:pPr defTabSz="1371600">
              <a:defRPr/>
            </a:pPr>
            <a:r>
              <a:rPr lang="en-GB" sz="3000" dirty="0">
                <a:solidFill>
                  <a:prstClr val="black"/>
                </a:solidFill>
                <a:latin typeface="Calibri" panose="020F0502020204030204"/>
              </a:rPr>
              <a:t>The slides from this talk will be posted on our college website – we’ll text out a link when they’re available to view</a:t>
            </a:r>
          </a:p>
          <a:p>
            <a:pPr defTabSz="1371600">
              <a:defRPr/>
            </a:pPr>
            <a:endParaRPr lang="en-GB" sz="3000" b="1" dirty="0">
              <a:solidFill>
                <a:prstClr val="black"/>
              </a:solidFill>
              <a:latin typeface="Calibri" panose="020F0502020204030204"/>
            </a:endParaRPr>
          </a:p>
          <a:p>
            <a:pPr defTabSz="1371600">
              <a:defRPr/>
            </a:pPr>
            <a:r>
              <a:rPr lang="en-GB" sz="3000" b="1" dirty="0">
                <a:solidFill>
                  <a:prstClr val="black"/>
                </a:solidFill>
                <a:latin typeface="Calibri" panose="020F0502020204030204"/>
              </a:rPr>
              <a:t>Other talks available this evening</a:t>
            </a: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endParaRPr lang="en-GB" sz="3000" b="1" dirty="0">
              <a:solidFill>
                <a:prstClr val="black"/>
              </a:solidFill>
              <a:latin typeface="Calibri" panose="020F0502020204030204"/>
            </a:endParaRPr>
          </a:p>
          <a:p>
            <a:pPr defTabSz="1371600">
              <a:defRPr/>
            </a:pPr>
            <a:r>
              <a:rPr lang="en-GB" sz="3000" b="1" dirty="0">
                <a:solidFill>
                  <a:prstClr val="black"/>
                </a:solidFill>
                <a:latin typeface="Calibri" panose="020F0502020204030204"/>
              </a:rPr>
              <a:t>Don’t forget to visit out university and employer fair in the Sports Hall</a:t>
            </a:r>
          </a:p>
          <a:p>
            <a:pPr defTabSz="1371600">
              <a:defRPr/>
            </a:pPr>
            <a:r>
              <a:rPr lang="en-GB" sz="3000" dirty="0">
                <a:solidFill>
                  <a:prstClr val="black"/>
                </a:solidFill>
                <a:latin typeface="Calibri" panose="020F0502020204030204"/>
              </a:rPr>
              <a:t>Our visitors are available until 7.30 pm</a:t>
            </a:r>
          </a:p>
        </p:txBody>
      </p:sp>
      <p:pic>
        <p:nvPicPr>
          <p:cNvPr id="6" name="Picture 5">
            <a:extLst>
              <a:ext uri="{FF2B5EF4-FFF2-40B4-BE49-F238E27FC236}">
                <a16:creationId xmlns:a16="http://schemas.microsoft.com/office/drawing/2014/main" id="{3A8B4B2E-F2D2-EF92-642E-37A8F96B2DDE}"/>
              </a:ext>
            </a:extLst>
          </p:cNvPr>
          <p:cNvPicPr>
            <a:picLocks noChangeAspect="1"/>
          </p:cNvPicPr>
          <p:nvPr/>
        </p:nvPicPr>
        <p:blipFill>
          <a:blip r:embed="rId4"/>
          <a:stretch>
            <a:fillRect/>
          </a:stretch>
        </p:blipFill>
        <p:spPr>
          <a:xfrm>
            <a:off x="783771" y="3760285"/>
            <a:ext cx="17004891" cy="3009002"/>
          </a:xfrm>
          <a:prstGeom prst="rect">
            <a:avLst/>
          </a:prstGeom>
        </p:spPr>
      </p:pic>
      <p:sp>
        <p:nvSpPr>
          <p:cNvPr id="5" name="TextBox 4">
            <a:extLst>
              <a:ext uri="{FF2B5EF4-FFF2-40B4-BE49-F238E27FC236}">
                <a16:creationId xmlns:a16="http://schemas.microsoft.com/office/drawing/2014/main" id="{CDF9F0AD-509E-4E8F-A4C7-588030731B55}"/>
              </a:ext>
            </a:extLst>
          </p:cNvPr>
          <p:cNvSpPr txBox="1"/>
          <p:nvPr/>
        </p:nvSpPr>
        <p:spPr>
          <a:xfrm>
            <a:off x="1106129" y="5029199"/>
            <a:ext cx="973395" cy="1569660"/>
          </a:xfrm>
          <a:prstGeom prst="rect">
            <a:avLst/>
          </a:prstGeom>
          <a:solidFill>
            <a:srgbClr val="FFFFFF"/>
          </a:solidFill>
        </p:spPr>
        <p:txBody>
          <a:bodyPr wrap="square" rtlCol="0">
            <a:spAutoFit/>
          </a:bodyPr>
          <a:lstStyle/>
          <a:p>
            <a:pPr defTabSz="1371600"/>
            <a:r>
              <a:rPr lang="en-GB" sz="2400" dirty="0">
                <a:solidFill>
                  <a:srgbClr val="000000"/>
                </a:solidFill>
                <a:latin typeface="Calibri" panose="020F0502020204030204" pitchFamily="34" charset="0"/>
                <a:cs typeface="Calibri" panose="020F0502020204030204" pitchFamily="34" charset="0"/>
              </a:rPr>
              <a:t>1730</a:t>
            </a:r>
          </a:p>
          <a:p>
            <a:pPr defTabSz="1371600"/>
            <a:r>
              <a:rPr lang="en-GB" sz="2400" dirty="0">
                <a:solidFill>
                  <a:srgbClr val="000000"/>
                </a:solidFill>
                <a:latin typeface="Calibri" panose="020F0502020204030204" pitchFamily="34" charset="0"/>
                <a:cs typeface="Calibri" panose="020F0502020204030204" pitchFamily="34" charset="0"/>
              </a:rPr>
              <a:t>1800</a:t>
            </a:r>
          </a:p>
          <a:p>
            <a:pPr defTabSz="1371600"/>
            <a:r>
              <a:rPr lang="en-GB" sz="2400" dirty="0">
                <a:solidFill>
                  <a:srgbClr val="000000"/>
                </a:solidFill>
                <a:latin typeface="Calibri" panose="020F0502020204030204" pitchFamily="34" charset="0"/>
                <a:cs typeface="Calibri" panose="020F0502020204030204" pitchFamily="34" charset="0"/>
              </a:rPr>
              <a:t>1830</a:t>
            </a:r>
          </a:p>
          <a:p>
            <a:pPr defTabSz="1371600"/>
            <a:r>
              <a:rPr lang="en-GB" sz="2400" dirty="0">
                <a:solidFill>
                  <a:srgbClr val="000000"/>
                </a:solidFill>
                <a:latin typeface="Calibri" panose="020F0502020204030204" pitchFamily="34" charset="0"/>
                <a:cs typeface="Calibri" panose="020F0502020204030204" pitchFamily="34" charset="0"/>
              </a:rPr>
              <a:t>1900</a:t>
            </a:r>
          </a:p>
        </p:txBody>
      </p:sp>
      <p:sp>
        <p:nvSpPr>
          <p:cNvPr id="12" name="TextBox 11">
            <a:extLst>
              <a:ext uri="{FF2B5EF4-FFF2-40B4-BE49-F238E27FC236}">
                <a16:creationId xmlns:a16="http://schemas.microsoft.com/office/drawing/2014/main" id="{E6BEC755-BBFE-2E4A-D7FD-395562FD3DA5}"/>
              </a:ext>
            </a:extLst>
          </p:cNvPr>
          <p:cNvSpPr txBox="1"/>
          <p:nvPr/>
        </p:nvSpPr>
        <p:spPr>
          <a:xfrm>
            <a:off x="16116299" y="6217706"/>
            <a:ext cx="1387931" cy="369332"/>
          </a:xfrm>
          <a:prstGeom prst="rect">
            <a:avLst/>
          </a:prstGeom>
          <a:solidFill>
            <a:srgbClr val="FFFFFF"/>
          </a:solidFill>
        </p:spPr>
        <p:txBody>
          <a:bodyPr wrap="square" rtlCol="0">
            <a:spAutoFit/>
          </a:bodyPr>
          <a:lstStyle/>
          <a:p>
            <a:pPr defTabSz="1371600"/>
            <a:r>
              <a:rPr lang="en-GB" b="1" dirty="0">
                <a:solidFill>
                  <a:srgbClr val="FF0000"/>
                </a:solidFill>
                <a:latin typeface="Calibri" panose="020F0502020204030204" pitchFamily="34" charset="0"/>
                <a:cs typeface="Calibri" panose="020F0502020204030204" pitchFamily="34" charset="0"/>
              </a:rPr>
              <a:t>1830 only</a:t>
            </a:r>
          </a:p>
        </p:txBody>
      </p:sp>
      <p:sp>
        <p:nvSpPr>
          <p:cNvPr id="11" name="L-Shape 10">
            <a:extLst>
              <a:ext uri="{FF2B5EF4-FFF2-40B4-BE49-F238E27FC236}">
                <a16:creationId xmlns:a16="http://schemas.microsoft.com/office/drawing/2014/main" id="{0B44C7A1-4350-E634-662E-AF5B7E0533A3}"/>
              </a:ext>
            </a:extLst>
          </p:cNvPr>
          <p:cNvSpPr/>
          <p:nvPr/>
        </p:nvSpPr>
        <p:spPr>
          <a:xfrm rot="2697449" flipH="1">
            <a:off x="2902913" y="5122263"/>
            <a:ext cx="451220" cy="1228131"/>
          </a:xfrm>
          <a:prstGeom prst="corner">
            <a:avLst>
              <a:gd name="adj1" fmla="val 41924"/>
              <a:gd name="adj2" fmla="val 35868"/>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GB" sz="2700">
              <a:solidFill>
                <a:srgbClr val="FFFFFF"/>
              </a:solidFill>
              <a:latin typeface="Arial"/>
            </a:endParaRPr>
          </a:p>
        </p:txBody>
      </p:sp>
    </p:spTree>
    <p:extLst>
      <p:ext uri="{BB962C8B-B14F-4D97-AF65-F5344CB8AC3E}">
        <p14:creationId xmlns:p14="http://schemas.microsoft.com/office/powerpoint/2010/main" val="322761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8EBFD47-6196-00AF-04E1-43BA9D374980}"/>
              </a:ext>
            </a:extLst>
          </p:cNvPr>
          <p:cNvSpPr/>
          <p:nvPr/>
        </p:nvSpPr>
        <p:spPr>
          <a:xfrm>
            <a:off x="10418269" y="-197730"/>
            <a:ext cx="7912949" cy="10544305"/>
          </a:xfrm>
          <a:prstGeom prst="rect">
            <a:avLst/>
          </a:prstGeom>
          <a:solidFill>
            <a:srgbClr val="6900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endParaRPr lang="en-GB">
              <a:solidFill>
                <a:prstClr val="white"/>
              </a:solidFill>
              <a:latin typeface="Calibri"/>
            </a:endParaRPr>
          </a:p>
        </p:txBody>
      </p:sp>
      <p:grpSp>
        <p:nvGrpSpPr>
          <p:cNvPr id="2" name="Group 2"/>
          <p:cNvGrpSpPr/>
          <p:nvPr/>
        </p:nvGrpSpPr>
        <p:grpSpPr>
          <a:xfrm>
            <a:off x="-350230" y="-197730"/>
            <a:ext cx="10768499" cy="11878532"/>
            <a:chOff x="0" y="0"/>
            <a:chExt cx="2836148" cy="3128502"/>
          </a:xfrm>
        </p:grpSpPr>
        <p:sp>
          <p:nvSpPr>
            <p:cNvPr id="3" name="Freeform 3"/>
            <p:cNvSpPr/>
            <p:nvPr/>
          </p:nvSpPr>
          <p:spPr>
            <a:xfrm>
              <a:off x="0" y="0"/>
              <a:ext cx="2836148" cy="3128502"/>
            </a:xfrm>
            <a:custGeom>
              <a:avLst/>
              <a:gdLst/>
              <a:ahLst/>
              <a:cxnLst/>
              <a:rect l="l" t="t" r="r" b="b"/>
              <a:pathLst>
                <a:path w="2836148" h="3128502">
                  <a:moveTo>
                    <a:pt x="36666" y="0"/>
                  </a:moveTo>
                  <a:lnTo>
                    <a:pt x="2799482" y="0"/>
                  </a:lnTo>
                  <a:cubicBezTo>
                    <a:pt x="2809206" y="0"/>
                    <a:pt x="2818532" y="3863"/>
                    <a:pt x="2825409" y="10739"/>
                  </a:cubicBezTo>
                  <a:cubicBezTo>
                    <a:pt x="2832285" y="17615"/>
                    <a:pt x="2836148" y="26942"/>
                    <a:pt x="2836148" y="36666"/>
                  </a:cubicBezTo>
                  <a:lnTo>
                    <a:pt x="2836148" y="3091836"/>
                  </a:lnTo>
                  <a:cubicBezTo>
                    <a:pt x="2836148" y="3101560"/>
                    <a:pt x="2832285" y="3110887"/>
                    <a:pt x="2825409" y="3117763"/>
                  </a:cubicBezTo>
                  <a:cubicBezTo>
                    <a:pt x="2818532" y="3124639"/>
                    <a:pt x="2809206" y="3128502"/>
                    <a:pt x="2799482" y="3128502"/>
                  </a:cubicBezTo>
                  <a:lnTo>
                    <a:pt x="36666" y="3128502"/>
                  </a:lnTo>
                  <a:cubicBezTo>
                    <a:pt x="26942" y="3128502"/>
                    <a:pt x="17615" y="3124639"/>
                    <a:pt x="10739" y="3117763"/>
                  </a:cubicBezTo>
                  <a:cubicBezTo>
                    <a:pt x="3863" y="3110887"/>
                    <a:pt x="0" y="3101560"/>
                    <a:pt x="0" y="3091836"/>
                  </a:cubicBezTo>
                  <a:lnTo>
                    <a:pt x="0" y="36666"/>
                  </a:lnTo>
                  <a:cubicBezTo>
                    <a:pt x="0" y="26942"/>
                    <a:pt x="3863" y="17615"/>
                    <a:pt x="10739" y="10739"/>
                  </a:cubicBezTo>
                  <a:cubicBezTo>
                    <a:pt x="17615" y="3863"/>
                    <a:pt x="26942" y="0"/>
                    <a:pt x="36666" y="0"/>
                  </a:cubicBezTo>
                  <a:close/>
                </a:path>
              </a:pathLst>
            </a:custGeom>
            <a:solidFill>
              <a:srgbClr val="AC145A"/>
            </a:solidFill>
            <a:ln w="47625" cap="rnd">
              <a:noFill/>
              <a:prstDash val="solid"/>
              <a:round/>
            </a:ln>
          </p:spPr>
          <p:txBody>
            <a:bodyPr/>
            <a:lstStyle/>
            <a:p>
              <a:pPr defTabSz="914445"/>
              <a:endParaRPr lang="en-GB">
                <a:solidFill>
                  <a:prstClr val="black"/>
                </a:solidFill>
                <a:latin typeface="Calibri"/>
              </a:endParaRPr>
            </a:p>
          </p:txBody>
        </p:sp>
        <p:sp>
          <p:nvSpPr>
            <p:cNvPr id="4" name="TextBox 4"/>
            <p:cNvSpPr txBox="1"/>
            <p:nvPr/>
          </p:nvSpPr>
          <p:spPr>
            <a:xfrm>
              <a:off x="0" y="-57150"/>
              <a:ext cx="2836148" cy="3185652"/>
            </a:xfrm>
            <a:prstGeom prst="rect">
              <a:avLst/>
            </a:prstGeom>
            <a:ln>
              <a:noFill/>
            </a:ln>
          </p:spPr>
          <p:txBody>
            <a:bodyPr lIns="50801" tIns="50801" rIns="50801" bIns="50801" rtlCol="0" anchor="ctr"/>
            <a:lstStyle/>
            <a:p>
              <a:pPr algn="ctr" defTabSz="914445">
                <a:lnSpc>
                  <a:spcPts val="3080"/>
                </a:lnSpc>
              </a:pPr>
              <a:endParaRPr>
                <a:solidFill>
                  <a:prstClr val="black"/>
                </a:solidFill>
                <a:latin typeface="Calibri"/>
              </a:endParaRPr>
            </a:p>
          </p:txBody>
        </p:sp>
      </p:grpSp>
      <p:sp>
        <p:nvSpPr>
          <p:cNvPr id="9" name="TextBox 9"/>
          <p:cNvSpPr txBox="1"/>
          <p:nvPr/>
        </p:nvSpPr>
        <p:spPr>
          <a:xfrm>
            <a:off x="157034" y="2902985"/>
            <a:ext cx="10017054" cy="2071657"/>
          </a:xfrm>
          <a:prstGeom prst="rect">
            <a:avLst/>
          </a:prstGeom>
        </p:spPr>
        <p:txBody>
          <a:bodyPr lIns="0" tIns="0" rIns="0" bIns="0" rtlCol="0" anchor="t">
            <a:spAutoFit/>
          </a:bodyPr>
          <a:lstStyle/>
          <a:p>
            <a:pPr algn="ctr" defTabSz="914445">
              <a:lnSpc>
                <a:spcPts val="5460"/>
              </a:lnSpc>
              <a:spcBef>
                <a:spcPct val="0"/>
              </a:spcBef>
            </a:pPr>
            <a:r>
              <a:rPr lang="en-US" sz="3200" dirty="0">
                <a:solidFill>
                  <a:srgbClr val="ECEFF0"/>
                </a:solidFill>
                <a:latin typeface="Canva Sans"/>
                <a:ea typeface="Canva Sans"/>
                <a:cs typeface="Canva Sans"/>
                <a:sym typeface="Canva Sans"/>
              </a:rPr>
              <a:t>We offer a wide range of undergraduate courses across dozens of subjects, as well as foundation years and degree apprenticeships.</a:t>
            </a:r>
          </a:p>
        </p:txBody>
      </p:sp>
      <p:sp>
        <p:nvSpPr>
          <p:cNvPr id="10" name="TextBox 10"/>
          <p:cNvSpPr txBox="1"/>
          <p:nvPr/>
        </p:nvSpPr>
        <p:spPr>
          <a:xfrm>
            <a:off x="177990" y="5347724"/>
            <a:ext cx="10017054" cy="1366336"/>
          </a:xfrm>
          <a:prstGeom prst="rect">
            <a:avLst/>
          </a:prstGeom>
        </p:spPr>
        <p:txBody>
          <a:bodyPr lIns="0" tIns="0" rIns="0" bIns="0" rtlCol="0" anchor="t">
            <a:spAutoFit/>
          </a:bodyPr>
          <a:lstStyle/>
          <a:p>
            <a:pPr algn="ctr" defTabSz="914445">
              <a:lnSpc>
                <a:spcPts val="5460"/>
              </a:lnSpc>
              <a:spcBef>
                <a:spcPct val="0"/>
              </a:spcBef>
            </a:pPr>
            <a:r>
              <a:rPr lang="en-US" sz="3200" dirty="0">
                <a:solidFill>
                  <a:srgbClr val="ECEFF0"/>
                </a:solidFill>
                <a:latin typeface="Canva Sans"/>
                <a:ea typeface="Canva Sans"/>
                <a:cs typeface="Canva Sans"/>
                <a:sym typeface="Canva Sans"/>
              </a:rPr>
              <a:t>In fact, our degree apprenticeship portfolio is one of the widest in the country!</a:t>
            </a:r>
          </a:p>
        </p:txBody>
      </p:sp>
      <p:sp>
        <p:nvSpPr>
          <p:cNvPr id="11" name="TextBox 11"/>
          <p:cNvSpPr txBox="1"/>
          <p:nvPr/>
        </p:nvSpPr>
        <p:spPr>
          <a:xfrm>
            <a:off x="157034" y="7284358"/>
            <a:ext cx="10017054" cy="1366336"/>
          </a:xfrm>
          <a:prstGeom prst="rect">
            <a:avLst/>
          </a:prstGeom>
        </p:spPr>
        <p:txBody>
          <a:bodyPr lIns="0" tIns="0" rIns="0" bIns="0" rtlCol="0" anchor="t">
            <a:spAutoFit/>
          </a:bodyPr>
          <a:lstStyle/>
          <a:p>
            <a:pPr algn="ctr" defTabSz="914445">
              <a:lnSpc>
                <a:spcPts val="5460"/>
              </a:lnSpc>
              <a:spcBef>
                <a:spcPct val="0"/>
              </a:spcBef>
            </a:pPr>
            <a:r>
              <a:rPr lang="en-US" sz="3200" dirty="0">
                <a:solidFill>
                  <a:srgbClr val="ECEFF0"/>
                </a:solidFill>
                <a:latin typeface="Canva Sans"/>
                <a:ea typeface="Canva Sans"/>
                <a:cs typeface="Canva Sans"/>
                <a:sym typeface="Canva Sans"/>
              </a:rPr>
              <a:t>Popular subjects include psychology, computing, business and law.</a:t>
            </a:r>
          </a:p>
        </p:txBody>
      </p:sp>
      <p:grpSp>
        <p:nvGrpSpPr>
          <p:cNvPr id="14" name="Group 14"/>
          <p:cNvGrpSpPr/>
          <p:nvPr/>
        </p:nvGrpSpPr>
        <p:grpSpPr>
          <a:xfrm>
            <a:off x="-215146" y="229397"/>
            <a:ext cx="18589907" cy="2459397"/>
            <a:chOff x="-11738554" y="-289322"/>
            <a:chExt cx="24786539" cy="4176290"/>
          </a:xfrm>
        </p:grpSpPr>
        <p:grpSp>
          <p:nvGrpSpPr>
            <p:cNvPr id="15" name="Group 15"/>
            <p:cNvGrpSpPr/>
            <p:nvPr/>
          </p:nvGrpSpPr>
          <p:grpSpPr>
            <a:xfrm>
              <a:off x="-11738554" y="-289322"/>
              <a:ext cx="24786539" cy="4176290"/>
              <a:chOff x="-2318727" y="-57150"/>
              <a:chExt cx="4896107" cy="824947"/>
            </a:xfrm>
          </p:grpSpPr>
          <p:sp>
            <p:nvSpPr>
              <p:cNvPr id="16" name="Freeform 16"/>
              <p:cNvSpPr/>
              <p:nvPr/>
            </p:nvSpPr>
            <p:spPr>
              <a:xfrm>
                <a:off x="-2318727" y="322293"/>
                <a:ext cx="2754102" cy="445504"/>
              </a:xfrm>
              <a:custGeom>
                <a:avLst/>
                <a:gdLst/>
                <a:ahLst/>
                <a:cxnLst/>
                <a:rect l="l" t="t" r="r" b="b"/>
                <a:pathLst>
                  <a:path w="2577380" h="445504">
                    <a:moveTo>
                      <a:pt x="77530" y="0"/>
                    </a:moveTo>
                    <a:lnTo>
                      <a:pt x="2499850" y="0"/>
                    </a:lnTo>
                    <a:cubicBezTo>
                      <a:pt x="2520412" y="0"/>
                      <a:pt x="2540132" y="8168"/>
                      <a:pt x="2554672" y="22708"/>
                    </a:cubicBezTo>
                    <a:cubicBezTo>
                      <a:pt x="2569212" y="37248"/>
                      <a:pt x="2577380" y="56968"/>
                      <a:pt x="2577380" y="77530"/>
                    </a:cubicBezTo>
                    <a:lnTo>
                      <a:pt x="2577380" y="367974"/>
                    </a:lnTo>
                    <a:cubicBezTo>
                      <a:pt x="2577380" y="388536"/>
                      <a:pt x="2569212" y="408256"/>
                      <a:pt x="2554672" y="422796"/>
                    </a:cubicBezTo>
                    <a:cubicBezTo>
                      <a:pt x="2540132" y="437335"/>
                      <a:pt x="2520412" y="445504"/>
                      <a:pt x="2499850" y="445504"/>
                    </a:cubicBezTo>
                    <a:lnTo>
                      <a:pt x="77530" y="445504"/>
                    </a:lnTo>
                    <a:cubicBezTo>
                      <a:pt x="56968" y="445504"/>
                      <a:pt x="37248" y="437335"/>
                      <a:pt x="22708" y="422796"/>
                    </a:cubicBezTo>
                    <a:cubicBezTo>
                      <a:pt x="8168" y="408256"/>
                      <a:pt x="0" y="388536"/>
                      <a:pt x="0" y="367974"/>
                    </a:cubicBezTo>
                    <a:lnTo>
                      <a:pt x="0" y="77530"/>
                    </a:lnTo>
                    <a:cubicBezTo>
                      <a:pt x="0" y="56968"/>
                      <a:pt x="8168" y="37248"/>
                      <a:pt x="22708" y="22708"/>
                    </a:cubicBezTo>
                    <a:cubicBezTo>
                      <a:pt x="37248" y="8168"/>
                      <a:pt x="56968" y="0"/>
                      <a:pt x="77530" y="0"/>
                    </a:cubicBezTo>
                    <a:close/>
                  </a:path>
                </a:pathLst>
              </a:custGeom>
              <a:solidFill>
                <a:srgbClr val="672146"/>
              </a:solidFill>
              <a:ln w="47625" cap="rnd">
                <a:noFill/>
                <a:prstDash val="solid"/>
                <a:round/>
              </a:ln>
            </p:spPr>
            <p:txBody>
              <a:bodyPr/>
              <a:lstStyle/>
              <a:p>
                <a:pPr defTabSz="914445"/>
                <a:endParaRPr lang="en-GB">
                  <a:solidFill>
                    <a:prstClr val="black"/>
                  </a:solidFill>
                  <a:latin typeface="Calibri"/>
                </a:endParaRPr>
              </a:p>
            </p:txBody>
          </p:sp>
          <p:sp>
            <p:nvSpPr>
              <p:cNvPr id="17" name="TextBox 17"/>
              <p:cNvSpPr txBox="1"/>
              <p:nvPr/>
            </p:nvSpPr>
            <p:spPr>
              <a:xfrm>
                <a:off x="0" y="-57150"/>
                <a:ext cx="2577380" cy="502654"/>
              </a:xfrm>
              <a:prstGeom prst="rect">
                <a:avLst/>
              </a:prstGeom>
              <a:ln>
                <a:noFill/>
              </a:ln>
            </p:spPr>
            <p:txBody>
              <a:bodyPr lIns="50801" tIns="50801" rIns="50801" bIns="50801" rtlCol="0" anchor="ctr"/>
              <a:lstStyle/>
              <a:p>
                <a:pPr algn="ctr" defTabSz="914445">
                  <a:lnSpc>
                    <a:spcPts val="3080"/>
                  </a:lnSpc>
                </a:pPr>
                <a:endParaRPr>
                  <a:solidFill>
                    <a:prstClr val="black"/>
                  </a:solidFill>
                  <a:latin typeface="Calibri"/>
                </a:endParaRPr>
              </a:p>
            </p:txBody>
          </p:sp>
        </p:grpSp>
        <p:sp>
          <p:nvSpPr>
            <p:cNvPr id="18" name="TextBox 18"/>
            <p:cNvSpPr txBox="1"/>
            <p:nvPr/>
          </p:nvSpPr>
          <p:spPr>
            <a:xfrm>
              <a:off x="-10951443" y="1736545"/>
              <a:ext cx="12444049" cy="1880611"/>
            </a:xfrm>
            <a:prstGeom prst="rect">
              <a:avLst/>
            </a:prstGeom>
            <a:ln>
              <a:noFill/>
            </a:ln>
          </p:spPr>
          <p:txBody>
            <a:bodyPr lIns="0" tIns="0" rIns="0" bIns="0" rtlCol="0" anchor="t">
              <a:spAutoFit/>
            </a:bodyPr>
            <a:lstStyle/>
            <a:p>
              <a:pPr algn="ctr" defTabSz="914445">
                <a:lnSpc>
                  <a:spcPts val="9519"/>
                </a:lnSpc>
              </a:pPr>
              <a:r>
                <a:rPr lang="en-US" sz="5400" b="1" dirty="0">
                  <a:solidFill>
                    <a:srgbClr val="ECEFF0"/>
                  </a:solidFill>
                  <a:latin typeface="FF Meta Hebrew Bold"/>
                  <a:ea typeface="FF Meta Hebrew Bold"/>
                  <a:cs typeface="FF Meta Hebrew Bold"/>
                  <a:sym typeface="FF Meta Hebrew Bold"/>
                </a:rPr>
                <a:t>WHAT CAN YOU STUDY?</a:t>
              </a:r>
            </a:p>
          </p:txBody>
        </p:sp>
      </p:grpSp>
      <p:pic>
        <p:nvPicPr>
          <p:cNvPr id="21" name="Picture 20" descr="A purple background with white text&#10;&#10;Description automatically generated">
            <a:extLst>
              <a:ext uri="{FF2B5EF4-FFF2-40B4-BE49-F238E27FC236}">
                <a16:creationId xmlns:a16="http://schemas.microsoft.com/office/drawing/2014/main" id="{17868D15-2938-1057-81C5-55D0DD99E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8896" y="348544"/>
            <a:ext cx="6471694" cy="9709061"/>
          </a:xfrm>
          <a:prstGeom prst="rect">
            <a:avLst/>
          </a:prstGeom>
        </p:spPr>
      </p:pic>
      <p:sp>
        <p:nvSpPr>
          <p:cNvPr id="5" name="Freeform 2">
            <a:extLst>
              <a:ext uri="{FF2B5EF4-FFF2-40B4-BE49-F238E27FC236}">
                <a16:creationId xmlns:a16="http://schemas.microsoft.com/office/drawing/2014/main" id="{CEE58940-F134-6C2E-B9D7-82908582C3E3}"/>
              </a:ext>
            </a:extLst>
          </p:cNvPr>
          <p:cNvSpPr/>
          <p:nvPr/>
        </p:nvSpPr>
        <p:spPr>
          <a:xfrm>
            <a:off x="228900" y="259443"/>
            <a:ext cx="1841661" cy="987591"/>
          </a:xfrm>
          <a:custGeom>
            <a:avLst/>
            <a:gdLst/>
            <a:ahLst/>
            <a:cxnLst/>
            <a:rect l="l" t="t" r="r" b="b"/>
            <a:pathLst>
              <a:path w="1841661" h="987591">
                <a:moveTo>
                  <a:pt x="0" y="0"/>
                </a:moveTo>
                <a:lnTo>
                  <a:pt x="1841662" y="0"/>
                </a:lnTo>
                <a:lnTo>
                  <a:pt x="1841662" y="987591"/>
                </a:lnTo>
                <a:lnTo>
                  <a:pt x="0" y="987591"/>
                </a:lnTo>
                <a:lnTo>
                  <a:pt x="0" y="0"/>
                </a:lnTo>
                <a:close/>
              </a:path>
            </a:pathLst>
          </a:custGeom>
          <a:blipFill>
            <a:blip r:embed="rId4"/>
            <a:stretch>
              <a:fillRect/>
            </a:stretch>
          </a:blipFill>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5" name="Freeform 5"/>
          <p:cNvSpPr/>
          <p:nvPr/>
        </p:nvSpPr>
        <p:spPr>
          <a:xfrm>
            <a:off x="7284975" y="6867125"/>
            <a:ext cx="3390162" cy="3118949"/>
          </a:xfrm>
          <a:custGeom>
            <a:avLst/>
            <a:gdLst/>
            <a:ahLst/>
            <a:cxnLst/>
            <a:rect l="l" t="t" r="r" b="b"/>
            <a:pathLst>
              <a:path w="3390162" h="3118949">
                <a:moveTo>
                  <a:pt x="0" y="0"/>
                </a:moveTo>
                <a:lnTo>
                  <a:pt x="3390162" y="0"/>
                </a:lnTo>
                <a:lnTo>
                  <a:pt x="3390162" y="3118949"/>
                </a:lnTo>
                <a:lnTo>
                  <a:pt x="0" y="311894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0" y="941068"/>
            <a:ext cx="18288000" cy="1275349"/>
          </a:xfrm>
          <a:prstGeom prst="rect">
            <a:avLst/>
          </a:prstGeom>
        </p:spPr>
        <p:txBody>
          <a:bodyPr lIns="0" tIns="0" rIns="0" bIns="0" rtlCol="0" anchor="t">
            <a:spAutoFit/>
          </a:bodyPr>
          <a:lstStyle/>
          <a:p>
            <a:pPr algn="ctr">
              <a:lnSpc>
                <a:spcPts val="9900"/>
              </a:lnSpc>
            </a:pPr>
            <a:r>
              <a:rPr lang="en-US" sz="9000" b="1" dirty="0">
                <a:solidFill>
                  <a:srgbClr val="FFFFFF"/>
                </a:solidFill>
                <a:latin typeface="FF Meta Hebrew Bold"/>
                <a:ea typeface="FF Meta Hebrew Bold"/>
                <a:cs typeface="FF Meta Hebrew Bold"/>
                <a:sym typeface="FF Meta Hebrew Bold"/>
              </a:rPr>
              <a:t>SO MUCH CHOICE!</a:t>
            </a:r>
          </a:p>
        </p:txBody>
      </p:sp>
      <p:sp>
        <p:nvSpPr>
          <p:cNvPr id="7" name="TextBox 7"/>
          <p:cNvSpPr txBox="1"/>
          <p:nvPr/>
        </p:nvSpPr>
        <p:spPr>
          <a:xfrm>
            <a:off x="2876913" y="4653118"/>
            <a:ext cx="12206284" cy="1850699"/>
          </a:xfrm>
          <a:prstGeom prst="rect">
            <a:avLst/>
          </a:prstGeom>
        </p:spPr>
        <p:txBody>
          <a:bodyPr lIns="0" tIns="0" rIns="0" bIns="0" rtlCol="0" anchor="t">
            <a:spAutoFit/>
          </a:bodyPr>
          <a:lstStyle/>
          <a:p>
            <a:pPr algn="ctr">
              <a:lnSpc>
                <a:spcPts val="4840"/>
              </a:lnSpc>
            </a:pPr>
            <a:endParaRPr lang="en-US" sz="4400" dirty="0">
              <a:solidFill>
                <a:srgbClr val="FFFFFF"/>
              </a:solidFill>
              <a:latin typeface="FF Meta Hebrew"/>
              <a:ea typeface="FF Meta Hebrew"/>
              <a:cs typeface="FF Meta Hebrew"/>
              <a:sym typeface="FF Meta Hebrew"/>
            </a:endParaRPr>
          </a:p>
          <a:p>
            <a:pPr algn="ctr">
              <a:lnSpc>
                <a:spcPts val="4840"/>
              </a:lnSpc>
            </a:pPr>
            <a:r>
              <a:rPr lang="en-US" sz="4400" dirty="0">
                <a:solidFill>
                  <a:srgbClr val="FFFFFF"/>
                </a:solidFill>
                <a:latin typeface="FF Meta Hebrew"/>
                <a:ea typeface="FF Meta Hebrew"/>
                <a:cs typeface="FF Meta Hebrew"/>
                <a:sym typeface="FF Meta Hebrew"/>
              </a:rPr>
              <a:t>There are two approaches when it comes to deciding...</a:t>
            </a:r>
          </a:p>
        </p:txBody>
      </p:sp>
      <p:sp>
        <p:nvSpPr>
          <p:cNvPr id="8" name="Freeform 2">
            <a:extLst>
              <a:ext uri="{FF2B5EF4-FFF2-40B4-BE49-F238E27FC236}">
                <a16:creationId xmlns:a16="http://schemas.microsoft.com/office/drawing/2014/main" id="{45C97B4D-FAB6-16B7-87B1-E7343039E2F9}"/>
              </a:ext>
            </a:extLst>
          </p:cNvPr>
          <p:cNvSpPr/>
          <p:nvPr/>
        </p:nvSpPr>
        <p:spPr>
          <a:xfrm>
            <a:off x="228900" y="259443"/>
            <a:ext cx="1841661" cy="987591"/>
          </a:xfrm>
          <a:custGeom>
            <a:avLst/>
            <a:gdLst/>
            <a:ahLst/>
            <a:cxnLst/>
            <a:rect l="l" t="t" r="r" b="b"/>
            <a:pathLst>
              <a:path w="1841661" h="987591">
                <a:moveTo>
                  <a:pt x="0" y="0"/>
                </a:moveTo>
                <a:lnTo>
                  <a:pt x="1841662" y="0"/>
                </a:lnTo>
                <a:lnTo>
                  <a:pt x="1841662" y="987591"/>
                </a:lnTo>
                <a:lnTo>
                  <a:pt x="0" y="987591"/>
                </a:lnTo>
                <a:lnTo>
                  <a:pt x="0" y="0"/>
                </a:lnTo>
                <a:close/>
              </a:path>
            </a:pathLst>
          </a:custGeom>
          <a:blipFill>
            <a:blip r:embed="rId4"/>
            <a:stretch>
              <a:fillRect/>
            </a:stretch>
          </a:blipFill>
        </p:spPr>
        <p:txBody>
          <a:bodyPr/>
          <a:lstStyle/>
          <a:p>
            <a:endParaRPr lang="en-GB"/>
          </a:p>
        </p:txBody>
      </p:sp>
      <p:sp>
        <p:nvSpPr>
          <p:cNvPr id="2" name="TextBox 6">
            <a:extLst>
              <a:ext uri="{FF2B5EF4-FFF2-40B4-BE49-F238E27FC236}">
                <a16:creationId xmlns:a16="http://schemas.microsoft.com/office/drawing/2014/main" id="{93CF6279-349B-3A9A-7888-7FC0BC53DF25}"/>
              </a:ext>
            </a:extLst>
          </p:cNvPr>
          <p:cNvSpPr txBox="1"/>
          <p:nvPr/>
        </p:nvSpPr>
        <p:spPr>
          <a:xfrm>
            <a:off x="968410" y="2170897"/>
            <a:ext cx="16023291" cy="919675"/>
          </a:xfrm>
          <a:prstGeom prst="rect">
            <a:avLst/>
          </a:prstGeom>
        </p:spPr>
        <p:txBody>
          <a:bodyPr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FF Meta Hebrew"/>
                <a:ea typeface="FF Meta Hebrew"/>
                <a:cs typeface="FF Meta Hebrew"/>
                <a:sym typeface="FF Meta Hebrew"/>
              </a:rPr>
              <a:t>How many degree courses are currently available within the UK?</a:t>
            </a:r>
          </a:p>
        </p:txBody>
      </p:sp>
      <p:sp>
        <p:nvSpPr>
          <p:cNvPr id="3" name="TextBox 7">
            <a:extLst>
              <a:ext uri="{FF2B5EF4-FFF2-40B4-BE49-F238E27FC236}">
                <a16:creationId xmlns:a16="http://schemas.microsoft.com/office/drawing/2014/main" id="{5B705727-B5F4-97E4-A231-B52F8BEA6211}"/>
              </a:ext>
            </a:extLst>
          </p:cNvPr>
          <p:cNvSpPr txBox="1"/>
          <p:nvPr/>
        </p:nvSpPr>
        <p:spPr>
          <a:xfrm>
            <a:off x="1050381" y="2223639"/>
            <a:ext cx="15859347" cy="2460482"/>
          </a:xfrm>
          <a:prstGeom prst="rect">
            <a:avLst/>
          </a:prstGeom>
        </p:spPr>
        <p:txBody>
          <a:bodyPr wrap="square" lIns="0" tIns="0" rIns="0" bIns="0" rtlCol="0" anchor="t">
            <a:spAutoFit/>
          </a:bodyPr>
          <a:lstStyle/>
          <a:p>
            <a:pPr marL="0" marR="0" lvl="0" indent="0" algn="ctr" defTabSz="914400" rtl="0" eaLnBrk="1" fontAlgn="auto" latinLnBrk="0" hangingPunct="1">
              <a:lnSpc>
                <a:spcPts val="21998"/>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FFFFFF"/>
                </a:solidFill>
                <a:effectLst/>
                <a:uLnTx/>
                <a:uFillTx/>
                <a:latin typeface="FF Meta Hebrew"/>
                <a:ea typeface="FF Meta Hebrew"/>
                <a:cs typeface="FF Meta Hebrew"/>
                <a:sym typeface="FF Meta Hebrew"/>
              </a:rPr>
              <a:t>50,000+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grpSp>
        <p:nvGrpSpPr>
          <p:cNvPr id="3" name="Group 3"/>
          <p:cNvGrpSpPr/>
          <p:nvPr/>
        </p:nvGrpSpPr>
        <p:grpSpPr>
          <a:xfrm>
            <a:off x="10189607" y="1730370"/>
            <a:ext cx="6882968" cy="7427449"/>
            <a:chOff x="0" y="0"/>
            <a:chExt cx="1812798" cy="1956201"/>
          </a:xfrm>
        </p:grpSpPr>
        <p:sp>
          <p:nvSpPr>
            <p:cNvPr id="4" name="Freeform 4"/>
            <p:cNvSpPr/>
            <p:nvPr/>
          </p:nvSpPr>
          <p:spPr>
            <a:xfrm>
              <a:off x="0" y="0"/>
              <a:ext cx="1812798" cy="1956201"/>
            </a:xfrm>
            <a:custGeom>
              <a:avLst/>
              <a:gdLst/>
              <a:ahLst/>
              <a:cxnLst/>
              <a:rect l="l" t="t" r="r" b="b"/>
              <a:pathLst>
                <a:path w="1812798" h="1956201">
                  <a:moveTo>
                    <a:pt x="57364" y="0"/>
                  </a:moveTo>
                  <a:lnTo>
                    <a:pt x="1755434" y="0"/>
                  </a:lnTo>
                  <a:cubicBezTo>
                    <a:pt x="1787115" y="0"/>
                    <a:pt x="1812798" y="25683"/>
                    <a:pt x="1812798" y="57364"/>
                  </a:cubicBezTo>
                  <a:lnTo>
                    <a:pt x="1812798" y="1898836"/>
                  </a:lnTo>
                  <a:cubicBezTo>
                    <a:pt x="1812798" y="1914050"/>
                    <a:pt x="1806754" y="1928641"/>
                    <a:pt x="1795997" y="1939399"/>
                  </a:cubicBezTo>
                  <a:cubicBezTo>
                    <a:pt x="1785239" y="1950157"/>
                    <a:pt x="1770648" y="1956201"/>
                    <a:pt x="1755434" y="1956201"/>
                  </a:cubicBezTo>
                  <a:lnTo>
                    <a:pt x="57364" y="1956201"/>
                  </a:lnTo>
                  <a:cubicBezTo>
                    <a:pt x="42150" y="1956201"/>
                    <a:pt x="27560" y="1950157"/>
                    <a:pt x="16802" y="1939399"/>
                  </a:cubicBezTo>
                  <a:cubicBezTo>
                    <a:pt x="6044" y="1928641"/>
                    <a:pt x="0" y="1914050"/>
                    <a:pt x="0" y="1898836"/>
                  </a:cubicBezTo>
                  <a:lnTo>
                    <a:pt x="0" y="57364"/>
                  </a:lnTo>
                  <a:cubicBezTo>
                    <a:pt x="0" y="42150"/>
                    <a:pt x="6044" y="27560"/>
                    <a:pt x="16802" y="16802"/>
                  </a:cubicBezTo>
                  <a:cubicBezTo>
                    <a:pt x="27560" y="6044"/>
                    <a:pt x="42150" y="0"/>
                    <a:pt x="57364" y="0"/>
                  </a:cubicBezTo>
                  <a:close/>
                </a:path>
              </a:pathLst>
            </a:custGeom>
            <a:solidFill>
              <a:srgbClr val="E31C7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47625"/>
              <a:ext cx="1812798" cy="2003826"/>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12410738" y="5966550"/>
            <a:ext cx="2440708" cy="2431555"/>
          </a:xfrm>
          <a:custGeom>
            <a:avLst/>
            <a:gdLst/>
            <a:ahLst/>
            <a:cxnLst/>
            <a:rect l="l" t="t" r="r" b="b"/>
            <a:pathLst>
              <a:path w="2440708" h="2431555">
                <a:moveTo>
                  <a:pt x="0" y="0"/>
                </a:moveTo>
                <a:lnTo>
                  <a:pt x="2440707" y="0"/>
                </a:lnTo>
                <a:lnTo>
                  <a:pt x="2440707" y="2431555"/>
                </a:lnTo>
                <a:lnTo>
                  <a:pt x="0" y="243155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028700" y="1490312"/>
            <a:ext cx="7868027" cy="7907565"/>
          </a:xfrm>
          <a:custGeom>
            <a:avLst/>
            <a:gdLst/>
            <a:ahLst/>
            <a:cxnLst/>
            <a:rect l="l" t="t" r="r" b="b"/>
            <a:pathLst>
              <a:path w="7868027" h="7907565">
                <a:moveTo>
                  <a:pt x="0" y="0"/>
                </a:moveTo>
                <a:lnTo>
                  <a:pt x="7868027" y="0"/>
                </a:lnTo>
                <a:lnTo>
                  <a:pt x="7868027" y="7907565"/>
                </a:lnTo>
                <a:lnTo>
                  <a:pt x="0" y="790756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5936876" y="2785505"/>
            <a:ext cx="1886396" cy="2357995"/>
          </a:xfrm>
          <a:custGeom>
            <a:avLst/>
            <a:gdLst/>
            <a:ahLst/>
            <a:cxnLst/>
            <a:rect l="l" t="t" r="r" b="b"/>
            <a:pathLst>
              <a:path w="1886396" h="2357995">
                <a:moveTo>
                  <a:pt x="0" y="0"/>
                </a:moveTo>
                <a:lnTo>
                  <a:pt x="1886395" y="0"/>
                </a:lnTo>
                <a:lnTo>
                  <a:pt x="1886395" y="2357995"/>
                </a:lnTo>
                <a:lnTo>
                  <a:pt x="0" y="235799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1779621" y="2785505"/>
            <a:ext cx="2488535" cy="2488535"/>
          </a:xfrm>
          <a:custGeom>
            <a:avLst/>
            <a:gdLst/>
            <a:ahLst/>
            <a:cxnLst/>
            <a:rect l="l" t="t" r="r" b="b"/>
            <a:pathLst>
              <a:path w="2488535" h="2488535">
                <a:moveTo>
                  <a:pt x="0" y="0"/>
                </a:moveTo>
                <a:lnTo>
                  <a:pt x="2488534" y="0"/>
                </a:lnTo>
                <a:lnTo>
                  <a:pt x="2488534" y="2488535"/>
                </a:lnTo>
                <a:lnTo>
                  <a:pt x="0" y="248853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a:off x="3672688" y="6586911"/>
            <a:ext cx="2580051" cy="2293020"/>
          </a:xfrm>
          <a:custGeom>
            <a:avLst/>
            <a:gdLst/>
            <a:ahLst/>
            <a:cxnLst/>
            <a:rect l="l" t="t" r="r" b="b"/>
            <a:pathLst>
              <a:path w="2580051" h="2293020">
                <a:moveTo>
                  <a:pt x="0" y="0"/>
                </a:moveTo>
                <a:lnTo>
                  <a:pt x="2580051" y="0"/>
                </a:lnTo>
                <a:lnTo>
                  <a:pt x="2580051" y="2293020"/>
                </a:lnTo>
                <a:lnTo>
                  <a:pt x="0" y="229302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p:cNvGrpSpPr/>
          <p:nvPr/>
        </p:nvGrpSpPr>
        <p:grpSpPr>
          <a:xfrm>
            <a:off x="4093231" y="4352218"/>
            <a:ext cx="1843645" cy="18436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2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p:cNvSpPr txBox="1"/>
          <p:nvPr/>
        </p:nvSpPr>
        <p:spPr>
          <a:xfrm>
            <a:off x="5381327" y="56455"/>
            <a:ext cx="8868073" cy="937949"/>
          </a:xfrm>
          <a:prstGeom prst="rect">
            <a:avLst/>
          </a:prstGeom>
        </p:spPr>
        <p:txBody>
          <a:bodyPr wrap="square" lIns="0" tIns="0" rIns="0" bIns="0" rtlCol="0" anchor="t">
            <a:spAutoFit/>
          </a:bodyPr>
          <a:lstStyle/>
          <a:p>
            <a:pPr marL="0" marR="0" lvl="0" indent="0" algn="ctr" defTabSz="914400" rtl="0" eaLnBrk="1" fontAlgn="auto" latinLnBrk="0" hangingPunct="1">
              <a:lnSpc>
                <a:spcPts val="7700"/>
              </a:lnSpc>
              <a:spcBef>
                <a:spcPct val="0"/>
              </a:spcBef>
              <a:spcAft>
                <a:spcPts val="0"/>
              </a:spcAft>
              <a:buClrTx/>
              <a:buSzTx/>
              <a:buFontTx/>
              <a:buNone/>
              <a:tabLst/>
              <a:defRPr/>
            </a:pPr>
            <a:r>
              <a:rPr kumimoji="0" lang="en-US" sz="5500" b="1" i="0" u="none" strike="noStrike" kern="1200" cap="none" spc="0" normalizeH="0" baseline="0" noProof="0">
                <a:ln>
                  <a:noFill/>
                </a:ln>
                <a:solidFill>
                  <a:srgbClr val="FFFFFF"/>
                </a:solidFill>
                <a:effectLst/>
                <a:uLnTx/>
                <a:uFillTx/>
                <a:latin typeface="FF Meta Hebrew Bold"/>
                <a:ea typeface="FF Meta Hebrew Bold"/>
                <a:cs typeface="FF Meta Hebrew Bold"/>
                <a:sym typeface="FF Meta Hebrew Bold"/>
              </a:rPr>
              <a:t>What are my HE choices?</a:t>
            </a:r>
          </a:p>
        </p:txBody>
      </p:sp>
      <p:sp>
        <p:nvSpPr>
          <p:cNvPr id="15" name="TextBox 15"/>
          <p:cNvSpPr txBox="1"/>
          <p:nvPr/>
        </p:nvSpPr>
        <p:spPr>
          <a:xfrm>
            <a:off x="10491216" y="1995621"/>
            <a:ext cx="6279751" cy="3583307"/>
          </a:xfrm>
          <a:prstGeom prst="rect">
            <a:avLst/>
          </a:prstGeom>
        </p:spPr>
        <p:txBody>
          <a:bodyPr lIns="0" tIns="0" rIns="0" bIns="0" rtlCol="0" anchor="t">
            <a:spAutoFit/>
          </a:bodyPr>
          <a:lstStyle/>
          <a:p>
            <a:pPr marL="0" marR="0" lvl="0" indent="0" algn="ctr" defTabSz="914400" rtl="0" eaLnBrk="1" fontAlgn="auto" latinLnBrk="0" hangingPunct="1">
              <a:lnSpc>
                <a:spcPts val="6719"/>
              </a:lnSpc>
              <a:spcBef>
                <a:spcPct val="0"/>
              </a:spcBef>
              <a:spcAft>
                <a:spcPts val="0"/>
              </a:spcAft>
              <a:buClrTx/>
              <a:buSzTx/>
              <a:buFontTx/>
              <a:buNone/>
              <a:tabLst/>
              <a:defRPr/>
            </a:pPr>
            <a:r>
              <a:rPr kumimoji="0" lang="en-US" sz="4799" b="1" i="0" u="none" strike="noStrike" kern="1200" cap="none" spc="0" normalizeH="0" baseline="0" noProof="0">
                <a:ln>
                  <a:noFill/>
                </a:ln>
                <a:solidFill>
                  <a:srgbClr val="FFFFFF"/>
                </a:solidFill>
                <a:effectLst/>
                <a:uLnTx/>
                <a:uFillTx/>
                <a:latin typeface="FF Meta Hebrew Bold"/>
                <a:ea typeface="FF Meta Hebrew Bold"/>
                <a:cs typeface="FF Meta Hebrew Bold"/>
                <a:sym typeface="FF Meta Hebrew Bold"/>
              </a:rPr>
              <a:t>It’s good to research into different options into HE before making a decision!</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18" name="Object 17">
                <a:extLst>
                  <a:ext uri="{FF2B5EF4-FFF2-40B4-BE49-F238E27FC236}">
                    <a16:creationId xmlns:a16="http://schemas.microsoft.com/office/drawing/2014/main" id="{4CAB768F-EBA6-9365-9E71-698E267833BF}"/>
                  </a:ext>
                </a:extLst>
              </p:cNvPr>
              <p:cNvGraphicFramePr>
                <a:graphicFrameLocks noGrp="1"/>
              </p:cNvGraphicFramePr>
              <p:nvPr/>
            </p:nvGraphicFramePr>
            <p:xfrm>
              <a:off x="58400829" y="-894990"/>
              <a:ext cx="15527547" cy="12076981"/>
            </p:xfrm>
            <a:graphic>
              <a:graphicData uri="http://schemas.microsoft.com/office/webextensions/webextension/2010/11">
                <we:webextensionref xmlns:we="http://schemas.microsoft.com/office/webextensions/webextension/2010/11" xmlns:r="http://schemas.openxmlformats.org/officeDocument/2006/relationships" r:id="rId8"/>
              </a:graphicData>
            </a:graphic>
          </p:graphicFrame>
        </mc:Choice>
        <mc:Fallback xmlns="">
          <p:pic>
            <p:nvPicPr>
              <p:cNvPr id="18" name="Object 17">
                <a:extLst>
                  <a:ext uri="{FF2B5EF4-FFF2-40B4-BE49-F238E27FC236}">
                    <a16:creationId xmlns:a16="http://schemas.microsoft.com/office/drawing/2014/main" id="{4CAB768F-EBA6-9365-9E71-698E267833BF}"/>
                  </a:ext>
                </a:extLst>
              </p:cNvPr>
              <p:cNvPicPr>
                <a:picLocks noGrp="1" noRot="1" noChangeAspect="1" noMove="1" noResize="1" noEditPoints="1" noAdjustHandles="1" noChangeArrowheads="1" noChangeShapeType="1"/>
              </p:cNvPicPr>
              <p:nvPr/>
            </p:nvPicPr>
            <p:blipFill>
              <a:blip r:embed="rId14"/>
              <a:stretch>
                <a:fillRect/>
              </a:stretch>
            </p:blipFill>
            <p:spPr>
              <a:xfrm>
                <a:off x="58400829" y="-894990"/>
                <a:ext cx="15527547" cy="12076981"/>
              </a:xfrm>
              <a:prstGeom prst="rect">
                <a:avLst/>
              </a:prstGeom>
            </p:spPr>
          </p:pic>
        </mc:Fallback>
      </mc:AlternateContent>
      <p:sp>
        <p:nvSpPr>
          <p:cNvPr id="16" name="Freeform 2">
            <a:extLst>
              <a:ext uri="{FF2B5EF4-FFF2-40B4-BE49-F238E27FC236}">
                <a16:creationId xmlns:a16="http://schemas.microsoft.com/office/drawing/2014/main" id="{55EE0A54-C6A3-0A5B-FDD2-3DD1C3E12B1A}"/>
              </a:ext>
            </a:extLst>
          </p:cNvPr>
          <p:cNvSpPr/>
          <p:nvPr/>
        </p:nvSpPr>
        <p:spPr>
          <a:xfrm>
            <a:off x="228900" y="259443"/>
            <a:ext cx="1841661" cy="987591"/>
          </a:xfrm>
          <a:custGeom>
            <a:avLst/>
            <a:gdLst/>
            <a:ahLst/>
            <a:cxnLst/>
            <a:rect l="l" t="t" r="r" b="b"/>
            <a:pathLst>
              <a:path w="1841661" h="987591">
                <a:moveTo>
                  <a:pt x="0" y="0"/>
                </a:moveTo>
                <a:lnTo>
                  <a:pt x="1841662" y="0"/>
                </a:lnTo>
                <a:lnTo>
                  <a:pt x="1841662" y="987591"/>
                </a:lnTo>
                <a:lnTo>
                  <a:pt x="0" y="987591"/>
                </a:lnTo>
                <a:lnTo>
                  <a:pt x="0" y="0"/>
                </a:lnTo>
                <a:close/>
              </a:path>
            </a:pathLst>
          </a:custGeom>
          <a:blipFill>
            <a:blip r:embed="rId15"/>
            <a:stretch>
              <a:fillRect/>
            </a:stretch>
          </a:blipFill>
        </p:spPr>
        <p:txBody>
          <a:bodyPr/>
          <a:lstStyle/>
          <a:p>
            <a:endParaRPr lang="en-GB"/>
          </a:p>
        </p:txBody>
      </p:sp>
    </p:spTree>
    <p:extLst>
      <p:ext uri="{BB962C8B-B14F-4D97-AF65-F5344CB8AC3E}">
        <p14:creationId xmlns:p14="http://schemas.microsoft.com/office/powerpoint/2010/main" val="36253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3" name="TextBox 3"/>
          <p:cNvSpPr txBox="1"/>
          <p:nvPr/>
        </p:nvSpPr>
        <p:spPr>
          <a:xfrm>
            <a:off x="7354927" y="1523731"/>
            <a:ext cx="11064393" cy="1400255"/>
          </a:xfrm>
          <a:prstGeom prst="rect">
            <a:avLst/>
          </a:prstGeom>
        </p:spPr>
        <p:txBody>
          <a:bodyPr wrap="square" lIns="0" tIns="0" rIns="0" bIns="0" rtlCol="0" anchor="t">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1" u="sng"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Undergraduate degree</a:t>
            </a:r>
            <a:endParaRPr kumimoji="0" lang="en-US" sz="3999" b="1" i="1" u="sng" strike="noStrike" kern="1200" cap="none" spc="0" normalizeH="0" baseline="0" noProof="0" dirty="0">
              <a:ln>
                <a:noFill/>
              </a:ln>
              <a:solidFill>
                <a:srgbClr val="FFFFFF"/>
              </a:solidFill>
              <a:effectLst/>
              <a:uLnTx/>
              <a:uFillTx/>
              <a:latin typeface="FF Meta Hebrew Bold Italics"/>
              <a:ea typeface="FF Meta Hebrew Bold Italics"/>
              <a:cs typeface="FF Meta Hebrew Bold Italics"/>
              <a:sym typeface="FF Meta Hebrew Bold Italics"/>
            </a:endParaRPr>
          </a:p>
          <a:p>
            <a:pPr marL="0" marR="0" lvl="0" indent="0" algn="l" defTabSz="914400" rtl="0" eaLnBrk="1" fontAlgn="auto" latinLnBrk="0" hangingPunct="1">
              <a:lnSpc>
                <a:spcPts val="5599"/>
              </a:lnSpc>
              <a:spcBef>
                <a:spcPct val="0"/>
              </a:spcBef>
              <a:spcAft>
                <a:spcPts val="0"/>
              </a:spcAft>
              <a:buClrTx/>
              <a:buSzTx/>
              <a:buFontTx/>
              <a:buNone/>
              <a:tabLst/>
              <a:defRPr/>
            </a:pPr>
            <a:endParaRPr kumimoji="0" lang="en-US" sz="3999" b="1" i="1" u="none" strike="noStrike" kern="1200" cap="none" spc="0" normalizeH="0" baseline="0" noProof="0" dirty="0">
              <a:ln>
                <a:noFill/>
              </a:ln>
              <a:solidFill>
                <a:srgbClr val="FFFFFF"/>
              </a:solidFill>
              <a:effectLst/>
              <a:uLnTx/>
              <a:uFillTx/>
              <a:latin typeface="FF Meta Hebrew Bold Italics"/>
              <a:ea typeface="FF Meta Hebrew Bold Italics"/>
              <a:cs typeface="FF Meta Hebrew Bold Italics"/>
              <a:sym typeface="FF Meta Hebrew Bold Italics"/>
            </a:endParaRPr>
          </a:p>
        </p:txBody>
      </p:sp>
      <p:sp>
        <p:nvSpPr>
          <p:cNvPr id="4" name="TextBox 4"/>
          <p:cNvSpPr txBox="1"/>
          <p:nvPr/>
        </p:nvSpPr>
        <p:spPr>
          <a:xfrm>
            <a:off x="6914558" y="2927349"/>
            <a:ext cx="7365232" cy="6330951"/>
          </a:xfrm>
          <a:prstGeom prst="rect">
            <a:avLst/>
          </a:prstGeom>
        </p:spPr>
        <p:txBody>
          <a:bodyPr lIns="0" tIns="0" rIns="0" bIns="0" rtlCol="0" anchor="t">
            <a:spAutoFit/>
          </a:bodyPr>
          <a:lstStyle/>
          <a:p>
            <a:pPr marL="755644" marR="0" lvl="1" indent="-377822" algn="l" defTabSz="914400" rtl="0" eaLnBrk="1" fontAlgn="auto" latinLnBrk="0" hangingPunct="1">
              <a:lnSpc>
                <a:spcPts val="4899"/>
              </a:lnSpc>
              <a:spcBef>
                <a:spcPts val="0"/>
              </a:spcBef>
              <a:spcAft>
                <a:spcPts val="0"/>
              </a:spcAft>
              <a:buClrTx/>
              <a:buSzTx/>
              <a:buFont typeface="Arial"/>
              <a:buChar char="•"/>
              <a:tabLst/>
              <a:defRPr/>
            </a:pPr>
            <a:r>
              <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Specific subject area</a:t>
            </a:r>
          </a:p>
          <a:p>
            <a:pPr marL="0" marR="0" lvl="0" indent="0" algn="l" defTabSz="914400" rtl="0" eaLnBrk="1" fontAlgn="auto" latinLnBrk="0" hangingPunct="1">
              <a:lnSpc>
                <a:spcPts val="4899"/>
              </a:lnSpc>
              <a:spcBef>
                <a:spcPts val="0"/>
              </a:spcBef>
              <a:spcAft>
                <a:spcPts val="0"/>
              </a:spcAft>
              <a:buClrTx/>
              <a:buSzTx/>
              <a:buFontTx/>
              <a:buNone/>
              <a:tabLst/>
              <a:defRPr/>
            </a:pPr>
            <a:endPar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endParaRPr>
          </a:p>
          <a:p>
            <a:pPr marL="755644" marR="0" lvl="1" indent="-377822" algn="l" defTabSz="914400" rtl="0" eaLnBrk="1" fontAlgn="auto" latinLnBrk="0" hangingPunct="1">
              <a:lnSpc>
                <a:spcPts val="4899"/>
              </a:lnSpc>
              <a:spcBef>
                <a:spcPts val="0"/>
              </a:spcBef>
              <a:spcAft>
                <a:spcPts val="0"/>
              </a:spcAft>
              <a:buClrTx/>
              <a:buSzTx/>
              <a:buFont typeface="Arial"/>
              <a:buChar char="•"/>
              <a:tabLst/>
              <a:defRPr/>
            </a:pPr>
            <a:r>
              <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3/ 4 years long</a:t>
            </a:r>
          </a:p>
          <a:p>
            <a:pPr marL="0" marR="0" lvl="0" indent="0" algn="l" defTabSz="914400" rtl="0" eaLnBrk="1" fontAlgn="auto" latinLnBrk="0" hangingPunct="1">
              <a:lnSpc>
                <a:spcPts val="4899"/>
              </a:lnSpc>
              <a:spcBef>
                <a:spcPts val="0"/>
              </a:spcBef>
              <a:spcAft>
                <a:spcPts val="0"/>
              </a:spcAft>
              <a:buClrTx/>
              <a:buSzTx/>
              <a:buFontTx/>
              <a:buNone/>
              <a:tabLst/>
              <a:defRPr/>
            </a:pPr>
            <a:endPar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endParaRPr>
          </a:p>
          <a:p>
            <a:pPr marL="755644" marR="0" lvl="1" indent="-377822" algn="l" defTabSz="914400" rtl="0" eaLnBrk="1" fontAlgn="auto" latinLnBrk="0" hangingPunct="1">
              <a:lnSpc>
                <a:spcPts val="4899"/>
              </a:lnSpc>
              <a:spcBef>
                <a:spcPts val="0"/>
              </a:spcBef>
              <a:spcAft>
                <a:spcPts val="0"/>
              </a:spcAft>
              <a:buClrTx/>
              <a:buSzTx/>
              <a:buFont typeface="Arial"/>
              <a:buChar char="•"/>
              <a:tabLst/>
              <a:defRPr/>
            </a:pPr>
            <a:r>
              <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Student Finance available</a:t>
            </a:r>
          </a:p>
          <a:p>
            <a:pPr marL="0" marR="0" lvl="0" indent="0" algn="l" defTabSz="914400" rtl="0" eaLnBrk="1" fontAlgn="auto" latinLnBrk="0" hangingPunct="1">
              <a:lnSpc>
                <a:spcPts val="4899"/>
              </a:lnSpc>
              <a:spcBef>
                <a:spcPts val="0"/>
              </a:spcBef>
              <a:spcAft>
                <a:spcPts val="0"/>
              </a:spcAft>
              <a:buClrTx/>
              <a:buSzTx/>
              <a:buFontTx/>
              <a:buNone/>
              <a:tabLst/>
              <a:defRPr/>
            </a:pPr>
            <a:endPar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endParaRPr>
          </a:p>
          <a:p>
            <a:pPr marL="755644" marR="0" lvl="1" indent="-377822" algn="l" defTabSz="914400" rtl="0" eaLnBrk="1" fontAlgn="auto" latinLnBrk="0" hangingPunct="1">
              <a:lnSpc>
                <a:spcPts val="4899"/>
              </a:lnSpc>
              <a:spcBef>
                <a:spcPts val="0"/>
              </a:spcBef>
              <a:spcAft>
                <a:spcPts val="0"/>
              </a:spcAft>
              <a:buClrTx/>
              <a:buSzTx/>
              <a:buFont typeface="Arial"/>
              <a:buChar char="•"/>
              <a:tabLst/>
              <a:defRPr/>
            </a:pPr>
            <a:r>
              <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Placement years available</a:t>
            </a:r>
          </a:p>
          <a:p>
            <a:pPr marL="0" marR="0" lvl="0" indent="0" algn="l" defTabSz="914400" rtl="0" eaLnBrk="1" fontAlgn="auto" latinLnBrk="0" hangingPunct="1">
              <a:lnSpc>
                <a:spcPts val="4899"/>
              </a:lnSpc>
              <a:spcBef>
                <a:spcPts val="0"/>
              </a:spcBef>
              <a:spcAft>
                <a:spcPts val="0"/>
              </a:spcAft>
              <a:buClrTx/>
              <a:buSzTx/>
              <a:buFontTx/>
              <a:buNone/>
              <a:tabLst/>
              <a:defRPr/>
            </a:pPr>
            <a:endPar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endParaRPr>
          </a:p>
          <a:p>
            <a:pPr marL="755644" marR="0" lvl="1" indent="-377822" algn="l" defTabSz="914400" rtl="0" eaLnBrk="1" fontAlgn="auto" latinLnBrk="0" hangingPunct="1">
              <a:lnSpc>
                <a:spcPts val="4899"/>
              </a:lnSpc>
              <a:spcBef>
                <a:spcPts val="0"/>
              </a:spcBef>
              <a:spcAft>
                <a:spcPts val="0"/>
              </a:spcAft>
              <a:buClrTx/>
              <a:buSzTx/>
              <a:buFont typeface="Arial"/>
              <a:buChar char="•"/>
              <a:tabLst/>
              <a:defRPr/>
            </a:pPr>
            <a:r>
              <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Apply through UCAS</a:t>
            </a:r>
          </a:p>
          <a:p>
            <a:pPr marL="0" marR="0" lvl="0" indent="0" algn="l" defTabSz="914400" rtl="0" eaLnBrk="1" fontAlgn="auto" latinLnBrk="0" hangingPunct="1">
              <a:lnSpc>
                <a:spcPts val="4899"/>
              </a:lnSpc>
              <a:spcBef>
                <a:spcPct val="0"/>
              </a:spcBef>
              <a:spcAft>
                <a:spcPts val="0"/>
              </a:spcAft>
              <a:buClrTx/>
              <a:buSzTx/>
              <a:buFontTx/>
              <a:buNone/>
              <a:tabLst/>
              <a:defRPr/>
            </a:pPr>
            <a:endPar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endParaRPr>
          </a:p>
        </p:txBody>
      </p:sp>
      <p:grpSp>
        <p:nvGrpSpPr>
          <p:cNvPr id="5" name="Group 5"/>
          <p:cNvGrpSpPr/>
          <p:nvPr/>
        </p:nvGrpSpPr>
        <p:grpSpPr>
          <a:xfrm rot="-5400000">
            <a:off x="-4225613" y="-182499"/>
            <a:ext cx="11009070" cy="11064392"/>
            <a:chOff x="0" y="0"/>
            <a:chExt cx="14678760" cy="14752523"/>
          </a:xfrm>
        </p:grpSpPr>
        <p:sp>
          <p:nvSpPr>
            <p:cNvPr id="6" name="Freeform 6"/>
            <p:cNvSpPr/>
            <p:nvPr/>
          </p:nvSpPr>
          <p:spPr>
            <a:xfrm>
              <a:off x="0" y="0"/>
              <a:ext cx="14678760" cy="14752523"/>
            </a:xfrm>
            <a:custGeom>
              <a:avLst/>
              <a:gdLst/>
              <a:ahLst/>
              <a:cxnLst/>
              <a:rect l="l" t="t" r="r" b="b"/>
              <a:pathLst>
                <a:path w="14678760" h="14752523">
                  <a:moveTo>
                    <a:pt x="0" y="0"/>
                  </a:moveTo>
                  <a:lnTo>
                    <a:pt x="14678760" y="0"/>
                  </a:lnTo>
                  <a:lnTo>
                    <a:pt x="14678760" y="14752523"/>
                  </a:lnTo>
                  <a:lnTo>
                    <a:pt x="0" y="1475252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057844">
              <a:off x="9156798" y="2416340"/>
              <a:ext cx="3519300" cy="4399125"/>
            </a:xfrm>
            <a:custGeom>
              <a:avLst/>
              <a:gdLst/>
              <a:ahLst/>
              <a:cxnLst/>
              <a:rect l="l" t="t" r="r" b="b"/>
              <a:pathLst>
                <a:path w="3519300" h="4399125">
                  <a:moveTo>
                    <a:pt x="0" y="0"/>
                  </a:moveTo>
                  <a:lnTo>
                    <a:pt x="3519300" y="0"/>
                  </a:lnTo>
                  <a:lnTo>
                    <a:pt x="3519300" y="4399126"/>
                  </a:lnTo>
                  <a:lnTo>
                    <a:pt x="0" y="439912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8195520">
              <a:off x="1400934" y="2416340"/>
              <a:ext cx="4642663" cy="4642663"/>
            </a:xfrm>
            <a:custGeom>
              <a:avLst/>
              <a:gdLst/>
              <a:ahLst/>
              <a:cxnLst/>
              <a:rect l="l" t="t" r="r" b="b"/>
              <a:pathLst>
                <a:path w="4642663" h="4642663">
                  <a:moveTo>
                    <a:pt x="0" y="0"/>
                  </a:moveTo>
                  <a:lnTo>
                    <a:pt x="4642664" y="0"/>
                  </a:lnTo>
                  <a:lnTo>
                    <a:pt x="4642664" y="4642664"/>
                  </a:lnTo>
                  <a:lnTo>
                    <a:pt x="0" y="464266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5289335">
              <a:off x="4932681" y="9508324"/>
              <a:ext cx="4813399" cy="4277908"/>
            </a:xfrm>
            <a:custGeom>
              <a:avLst/>
              <a:gdLst/>
              <a:ahLst/>
              <a:cxnLst/>
              <a:rect l="l" t="t" r="r" b="b"/>
              <a:pathLst>
                <a:path w="4813399" h="4277908">
                  <a:moveTo>
                    <a:pt x="0" y="0"/>
                  </a:moveTo>
                  <a:lnTo>
                    <a:pt x="4813398" y="0"/>
                  </a:lnTo>
                  <a:lnTo>
                    <a:pt x="4813398" y="4277908"/>
                  </a:lnTo>
                  <a:lnTo>
                    <a:pt x="0" y="427790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p:nvPr/>
          </p:nvGrpSpPr>
          <p:grpSpPr>
            <a:xfrm>
              <a:off x="5717255" y="5339232"/>
              <a:ext cx="3439543" cy="3439543"/>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2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35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3" name="TextBox 14">
            <a:extLst>
              <a:ext uri="{FF2B5EF4-FFF2-40B4-BE49-F238E27FC236}">
                <a16:creationId xmlns:a16="http://schemas.microsoft.com/office/drawing/2014/main" id="{A281F635-8D73-996D-0FC7-31A7E89EB799}"/>
              </a:ext>
            </a:extLst>
          </p:cNvPr>
          <p:cNvSpPr txBox="1"/>
          <p:nvPr/>
        </p:nvSpPr>
        <p:spPr>
          <a:xfrm>
            <a:off x="5381327" y="56455"/>
            <a:ext cx="8868073" cy="937949"/>
          </a:xfrm>
          <a:prstGeom prst="rect">
            <a:avLst/>
          </a:prstGeom>
        </p:spPr>
        <p:txBody>
          <a:bodyPr wrap="square" lIns="0" tIns="0" rIns="0" bIns="0" rtlCol="0" anchor="t">
            <a:spAutoFit/>
          </a:bodyPr>
          <a:lstStyle/>
          <a:p>
            <a:pPr marL="0" marR="0" lvl="0" indent="0" algn="ctr" defTabSz="914400" rtl="0" eaLnBrk="1" fontAlgn="auto" latinLnBrk="0" hangingPunct="1">
              <a:lnSpc>
                <a:spcPts val="7700"/>
              </a:lnSpc>
              <a:spcBef>
                <a:spcPct val="0"/>
              </a:spcBef>
              <a:spcAft>
                <a:spcPts val="0"/>
              </a:spcAft>
              <a:buClrTx/>
              <a:buSzTx/>
              <a:buFontTx/>
              <a:buNone/>
              <a:tabLst/>
              <a:defRPr/>
            </a:pPr>
            <a:r>
              <a:rPr kumimoji="0" lang="en-US" sz="5500" b="1" i="0" u="none" strike="noStrike" kern="1200" cap="none" spc="0" normalizeH="0" baseline="0" noProof="0">
                <a:ln>
                  <a:noFill/>
                </a:ln>
                <a:solidFill>
                  <a:srgbClr val="FFFFFF"/>
                </a:solidFill>
                <a:effectLst/>
                <a:uLnTx/>
                <a:uFillTx/>
                <a:latin typeface="FF Meta Hebrew Bold"/>
                <a:ea typeface="FF Meta Hebrew Bold"/>
                <a:cs typeface="FF Meta Hebrew Bold"/>
                <a:sym typeface="FF Meta Hebrew Bold"/>
              </a:rPr>
              <a:t>What are my HE choices?</a:t>
            </a:r>
          </a:p>
        </p:txBody>
      </p:sp>
      <p:sp>
        <p:nvSpPr>
          <p:cNvPr id="14" name="Freeform 2">
            <a:extLst>
              <a:ext uri="{FF2B5EF4-FFF2-40B4-BE49-F238E27FC236}">
                <a16:creationId xmlns:a16="http://schemas.microsoft.com/office/drawing/2014/main" id="{F3D0DF98-05AB-204C-246C-3F5EAB736D4D}"/>
              </a:ext>
            </a:extLst>
          </p:cNvPr>
          <p:cNvSpPr/>
          <p:nvPr/>
        </p:nvSpPr>
        <p:spPr>
          <a:xfrm>
            <a:off x="228900" y="259443"/>
            <a:ext cx="1841661" cy="987591"/>
          </a:xfrm>
          <a:custGeom>
            <a:avLst/>
            <a:gdLst/>
            <a:ahLst/>
            <a:cxnLst/>
            <a:rect l="l" t="t" r="r" b="b"/>
            <a:pathLst>
              <a:path w="1841661" h="987591">
                <a:moveTo>
                  <a:pt x="0" y="0"/>
                </a:moveTo>
                <a:lnTo>
                  <a:pt x="1841662" y="0"/>
                </a:lnTo>
                <a:lnTo>
                  <a:pt x="1841662" y="987591"/>
                </a:lnTo>
                <a:lnTo>
                  <a:pt x="0" y="987591"/>
                </a:lnTo>
                <a:lnTo>
                  <a:pt x="0" y="0"/>
                </a:lnTo>
                <a:close/>
              </a:path>
            </a:pathLst>
          </a:custGeom>
          <a:blipFill>
            <a:blip r:embed="rId7"/>
            <a:stretch>
              <a:fillRect/>
            </a:stretch>
          </a:blipFill>
        </p:spPr>
        <p:txBody>
          <a:bodyPr/>
          <a:lstStyle/>
          <a:p>
            <a:endParaRPr lang="en-GB"/>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p:cNvGrpSpPr/>
        <p:nvPr/>
      </p:nvGrpSpPr>
      <p:grpSpPr>
        <a:xfrm>
          <a:off x="0" y="0"/>
          <a:ext cx="0" cy="0"/>
          <a:chOff x="0" y="0"/>
          <a:chExt cx="0" cy="0"/>
        </a:xfrm>
      </p:grpSpPr>
      <p:sp>
        <p:nvSpPr>
          <p:cNvPr id="2" name="TextBox 2"/>
          <p:cNvSpPr txBox="1"/>
          <p:nvPr/>
        </p:nvSpPr>
        <p:spPr>
          <a:xfrm>
            <a:off x="7877434" y="5838191"/>
            <a:ext cx="8030755" cy="653512"/>
          </a:xfrm>
          <a:prstGeom prst="rect">
            <a:avLst/>
          </a:prstGeom>
        </p:spPr>
        <p:txBody>
          <a:bodyPr wrap="square" lIns="0" tIns="0" rIns="0" bIns="0" rtlCol="0" anchor="t">
            <a:spAutoFit/>
          </a:bodyPr>
          <a:lstStyle/>
          <a:p>
            <a:pPr marL="0" marR="0" lvl="0" indent="0" algn="l" defTabSz="914400" rtl="0" eaLnBrk="1" fontAlgn="auto" latinLnBrk="0" hangingPunct="1">
              <a:lnSpc>
                <a:spcPts val="5599"/>
              </a:lnSpc>
              <a:spcBef>
                <a:spcPct val="0"/>
              </a:spcBef>
              <a:spcAft>
                <a:spcPts val="0"/>
              </a:spcAft>
              <a:buClrTx/>
              <a:buSzTx/>
              <a:buFontTx/>
              <a:buNone/>
              <a:tabLst/>
              <a:defRPr/>
            </a:pPr>
            <a:r>
              <a:rPr kumimoji="0" lang="en-US" sz="3200" b="1" i="0" u="sng"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Foundation Degrees (Level 5)</a:t>
            </a:r>
          </a:p>
        </p:txBody>
      </p:sp>
      <p:sp>
        <p:nvSpPr>
          <p:cNvPr id="3" name="TextBox 3"/>
          <p:cNvSpPr txBox="1"/>
          <p:nvPr/>
        </p:nvSpPr>
        <p:spPr>
          <a:xfrm>
            <a:off x="7212401" y="6771939"/>
            <a:ext cx="10872169" cy="3559244"/>
          </a:xfrm>
          <a:prstGeom prst="rect">
            <a:avLst/>
          </a:prstGeom>
        </p:spPr>
        <p:txBody>
          <a:bodyPr lIns="0" tIns="0" rIns="0" bIns="0" rtlCol="0" anchor="t">
            <a:spAutoFit/>
          </a:bodyPr>
          <a:lstStyle/>
          <a:p>
            <a:pPr marL="755644" lvl="1" indent="-377822">
              <a:lnSpc>
                <a:spcPts val="3254"/>
              </a:lnSpc>
              <a:buFont typeface="Arial"/>
              <a:buChar char="•"/>
              <a:defRPr/>
            </a:pPr>
            <a:r>
              <a:rPr lang="en-GB" sz="2400" dirty="0">
                <a:solidFill>
                  <a:schemeClr val="bg1"/>
                </a:solidFill>
                <a:latin typeface="Arial MT Pro Bold"/>
              </a:rPr>
              <a:t>A standalone vocational qualification that combines academic study with practical skills.</a:t>
            </a:r>
          </a:p>
          <a:p>
            <a:pPr marL="755644" lvl="1" indent="-377822">
              <a:lnSpc>
                <a:spcPts val="3254"/>
              </a:lnSpc>
              <a:buFont typeface="Arial"/>
              <a:buChar char="•"/>
              <a:defRPr/>
            </a:pPr>
            <a:endParaRPr kumimoji="0" lang="en-GB" sz="2400" b="1" i="0" u="none" strike="noStrike" kern="1200" cap="none" spc="0" normalizeH="0" baseline="0" noProof="0" dirty="0">
              <a:ln>
                <a:noFill/>
              </a:ln>
              <a:solidFill>
                <a:schemeClr val="bg1"/>
              </a:solidFill>
              <a:effectLst/>
              <a:uLnTx/>
              <a:uFillTx/>
              <a:latin typeface="Arial MT Pro Bold"/>
              <a:ea typeface="FF Meta Hebrew Bold"/>
              <a:cs typeface="FF Meta Hebrew Bold"/>
              <a:sym typeface="FF Meta Hebrew Bold"/>
            </a:endParaRPr>
          </a:p>
          <a:p>
            <a:pPr marL="755644" lvl="1" indent="-377822">
              <a:lnSpc>
                <a:spcPts val="3254"/>
              </a:lnSpc>
              <a:buFont typeface="Arial"/>
              <a:buChar char="•"/>
              <a:defRPr/>
            </a:pPr>
            <a:r>
              <a:rPr lang="en-GB" sz="2400" dirty="0">
                <a:solidFill>
                  <a:schemeClr val="bg1"/>
                </a:solidFill>
                <a:latin typeface="Arial MT Pro Bold"/>
              </a:rPr>
              <a:t>Designed with employers to prepare students for specific careers. Can be “topped up” to a full undergraduate degree with an extra year.</a:t>
            </a:r>
          </a:p>
          <a:p>
            <a:pPr marL="755644" lvl="1" indent="-377822">
              <a:lnSpc>
                <a:spcPts val="3254"/>
              </a:lnSpc>
              <a:buFont typeface="Arial"/>
              <a:buChar char="•"/>
              <a:defRPr/>
            </a:pPr>
            <a:endParaRPr kumimoji="0" lang="en-GB" sz="2400" b="1" i="0" u="none" strike="noStrike" kern="1200" cap="none" spc="0" normalizeH="0" baseline="0" noProof="0" dirty="0">
              <a:ln>
                <a:noFill/>
              </a:ln>
              <a:solidFill>
                <a:schemeClr val="bg1"/>
              </a:solidFill>
              <a:effectLst/>
              <a:uLnTx/>
              <a:uFillTx/>
              <a:latin typeface="Arial MT Pro Bold"/>
              <a:ea typeface="FF Meta Hebrew Bold"/>
              <a:cs typeface="FF Meta Hebrew Bold"/>
              <a:sym typeface="FF Meta Hebrew Bold"/>
            </a:endParaRPr>
          </a:p>
          <a:p>
            <a:pPr marL="755644" lvl="1" indent="-377822">
              <a:lnSpc>
                <a:spcPts val="3254"/>
              </a:lnSpc>
              <a:buFont typeface="Arial"/>
              <a:buChar char="•"/>
              <a:defRPr/>
            </a:pPr>
            <a:r>
              <a:rPr lang="en-GB" sz="2400" dirty="0">
                <a:solidFill>
                  <a:schemeClr val="bg1"/>
                </a:solidFill>
                <a:latin typeface="Arial MT Pro Bold"/>
                <a:ea typeface="FF Meta Hebrew Bold"/>
                <a:cs typeface="FF Meta Hebrew Bold"/>
                <a:sym typeface="FF Meta Hebrew Bold"/>
              </a:rPr>
              <a:t>Typically 2 years to complete</a:t>
            </a:r>
            <a:endParaRPr kumimoji="0" lang="en-US" sz="2400" i="0" u="none" strike="noStrike" kern="1200" cap="none" spc="0" normalizeH="0" baseline="0" noProof="0" dirty="0">
              <a:ln>
                <a:noFill/>
              </a:ln>
              <a:solidFill>
                <a:schemeClr val="bg1"/>
              </a:solidFill>
              <a:effectLst/>
              <a:uLnTx/>
              <a:uFillTx/>
              <a:latin typeface="Arial MT Pro Bold"/>
              <a:ea typeface="FF Meta Hebrew Bold"/>
              <a:cs typeface="FF Meta Hebrew Bold"/>
              <a:sym typeface="FF Meta Hebrew Bold"/>
            </a:endParaRPr>
          </a:p>
          <a:p>
            <a:pPr marL="0" marR="0" lvl="0" indent="0" algn="l" defTabSz="914400" rtl="0" eaLnBrk="1" fontAlgn="auto" latinLnBrk="0" hangingPunct="1">
              <a:lnSpc>
                <a:spcPts val="4899"/>
              </a:lnSpc>
              <a:spcBef>
                <a:spcPct val="0"/>
              </a:spcBef>
              <a:spcAft>
                <a:spcPts val="0"/>
              </a:spcAft>
              <a:buClrTx/>
              <a:buSzTx/>
              <a:buFontTx/>
              <a:buNone/>
              <a:tabLst/>
              <a:defRPr/>
            </a:pPr>
            <a:endParaRPr kumimoji="0" lang="en-US" sz="3499" b="1" i="0" u="none"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endParaRPr>
          </a:p>
        </p:txBody>
      </p:sp>
      <p:sp>
        <p:nvSpPr>
          <p:cNvPr id="5" name="TextBox 5"/>
          <p:cNvSpPr txBox="1"/>
          <p:nvPr/>
        </p:nvSpPr>
        <p:spPr>
          <a:xfrm>
            <a:off x="7877434" y="1342050"/>
            <a:ext cx="10615496" cy="653512"/>
          </a:xfrm>
          <a:prstGeom prst="rect">
            <a:avLst/>
          </a:prstGeom>
        </p:spPr>
        <p:txBody>
          <a:bodyPr wrap="square" lIns="0" tIns="0" rIns="0" bIns="0" rtlCol="0" anchor="t">
            <a:spAutoFit/>
          </a:bodyPr>
          <a:lstStyle/>
          <a:p>
            <a:pPr marL="0" marR="0" lvl="0" indent="0" algn="l" defTabSz="914400" rtl="0" eaLnBrk="1" fontAlgn="auto" latinLnBrk="0" hangingPunct="1">
              <a:lnSpc>
                <a:spcPts val="5599"/>
              </a:lnSpc>
              <a:spcBef>
                <a:spcPct val="0"/>
              </a:spcBef>
              <a:spcAft>
                <a:spcPts val="0"/>
              </a:spcAft>
              <a:buClrTx/>
              <a:buSzTx/>
              <a:buFontTx/>
              <a:buNone/>
              <a:tabLst/>
              <a:defRPr/>
            </a:pPr>
            <a:r>
              <a:rPr kumimoji="0" lang="en-US" sz="3200" b="1" i="0" u="sng" strike="noStrike" kern="1200" cap="none" spc="0" normalizeH="0" baseline="0" noProof="0" dirty="0">
                <a:ln>
                  <a:noFill/>
                </a:ln>
                <a:solidFill>
                  <a:srgbClr val="FFFFFF"/>
                </a:solidFill>
                <a:effectLst/>
                <a:uLnTx/>
                <a:uFillTx/>
                <a:latin typeface="FF Meta Hebrew Bold"/>
                <a:ea typeface="FF Meta Hebrew Bold"/>
                <a:cs typeface="FF Meta Hebrew Bold"/>
                <a:sym typeface="FF Meta Hebrew Bold"/>
              </a:rPr>
              <a:t>Foundation Year (Level 3-4 – depending on the course)</a:t>
            </a:r>
          </a:p>
        </p:txBody>
      </p:sp>
      <p:sp>
        <p:nvSpPr>
          <p:cNvPr id="6" name="TextBox 6"/>
          <p:cNvSpPr txBox="1"/>
          <p:nvPr/>
        </p:nvSpPr>
        <p:spPr>
          <a:xfrm>
            <a:off x="7212401" y="2315263"/>
            <a:ext cx="9429479" cy="2926570"/>
          </a:xfrm>
          <a:prstGeom prst="rect">
            <a:avLst/>
          </a:prstGeom>
        </p:spPr>
        <p:txBody>
          <a:bodyPr wrap="square" lIns="0" tIns="0" rIns="0" bIns="0" rtlCol="0" anchor="t">
            <a:spAutoFit/>
          </a:bodyPr>
          <a:lstStyle/>
          <a:p>
            <a:pPr marL="755644" lvl="1" indent="-377822">
              <a:lnSpc>
                <a:spcPts val="3254"/>
              </a:lnSpc>
              <a:buFont typeface="Arial"/>
              <a:buChar char="•"/>
              <a:defRPr/>
            </a:pPr>
            <a:r>
              <a:rPr lang="en-GB" sz="2400" dirty="0">
                <a:solidFill>
                  <a:schemeClr val="bg1"/>
                </a:solidFill>
                <a:latin typeface="Arial MT Pro Bold"/>
              </a:rPr>
              <a:t>An extra year at the start of an undergraduate degree.</a:t>
            </a:r>
            <a:endParaRPr lang="en-US" sz="2400" b="1" dirty="0">
              <a:solidFill>
                <a:schemeClr val="bg1"/>
              </a:solidFill>
              <a:latin typeface="Arial MT Pro Bold"/>
              <a:cs typeface="FF Meta Hebrew Bold"/>
              <a:sym typeface="FF Meta Hebrew Bold"/>
            </a:endParaRPr>
          </a:p>
          <a:p>
            <a:pPr marL="755644" lvl="1" indent="-377822">
              <a:lnSpc>
                <a:spcPts val="3254"/>
              </a:lnSpc>
              <a:buFont typeface="Arial"/>
              <a:buChar char="•"/>
              <a:defRPr/>
            </a:pPr>
            <a:endParaRPr lang="en-US" sz="2400" b="1" dirty="0">
              <a:solidFill>
                <a:schemeClr val="bg1"/>
              </a:solidFill>
              <a:latin typeface="Arial MT Pro Bold"/>
              <a:cs typeface="FF Meta Hebrew Bold"/>
              <a:sym typeface="FF Meta Hebrew Bold"/>
            </a:endParaRPr>
          </a:p>
          <a:p>
            <a:pPr marL="755644" lvl="1" indent="-377822">
              <a:lnSpc>
                <a:spcPts val="3254"/>
              </a:lnSpc>
              <a:buFont typeface="Arial"/>
              <a:buChar char="•"/>
              <a:defRPr/>
            </a:pPr>
            <a:r>
              <a:rPr lang="en-GB" sz="2400" dirty="0">
                <a:solidFill>
                  <a:schemeClr val="bg1"/>
                </a:solidFill>
                <a:latin typeface="Arial MT Pro Bold"/>
              </a:rPr>
              <a:t>Offers a great starting point if you don’t quite meet the entry requirements for a degree.</a:t>
            </a:r>
          </a:p>
          <a:p>
            <a:pPr marL="755644" lvl="1" indent="-377822">
              <a:lnSpc>
                <a:spcPts val="3254"/>
              </a:lnSpc>
              <a:buFont typeface="Arial"/>
              <a:buChar char="•"/>
              <a:defRPr/>
            </a:pPr>
            <a:endParaRPr lang="en-GB" sz="2400" b="1" dirty="0">
              <a:solidFill>
                <a:schemeClr val="bg1"/>
              </a:solidFill>
              <a:latin typeface="Arial MT Pro Bold"/>
              <a:cs typeface="FF Meta Hebrew Bold"/>
              <a:sym typeface="FF Meta Hebrew Bold"/>
            </a:endParaRPr>
          </a:p>
          <a:p>
            <a:pPr marL="755644" lvl="1" indent="-377822">
              <a:lnSpc>
                <a:spcPts val="3254"/>
              </a:lnSpc>
              <a:buFont typeface="Arial"/>
              <a:buChar char="•"/>
              <a:defRPr/>
            </a:pPr>
            <a:r>
              <a:rPr lang="en-GB" sz="2400" dirty="0">
                <a:solidFill>
                  <a:schemeClr val="bg1"/>
                </a:solidFill>
                <a:latin typeface="Arial MT Pro Bold"/>
                <a:cs typeface="FF Meta Hebrew Bold"/>
                <a:sym typeface="FF Meta Hebrew Bold"/>
              </a:rPr>
              <a:t>Typically takes 1 year to complete – followed by a 3-year degree </a:t>
            </a:r>
            <a:endParaRPr lang="en-US" sz="2400" dirty="0">
              <a:solidFill>
                <a:schemeClr val="bg1"/>
              </a:solidFill>
              <a:latin typeface="Arial MT Pro Bold"/>
              <a:cs typeface="FF Meta Hebrew Bold"/>
              <a:sym typeface="FF Meta Hebrew Bold"/>
            </a:endParaRPr>
          </a:p>
        </p:txBody>
      </p:sp>
      <p:grpSp>
        <p:nvGrpSpPr>
          <p:cNvPr id="7" name="Group 7"/>
          <p:cNvGrpSpPr/>
          <p:nvPr/>
        </p:nvGrpSpPr>
        <p:grpSpPr>
          <a:xfrm rot="1979229">
            <a:off x="-4225613" y="-182499"/>
            <a:ext cx="11009070" cy="11064392"/>
            <a:chOff x="0" y="0"/>
            <a:chExt cx="14678760" cy="14752523"/>
          </a:xfrm>
        </p:grpSpPr>
        <p:sp>
          <p:nvSpPr>
            <p:cNvPr id="8" name="Freeform 8"/>
            <p:cNvSpPr/>
            <p:nvPr/>
          </p:nvSpPr>
          <p:spPr>
            <a:xfrm>
              <a:off x="0" y="0"/>
              <a:ext cx="14678760" cy="14752523"/>
            </a:xfrm>
            <a:custGeom>
              <a:avLst/>
              <a:gdLst/>
              <a:ahLst/>
              <a:cxnLst/>
              <a:rect l="l" t="t" r="r" b="b"/>
              <a:pathLst>
                <a:path w="14678760" h="14752523">
                  <a:moveTo>
                    <a:pt x="0" y="0"/>
                  </a:moveTo>
                  <a:lnTo>
                    <a:pt x="14678760" y="0"/>
                  </a:lnTo>
                  <a:lnTo>
                    <a:pt x="14678760" y="14752523"/>
                  </a:lnTo>
                  <a:lnTo>
                    <a:pt x="0" y="1475252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rot="-2057844">
              <a:off x="9156798" y="2416340"/>
              <a:ext cx="3519300" cy="4399125"/>
            </a:xfrm>
            <a:custGeom>
              <a:avLst/>
              <a:gdLst/>
              <a:ahLst/>
              <a:cxnLst/>
              <a:rect l="l" t="t" r="r" b="b"/>
              <a:pathLst>
                <a:path w="3519300" h="4399125">
                  <a:moveTo>
                    <a:pt x="0" y="0"/>
                  </a:moveTo>
                  <a:lnTo>
                    <a:pt x="3519300" y="0"/>
                  </a:lnTo>
                  <a:lnTo>
                    <a:pt x="3519300" y="4399126"/>
                  </a:lnTo>
                  <a:lnTo>
                    <a:pt x="0" y="439912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8195520">
              <a:off x="1400934" y="2416340"/>
              <a:ext cx="4642663" cy="4642663"/>
            </a:xfrm>
            <a:custGeom>
              <a:avLst/>
              <a:gdLst/>
              <a:ahLst/>
              <a:cxnLst/>
              <a:rect l="l" t="t" r="r" b="b"/>
              <a:pathLst>
                <a:path w="4642663" h="4642663">
                  <a:moveTo>
                    <a:pt x="0" y="0"/>
                  </a:moveTo>
                  <a:lnTo>
                    <a:pt x="4642664" y="0"/>
                  </a:lnTo>
                  <a:lnTo>
                    <a:pt x="4642664" y="4642664"/>
                  </a:lnTo>
                  <a:lnTo>
                    <a:pt x="0" y="464266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5289335">
              <a:off x="4932681" y="9508324"/>
              <a:ext cx="4813399" cy="4277908"/>
            </a:xfrm>
            <a:custGeom>
              <a:avLst/>
              <a:gdLst/>
              <a:ahLst/>
              <a:cxnLst/>
              <a:rect l="l" t="t" r="r" b="b"/>
              <a:pathLst>
                <a:path w="4813399" h="4277908">
                  <a:moveTo>
                    <a:pt x="0" y="0"/>
                  </a:moveTo>
                  <a:lnTo>
                    <a:pt x="4813398" y="0"/>
                  </a:lnTo>
                  <a:lnTo>
                    <a:pt x="4813398" y="4277908"/>
                  </a:lnTo>
                  <a:lnTo>
                    <a:pt x="0" y="427790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2" name="Group 12"/>
            <p:cNvGrpSpPr/>
            <p:nvPr/>
          </p:nvGrpSpPr>
          <p:grpSpPr>
            <a:xfrm>
              <a:off x="5717255" y="5339232"/>
              <a:ext cx="3439543" cy="343954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7214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76200" y="19050"/>
                <a:ext cx="660400" cy="717550"/>
              </a:xfrm>
              <a:prstGeom prst="rect">
                <a:avLst/>
              </a:prstGeom>
            </p:spPr>
            <p:txBody>
              <a:bodyPr lIns="50800" tIns="50800" rIns="50800" bIns="50800" rtlCol="0" anchor="ctr"/>
              <a:lstStyle/>
              <a:p>
                <a:pPr marL="0" marR="0" lvl="0" indent="0" algn="ctr" defTabSz="914400" rtl="0" eaLnBrk="1" fontAlgn="auto" latinLnBrk="0" hangingPunct="1">
                  <a:lnSpc>
                    <a:spcPts val="35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5" name="TextBox 14">
            <a:extLst>
              <a:ext uri="{FF2B5EF4-FFF2-40B4-BE49-F238E27FC236}">
                <a16:creationId xmlns:a16="http://schemas.microsoft.com/office/drawing/2014/main" id="{026B7FDC-778A-BD01-B1C0-B1FF2B10B4ED}"/>
              </a:ext>
            </a:extLst>
          </p:cNvPr>
          <p:cNvSpPr txBox="1"/>
          <p:nvPr/>
        </p:nvSpPr>
        <p:spPr>
          <a:xfrm>
            <a:off x="5381327" y="56455"/>
            <a:ext cx="8868073" cy="937949"/>
          </a:xfrm>
          <a:prstGeom prst="rect">
            <a:avLst/>
          </a:prstGeom>
        </p:spPr>
        <p:txBody>
          <a:bodyPr wrap="square" lIns="0" tIns="0" rIns="0" bIns="0" rtlCol="0" anchor="t">
            <a:spAutoFit/>
          </a:bodyPr>
          <a:lstStyle/>
          <a:p>
            <a:pPr marL="0" marR="0" lvl="0" indent="0" algn="ctr" defTabSz="914400" rtl="0" eaLnBrk="1" fontAlgn="auto" latinLnBrk="0" hangingPunct="1">
              <a:lnSpc>
                <a:spcPts val="7700"/>
              </a:lnSpc>
              <a:spcBef>
                <a:spcPct val="0"/>
              </a:spcBef>
              <a:spcAft>
                <a:spcPts val="0"/>
              </a:spcAft>
              <a:buClrTx/>
              <a:buSzTx/>
              <a:buFontTx/>
              <a:buNone/>
              <a:tabLst/>
              <a:defRPr/>
            </a:pPr>
            <a:r>
              <a:rPr kumimoji="0" lang="en-US" sz="5500" b="1" i="0" u="none" strike="noStrike" kern="1200" cap="none" spc="0" normalizeH="0" baseline="0" noProof="0">
                <a:ln>
                  <a:noFill/>
                </a:ln>
                <a:solidFill>
                  <a:srgbClr val="FFFFFF"/>
                </a:solidFill>
                <a:effectLst/>
                <a:uLnTx/>
                <a:uFillTx/>
                <a:latin typeface="FF Meta Hebrew Bold"/>
                <a:ea typeface="FF Meta Hebrew Bold"/>
                <a:cs typeface="FF Meta Hebrew Bold"/>
                <a:sym typeface="FF Meta Hebrew Bold"/>
              </a:rPr>
              <a:t>What are my HE choices?</a:t>
            </a:r>
          </a:p>
        </p:txBody>
      </p:sp>
      <p:sp>
        <p:nvSpPr>
          <p:cNvPr id="16" name="Freeform 2">
            <a:extLst>
              <a:ext uri="{FF2B5EF4-FFF2-40B4-BE49-F238E27FC236}">
                <a16:creationId xmlns:a16="http://schemas.microsoft.com/office/drawing/2014/main" id="{9302E338-6503-643E-8D0E-A1171653CB39}"/>
              </a:ext>
            </a:extLst>
          </p:cNvPr>
          <p:cNvSpPr/>
          <p:nvPr/>
        </p:nvSpPr>
        <p:spPr>
          <a:xfrm>
            <a:off x="228900" y="259443"/>
            <a:ext cx="1841661" cy="987591"/>
          </a:xfrm>
          <a:custGeom>
            <a:avLst/>
            <a:gdLst/>
            <a:ahLst/>
            <a:cxnLst/>
            <a:rect l="l" t="t" r="r" b="b"/>
            <a:pathLst>
              <a:path w="1841661" h="987591">
                <a:moveTo>
                  <a:pt x="0" y="0"/>
                </a:moveTo>
                <a:lnTo>
                  <a:pt x="1841662" y="0"/>
                </a:lnTo>
                <a:lnTo>
                  <a:pt x="1841662" y="987591"/>
                </a:lnTo>
                <a:lnTo>
                  <a:pt x="0" y="987591"/>
                </a:lnTo>
                <a:lnTo>
                  <a:pt x="0" y="0"/>
                </a:lnTo>
                <a:close/>
              </a:path>
            </a:pathLst>
          </a:custGeom>
          <a:blipFill>
            <a:blip r:embed="rId7"/>
            <a:stretch>
              <a:fillRect/>
            </a:stretch>
          </a:blipFill>
        </p:spPr>
        <p:txBody>
          <a:bodyPr/>
          <a:lstStyle/>
          <a:p>
            <a:endParaRPr lang="en-GB"/>
          </a:p>
        </p:txBody>
      </p:sp>
    </p:spTree>
    <p:extLst>
      <p:ext uri="{BB962C8B-B14F-4D97-AF65-F5344CB8AC3E}">
        <p14:creationId xmlns:p14="http://schemas.microsoft.com/office/powerpoint/2010/main" val="4132382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2146"/>
        </a:solidFill>
        <a:effectLst/>
      </p:bgPr>
    </p:bg>
    <p:spTree>
      <p:nvGrpSpPr>
        <p:cNvPr id="1" name="">
          <a:extLst>
            <a:ext uri="{FF2B5EF4-FFF2-40B4-BE49-F238E27FC236}">
              <a16:creationId xmlns:a16="http://schemas.microsoft.com/office/drawing/2014/main" id="{9A3C7313-1174-87F4-8C79-8C497ECC959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D7A6CC0-F92D-5FF4-ACF1-E159495BEF6D}"/>
              </a:ext>
            </a:extLst>
          </p:cNvPr>
          <p:cNvGrpSpPr/>
          <p:nvPr/>
        </p:nvGrpSpPr>
        <p:grpSpPr>
          <a:xfrm>
            <a:off x="551294" y="3654161"/>
            <a:ext cx="17185412" cy="2632609"/>
            <a:chOff x="0" y="0"/>
            <a:chExt cx="22913883" cy="3510145"/>
          </a:xfrm>
        </p:grpSpPr>
        <p:sp>
          <p:nvSpPr>
            <p:cNvPr id="3" name="Freeform 3">
              <a:extLst>
                <a:ext uri="{FF2B5EF4-FFF2-40B4-BE49-F238E27FC236}">
                  <a16:creationId xmlns:a16="http://schemas.microsoft.com/office/drawing/2014/main" id="{8F30452D-4CAA-1E3F-46CB-02EE330173BB}"/>
                </a:ext>
              </a:extLst>
            </p:cNvPr>
            <p:cNvSpPr/>
            <p:nvPr/>
          </p:nvSpPr>
          <p:spPr>
            <a:xfrm>
              <a:off x="0" y="0"/>
              <a:ext cx="17227706" cy="3510145"/>
            </a:xfrm>
            <a:custGeom>
              <a:avLst/>
              <a:gdLst/>
              <a:ahLst/>
              <a:cxnLst/>
              <a:rect l="l" t="t" r="r" b="b"/>
              <a:pathLst>
                <a:path w="17227706" h="3510145">
                  <a:moveTo>
                    <a:pt x="0" y="0"/>
                  </a:moveTo>
                  <a:lnTo>
                    <a:pt x="17227706" y="0"/>
                  </a:lnTo>
                  <a:lnTo>
                    <a:pt x="17227706" y="3510145"/>
                  </a:lnTo>
                  <a:lnTo>
                    <a:pt x="0" y="351014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590D74A0-944C-A2DE-A1DE-6CFC9BF02816}"/>
                </a:ext>
              </a:extLst>
            </p:cNvPr>
            <p:cNvSpPr/>
            <p:nvPr/>
          </p:nvSpPr>
          <p:spPr>
            <a:xfrm>
              <a:off x="16948567" y="0"/>
              <a:ext cx="5965316" cy="3510145"/>
            </a:xfrm>
            <a:custGeom>
              <a:avLst/>
              <a:gdLst/>
              <a:ahLst/>
              <a:cxnLst/>
              <a:rect l="l" t="t" r="r" b="b"/>
              <a:pathLst>
                <a:path w="5965316" h="3510145">
                  <a:moveTo>
                    <a:pt x="0" y="0"/>
                  </a:moveTo>
                  <a:lnTo>
                    <a:pt x="5965316" y="0"/>
                  </a:lnTo>
                  <a:lnTo>
                    <a:pt x="5965316" y="3510145"/>
                  </a:lnTo>
                  <a:lnTo>
                    <a:pt x="0" y="3510145"/>
                  </a:lnTo>
                  <a:lnTo>
                    <a:pt x="0" y="0"/>
                  </a:lnTo>
                  <a:close/>
                </a:path>
              </a:pathLst>
            </a:custGeom>
            <a:blipFill>
              <a:blip>
                <a:extLst>
                  <a:ext uri="{96DAC541-7B7A-43D3-8B79-37D633B846F1}">
                    <asvg:svgBlip xmlns:asvg="http://schemas.microsoft.com/office/drawing/2016/SVG/main" r:embed="rId3"/>
                  </a:ext>
                </a:extLst>
              </a:blip>
              <a:stretch>
                <a:fillRect r="-18879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a:extLst>
              <a:ext uri="{FF2B5EF4-FFF2-40B4-BE49-F238E27FC236}">
                <a16:creationId xmlns:a16="http://schemas.microsoft.com/office/drawing/2014/main" id="{280A0AB7-7834-404F-40B7-937E2B7A7420}"/>
              </a:ext>
            </a:extLst>
          </p:cNvPr>
          <p:cNvSpPr/>
          <p:nvPr/>
        </p:nvSpPr>
        <p:spPr>
          <a:xfrm>
            <a:off x="-11942" y="3155152"/>
            <a:ext cx="1340075" cy="1337638"/>
          </a:xfrm>
          <a:custGeom>
            <a:avLst/>
            <a:gdLst/>
            <a:ahLst/>
            <a:cxnLst/>
            <a:rect l="l" t="t" r="r" b="b"/>
            <a:pathLst>
              <a:path w="1340075" h="1337638">
                <a:moveTo>
                  <a:pt x="0" y="0"/>
                </a:moveTo>
                <a:lnTo>
                  <a:pt x="1340075" y="0"/>
                </a:lnTo>
                <a:lnTo>
                  <a:pt x="1340075" y="1337638"/>
                </a:lnTo>
                <a:lnTo>
                  <a:pt x="0" y="1337638"/>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B0C78C17-5BCC-70E3-04B6-BA49F2FFE403}"/>
              </a:ext>
            </a:extLst>
          </p:cNvPr>
          <p:cNvSpPr/>
          <p:nvPr/>
        </p:nvSpPr>
        <p:spPr>
          <a:xfrm>
            <a:off x="434975" y="7222837"/>
            <a:ext cx="1807355" cy="1807355"/>
          </a:xfrm>
          <a:custGeom>
            <a:avLst/>
            <a:gdLst/>
            <a:ahLst/>
            <a:cxnLst/>
            <a:rect l="l" t="t" r="r" b="b"/>
            <a:pathLst>
              <a:path w="1807355" h="1807355">
                <a:moveTo>
                  <a:pt x="0" y="0"/>
                </a:moveTo>
                <a:lnTo>
                  <a:pt x="1807355" y="0"/>
                </a:lnTo>
                <a:lnTo>
                  <a:pt x="1807355" y="1807355"/>
                </a:lnTo>
                <a:lnTo>
                  <a:pt x="0" y="180735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93417ED2-62F9-2DC2-D040-FAD82FFC385D}"/>
              </a:ext>
            </a:extLst>
          </p:cNvPr>
          <p:cNvSpPr/>
          <p:nvPr/>
        </p:nvSpPr>
        <p:spPr>
          <a:xfrm>
            <a:off x="3961356" y="3432846"/>
            <a:ext cx="1344422" cy="1114190"/>
          </a:xfrm>
          <a:custGeom>
            <a:avLst/>
            <a:gdLst/>
            <a:ahLst/>
            <a:cxnLst/>
            <a:rect l="l" t="t" r="r" b="b"/>
            <a:pathLst>
              <a:path w="1344422" h="1114190">
                <a:moveTo>
                  <a:pt x="0" y="0"/>
                </a:moveTo>
                <a:lnTo>
                  <a:pt x="1344422" y="0"/>
                </a:lnTo>
                <a:lnTo>
                  <a:pt x="1344422" y="1114190"/>
                </a:lnTo>
                <a:lnTo>
                  <a:pt x="0" y="111419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2DB1E2C0-2F40-162B-824F-B2CA924198FE}"/>
              </a:ext>
            </a:extLst>
          </p:cNvPr>
          <p:cNvSpPr/>
          <p:nvPr/>
        </p:nvSpPr>
        <p:spPr>
          <a:xfrm>
            <a:off x="8547801" y="5308741"/>
            <a:ext cx="1192397" cy="1149037"/>
          </a:xfrm>
          <a:custGeom>
            <a:avLst/>
            <a:gdLst/>
            <a:ahLst/>
            <a:cxnLst/>
            <a:rect l="l" t="t" r="r" b="b"/>
            <a:pathLst>
              <a:path w="1192397" h="1149037">
                <a:moveTo>
                  <a:pt x="0" y="0"/>
                </a:moveTo>
                <a:lnTo>
                  <a:pt x="1192398" y="0"/>
                </a:lnTo>
                <a:lnTo>
                  <a:pt x="1192398" y="1149037"/>
                </a:lnTo>
                <a:lnTo>
                  <a:pt x="0" y="114903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52D5C6EA-A58F-D49F-D311-E22BF3B44041}"/>
              </a:ext>
            </a:extLst>
          </p:cNvPr>
          <p:cNvSpPr/>
          <p:nvPr/>
        </p:nvSpPr>
        <p:spPr>
          <a:xfrm>
            <a:off x="10899471" y="3313017"/>
            <a:ext cx="1309339" cy="1171859"/>
          </a:xfrm>
          <a:custGeom>
            <a:avLst/>
            <a:gdLst/>
            <a:ahLst/>
            <a:cxnLst/>
            <a:rect l="l" t="t" r="r" b="b"/>
            <a:pathLst>
              <a:path w="1309339" h="1171859">
                <a:moveTo>
                  <a:pt x="0" y="0"/>
                </a:moveTo>
                <a:lnTo>
                  <a:pt x="1309339" y="0"/>
                </a:lnTo>
                <a:lnTo>
                  <a:pt x="1309339" y="1171859"/>
                </a:lnTo>
                <a:lnTo>
                  <a:pt x="0" y="117185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1EDDDA94-237A-D431-3218-2A238405DA3C}"/>
              </a:ext>
            </a:extLst>
          </p:cNvPr>
          <p:cNvSpPr/>
          <p:nvPr/>
        </p:nvSpPr>
        <p:spPr>
          <a:xfrm>
            <a:off x="10155618" y="8349514"/>
            <a:ext cx="1741668" cy="1554439"/>
          </a:xfrm>
          <a:custGeom>
            <a:avLst/>
            <a:gdLst/>
            <a:ahLst/>
            <a:cxnLst/>
            <a:rect l="l" t="t" r="r" b="b"/>
            <a:pathLst>
              <a:path w="1741668" h="1554439">
                <a:moveTo>
                  <a:pt x="0" y="0"/>
                </a:moveTo>
                <a:lnTo>
                  <a:pt x="1741668" y="0"/>
                </a:lnTo>
                <a:lnTo>
                  <a:pt x="1741668" y="1554438"/>
                </a:lnTo>
                <a:lnTo>
                  <a:pt x="0" y="1554438"/>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CBFA81BE-1794-5B7C-964F-CA25FC1A1F05}"/>
              </a:ext>
            </a:extLst>
          </p:cNvPr>
          <p:cNvSpPr/>
          <p:nvPr/>
        </p:nvSpPr>
        <p:spPr>
          <a:xfrm rot="5400000">
            <a:off x="15793873" y="-3341029"/>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1AAB4F0F-85D7-D0A5-085C-B5B125FCE253}"/>
              </a:ext>
            </a:extLst>
          </p:cNvPr>
          <p:cNvSpPr/>
          <p:nvPr/>
        </p:nvSpPr>
        <p:spPr>
          <a:xfrm>
            <a:off x="15639001" y="1145598"/>
            <a:ext cx="1243296" cy="893619"/>
          </a:xfrm>
          <a:custGeom>
            <a:avLst/>
            <a:gdLst/>
            <a:ahLst/>
            <a:cxnLst/>
            <a:rect l="l" t="t" r="r" b="b"/>
            <a:pathLst>
              <a:path w="1243296" h="893619">
                <a:moveTo>
                  <a:pt x="0" y="0"/>
                </a:moveTo>
                <a:lnTo>
                  <a:pt x="1243296" y="0"/>
                </a:lnTo>
                <a:lnTo>
                  <a:pt x="1243296" y="893619"/>
                </a:lnTo>
                <a:lnTo>
                  <a:pt x="0" y="893619"/>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2560FC7C-145F-8070-BE60-45F9523D185A}"/>
              </a:ext>
            </a:extLst>
          </p:cNvPr>
          <p:cNvSpPr/>
          <p:nvPr/>
        </p:nvSpPr>
        <p:spPr>
          <a:xfrm>
            <a:off x="15482898" y="8349514"/>
            <a:ext cx="2120751" cy="1707205"/>
          </a:xfrm>
          <a:custGeom>
            <a:avLst/>
            <a:gdLst/>
            <a:ahLst/>
            <a:cxnLst/>
            <a:rect l="l" t="t" r="r" b="b"/>
            <a:pathLst>
              <a:path w="2120751" h="1707205">
                <a:moveTo>
                  <a:pt x="0" y="0"/>
                </a:moveTo>
                <a:lnTo>
                  <a:pt x="2120751" y="0"/>
                </a:lnTo>
                <a:lnTo>
                  <a:pt x="2120751" y="1707205"/>
                </a:lnTo>
                <a:lnTo>
                  <a:pt x="0" y="1707205"/>
                </a:lnTo>
                <a:lnTo>
                  <a:pt x="0" y="0"/>
                </a:lnTo>
                <a:close/>
              </a:path>
            </a:pathLst>
          </a:custGeom>
          <a:blipFill>
            <a:blip>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a:extLst>
              <a:ext uri="{FF2B5EF4-FFF2-40B4-BE49-F238E27FC236}">
                <a16:creationId xmlns:a16="http://schemas.microsoft.com/office/drawing/2014/main" id="{88FF987D-F1FE-A23D-5F3D-B3764A879043}"/>
              </a:ext>
            </a:extLst>
          </p:cNvPr>
          <p:cNvSpPr txBox="1"/>
          <p:nvPr/>
        </p:nvSpPr>
        <p:spPr>
          <a:xfrm>
            <a:off x="354015" y="1620107"/>
            <a:ext cx="3170604" cy="1692910"/>
          </a:xfrm>
          <a:prstGeom prst="rect">
            <a:avLst/>
          </a:prstGeom>
        </p:spPr>
        <p:txBody>
          <a:bodyPr lIns="0" tIns="0" rIns="0" bIns="0" rtlCol="0" anchor="t">
            <a:spAutoFit/>
          </a:bodyPr>
          <a:lstStyle/>
          <a:p>
            <a:pPr marL="0" marR="0" lvl="0" indent="0" algn="ctr" defTabSz="914400" rtl="0" eaLnBrk="1" fontAlgn="auto" latinLnBrk="0" hangingPunct="1">
              <a:lnSpc>
                <a:spcPts val="5179"/>
              </a:lnSpc>
              <a:spcBef>
                <a:spcPct val="0"/>
              </a:spcBef>
              <a:spcAft>
                <a:spcPts val="0"/>
              </a:spcAft>
              <a:buClrTx/>
              <a:buSzTx/>
              <a:buFontTx/>
              <a:buNone/>
              <a:tabLst/>
              <a:defRPr/>
            </a:pPr>
            <a:r>
              <a:rPr kumimoji="0" lang="en-US" sz="3699" b="0" i="0" u="sng" strike="noStrike" kern="1200" cap="none" spc="0" normalizeH="0" baseline="0" noProof="0">
                <a:ln>
                  <a:noFill/>
                </a:ln>
                <a:solidFill>
                  <a:srgbClr val="F4CDD4"/>
                </a:solidFill>
                <a:effectLst/>
                <a:uLnTx/>
                <a:uFillTx/>
                <a:latin typeface="FF Meta Hebrew"/>
                <a:ea typeface="FF Meta Hebrew"/>
                <a:cs typeface="FF Meta Hebrew"/>
                <a:sym typeface="FF Meta Hebrew"/>
              </a:rPr>
              <a:t>Summer of Y12</a:t>
            </a:r>
          </a:p>
          <a:p>
            <a:pPr marL="0" marR="0" lvl="0" indent="0" algn="ctr" defTabSz="914400" rtl="0" eaLnBrk="1" fontAlgn="auto" latinLnBrk="0" hangingPunct="1">
              <a:lnSpc>
                <a:spcPts val="3499"/>
              </a:lnSpc>
              <a:spcBef>
                <a:spcPct val="0"/>
              </a:spcBef>
              <a:spcAft>
                <a:spcPts val="0"/>
              </a:spcAft>
              <a:buClrTx/>
              <a:buSzTx/>
              <a:buFontTx/>
              <a:buNone/>
              <a:tabLst/>
              <a:defRPr/>
            </a:pPr>
            <a:r>
              <a:rPr kumimoji="0" lang="en-US" sz="2499" b="0" i="0" u="none" strike="noStrike" kern="1200" cap="none" spc="0" normalizeH="0" baseline="0" noProof="0">
                <a:ln>
                  <a:noFill/>
                </a:ln>
                <a:solidFill>
                  <a:srgbClr val="F4CDD4"/>
                </a:solidFill>
                <a:effectLst/>
                <a:uLnTx/>
                <a:uFillTx/>
                <a:latin typeface="FF Meta Hebrew"/>
                <a:ea typeface="FF Meta Hebrew"/>
                <a:cs typeface="FF Meta Hebrew"/>
                <a:sym typeface="FF Meta Hebrew"/>
              </a:rPr>
              <a:t>Research options, courses &amp; universities</a:t>
            </a:r>
          </a:p>
        </p:txBody>
      </p:sp>
      <p:sp>
        <p:nvSpPr>
          <p:cNvPr id="15" name="TextBox 15">
            <a:extLst>
              <a:ext uri="{FF2B5EF4-FFF2-40B4-BE49-F238E27FC236}">
                <a16:creationId xmlns:a16="http://schemas.microsoft.com/office/drawing/2014/main" id="{C2344FB7-935F-7929-BAA9-DA40C9CE50E9}"/>
              </a:ext>
            </a:extLst>
          </p:cNvPr>
          <p:cNvSpPr txBox="1"/>
          <p:nvPr/>
        </p:nvSpPr>
        <p:spPr>
          <a:xfrm>
            <a:off x="2242330" y="6370739"/>
            <a:ext cx="3063448" cy="1755775"/>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ct val="0"/>
              </a:spcBef>
              <a:spcAft>
                <a:spcPts val="0"/>
              </a:spcAft>
              <a:buClrTx/>
              <a:buSzTx/>
              <a:buFontTx/>
              <a:buNone/>
              <a:tabLst/>
              <a:defRPr/>
            </a:pPr>
            <a:r>
              <a:rPr kumimoji="0" lang="en-US" sz="3999" b="0" i="0" u="sng" strike="noStrike" kern="1200" cap="none" spc="0" normalizeH="0" baseline="0" noProof="0">
                <a:ln>
                  <a:noFill/>
                </a:ln>
                <a:solidFill>
                  <a:srgbClr val="F4CDD4"/>
                </a:solidFill>
                <a:effectLst/>
                <a:uLnTx/>
                <a:uFillTx/>
                <a:latin typeface="FF Meta Hebrew"/>
                <a:ea typeface="FF Meta Hebrew"/>
                <a:cs typeface="FF Meta Hebrew"/>
                <a:sym typeface="FF Meta Hebrew"/>
              </a:rPr>
              <a:t>Start of Y13</a:t>
            </a:r>
          </a:p>
          <a:p>
            <a:pPr marL="0" marR="0" lvl="0" indent="0" algn="ctr" defTabSz="914400" rtl="0" eaLnBrk="1" fontAlgn="auto" latinLnBrk="0" hangingPunct="1">
              <a:lnSpc>
                <a:spcPts val="3499"/>
              </a:lnSpc>
              <a:spcBef>
                <a:spcPct val="0"/>
              </a:spcBef>
              <a:spcAft>
                <a:spcPts val="0"/>
              </a:spcAft>
              <a:buClrTx/>
              <a:buSzTx/>
              <a:buFontTx/>
              <a:buNone/>
              <a:tabLst/>
              <a:defRPr/>
            </a:pPr>
            <a:r>
              <a:rPr kumimoji="0" lang="en-US" sz="2499" b="0" i="0" u="none" strike="noStrike" kern="1200" cap="none" spc="0" normalizeH="0" baseline="0" noProof="0">
                <a:ln>
                  <a:noFill/>
                </a:ln>
                <a:solidFill>
                  <a:srgbClr val="F4CDD4"/>
                </a:solidFill>
                <a:effectLst/>
                <a:uLnTx/>
                <a:uFillTx/>
                <a:latin typeface="FF Meta Hebrew"/>
                <a:ea typeface="FF Meta Hebrew"/>
                <a:cs typeface="FF Meta Hebrew"/>
                <a:sym typeface="FF Meta Hebrew"/>
              </a:rPr>
              <a:t>Begin UCAS application</a:t>
            </a:r>
          </a:p>
        </p:txBody>
      </p:sp>
      <p:sp>
        <p:nvSpPr>
          <p:cNvPr id="16" name="TextBox 16">
            <a:extLst>
              <a:ext uri="{FF2B5EF4-FFF2-40B4-BE49-F238E27FC236}">
                <a16:creationId xmlns:a16="http://schemas.microsoft.com/office/drawing/2014/main" id="{541E2EF3-0CD3-B48A-8512-F3D9E6A9D04E}"/>
              </a:ext>
            </a:extLst>
          </p:cNvPr>
          <p:cNvSpPr txBox="1"/>
          <p:nvPr/>
        </p:nvSpPr>
        <p:spPr>
          <a:xfrm>
            <a:off x="4277093" y="1513427"/>
            <a:ext cx="3306156" cy="1755775"/>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ct val="0"/>
              </a:spcBef>
              <a:spcAft>
                <a:spcPts val="0"/>
              </a:spcAft>
              <a:buClrTx/>
              <a:buSzTx/>
              <a:buFontTx/>
              <a:buNone/>
              <a:tabLst/>
              <a:defRPr/>
            </a:pPr>
            <a:r>
              <a:rPr kumimoji="0" lang="en-US" sz="3999" b="0" i="0" u="sng" strike="noStrike" kern="1200" cap="none" spc="0" normalizeH="0" baseline="0" noProof="0">
                <a:ln>
                  <a:noFill/>
                </a:ln>
                <a:solidFill>
                  <a:srgbClr val="F4CDD4"/>
                </a:solidFill>
                <a:effectLst/>
                <a:uLnTx/>
                <a:uFillTx/>
                <a:latin typeface="FF Meta Hebrew"/>
                <a:ea typeface="FF Meta Hebrew"/>
                <a:cs typeface="FF Meta Hebrew"/>
                <a:sym typeface="FF Meta Hebrew"/>
              </a:rPr>
              <a:t>Nov/Dec</a:t>
            </a:r>
          </a:p>
          <a:p>
            <a:pPr marL="0" marR="0" lvl="0" indent="0" algn="ctr" defTabSz="914400" rtl="0" eaLnBrk="1" fontAlgn="auto" latinLnBrk="0" hangingPunct="1">
              <a:lnSpc>
                <a:spcPts val="3499"/>
              </a:lnSpc>
              <a:spcBef>
                <a:spcPct val="0"/>
              </a:spcBef>
              <a:spcAft>
                <a:spcPts val="0"/>
              </a:spcAft>
              <a:buClrTx/>
              <a:buSzTx/>
              <a:buFontTx/>
              <a:buNone/>
              <a:tabLst/>
              <a:defRPr/>
            </a:pPr>
            <a:r>
              <a:rPr kumimoji="0" lang="en-US" sz="2499" b="0" i="0" u="none" strike="noStrike" kern="1200" cap="none" spc="0" normalizeH="0" baseline="0" noProof="0">
                <a:ln>
                  <a:noFill/>
                </a:ln>
                <a:solidFill>
                  <a:srgbClr val="F4CDD4"/>
                </a:solidFill>
                <a:effectLst/>
                <a:uLnTx/>
                <a:uFillTx/>
                <a:latin typeface="FF Meta Hebrew"/>
                <a:ea typeface="FF Meta Hebrew"/>
                <a:cs typeface="FF Meta Hebrew"/>
                <a:sym typeface="FF Meta Hebrew"/>
              </a:rPr>
              <a:t>School &amp; College internal deadlines</a:t>
            </a:r>
          </a:p>
        </p:txBody>
      </p:sp>
      <p:sp>
        <p:nvSpPr>
          <p:cNvPr id="17" name="TextBox 17">
            <a:extLst>
              <a:ext uri="{FF2B5EF4-FFF2-40B4-BE49-F238E27FC236}">
                <a16:creationId xmlns:a16="http://schemas.microsoft.com/office/drawing/2014/main" id="{7259389F-BAA5-1209-B1F9-92401BCB4BCE}"/>
              </a:ext>
            </a:extLst>
          </p:cNvPr>
          <p:cNvSpPr txBox="1"/>
          <p:nvPr/>
        </p:nvSpPr>
        <p:spPr>
          <a:xfrm>
            <a:off x="5930171" y="6370739"/>
            <a:ext cx="4349589" cy="2632075"/>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ct val="0"/>
              </a:spcBef>
              <a:spcAft>
                <a:spcPts val="0"/>
              </a:spcAft>
              <a:buClrTx/>
              <a:buSzTx/>
              <a:buFontTx/>
              <a:buNone/>
              <a:tabLst/>
              <a:defRPr/>
            </a:pPr>
            <a:r>
              <a:rPr kumimoji="0" lang="en-US" sz="3999" b="0" i="0" u="sng" strike="noStrike" kern="1200" cap="none" spc="0" normalizeH="0" baseline="0" noProof="0">
                <a:ln>
                  <a:noFill/>
                </a:ln>
                <a:solidFill>
                  <a:srgbClr val="F4CDD4"/>
                </a:solidFill>
                <a:effectLst/>
                <a:uLnTx/>
                <a:uFillTx/>
                <a:latin typeface="FF Meta Hebrew"/>
                <a:ea typeface="FF Meta Hebrew"/>
                <a:cs typeface="FF Meta Hebrew"/>
                <a:sym typeface="FF Meta Hebrew"/>
              </a:rPr>
              <a:t>January</a:t>
            </a:r>
          </a:p>
          <a:p>
            <a:pPr marL="0" marR="0" lvl="0" indent="0" algn="ctr" defTabSz="914400" rtl="0" eaLnBrk="1" fontAlgn="auto" latinLnBrk="0" hangingPunct="1">
              <a:lnSpc>
                <a:spcPts val="3499"/>
              </a:lnSpc>
              <a:spcBef>
                <a:spcPct val="0"/>
              </a:spcBef>
              <a:spcAft>
                <a:spcPts val="0"/>
              </a:spcAft>
              <a:buClrTx/>
              <a:buSzTx/>
              <a:buFontTx/>
              <a:buNone/>
              <a:tabLst/>
              <a:defRPr/>
            </a:pPr>
            <a:r>
              <a:rPr kumimoji="0" lang="en-US" sz="2499" b="0" i="0" u="none" strike="noStrike" kern="1200" cap="none" spc="0" normalizeH="0" baseline="0" noProof="0">
                <a:ln>
                  <a:noFill/>
                </a:ln>
                <a:solidFill>
                  <a:srgbClr val="F4CDD4"/>
                </a:solidFill>
                <a:effectLst/>
                <a:uLnTx/>
                <a:uFillTx/>
                <a:latin typeface="FF Meta Hebrew"/>
                <a:ea typeface="FF Meta Hebrew"/>
                <a:cs typeface="FF Meta Hebrew"/>
                <a:sym typeface="FF Meta Hebrew"/>
              </a:rPr>
              <a:t>Equal Consideration Deadline</a:t>
            </a:r>
          </a:p>
          <a:p>
            <a:pPr marL="0" marR="0" lvl="0" indent="0" algn="ctr" defTabSz="914400" rtl="0" eaLnBrk="1" fontAlgn="auto" latinLnBrk="0" hangingPunct="1">
              <a:lnSpc>
                <a:spcPts val="3499"/>
              </a:lnSpc>
              <a:spcBef>
                <a:spcPct val="0"/>
              </a:spcBef>
              <a:spcAft>
                <a:spcPts val="0"/>
              </a:spcAft>
              <a:buClrTx/>
              <a:buSzTx/>
              <a:buFontTx/>
              <a:buNone/>
              <a:tabLst/>
              <a:defRPr/>
            </a:pPr>
            <a:r>
              <a:rPr kumimoji="0" lang="en-US" sz="2499" b="0" i="0" u="none" strike="noStrike" kern="1200" cap="none" spc="0" normalizeH="0" baseline="0" noProof="0">
                <a:ln>
                  <a:noFill/>
                </a:ln>
                <a:solidFill>
                  <a:srgbClr val="F4CDD4"/>
                </a:solidFill>
                <a:effectLst/>
                <a:uLnTx/>
                <a:uFillTx/>
                <a:latin typeface="FF Meta Hebrew"/>
                <a:ea typeface="FF Meta Hebrew"/>
                <a:cs typeface="FF Meta Hebrew"/>
                <a:sym typeface="FF Meta Hebrew"/>
              </a:rPr>
              <a:t>NOTE: Some courses and institutions have earlier deadlines!</a:t>
            </a:r>
          </a:p>
        </p:txBody>
      </p:sp>
      <p:sp>
        <p:nvSpPr>
          <p:cNvPr id="18" name="TextBox 18">
            <a:extLst>
              <a:ext uri="{FF2B5EF4-FFF2-40B4-BE49-F238E27FC236}">
                <a16:creationId xmlns:a16="http://schemas.microsoft.com/office/drawing/2014/main" id="{BEFCEC22-34E6-CCA6-DCE0-C33093265E7B}"/>
              </a:ext>
            </a:extLst>
          </p:cNvPr>
          <p:cNvSpPr txBox="1"/>
          <p:nvPr/>
        </p:nvSpPr>
        <p:spPr>
          <a:xfrm>
            <a:off x="8331334" y="1557242"/>
            <a:ext cx="4078692" cy="1755775"/>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ct val="0"/>
              </a:spcBef>
              <a:spcAft>
                <a:spcPts val="0"/>
              </a:spcAft>
              <a:buClrTx/>
              <a:buSzTx/>
              <a:buFontTx/>
              <a:buNone/>
              <a:tabLst/>
              <a:defRPr/>
            </a:pPr>
            <a:r>
              <a:rPr kumimoji="0" lang="en-US" sz="3999" b="0" i="0" u="sng" strike="noStrike" kern="1200" cap="none" spc="0" normalizeH="0" baseline="0" noProof="0">
                <a:ln>
                  <a:noFill/>
                </a:ln>
                <a:solidFill>
                  <a:srgbClr val="F4CDD4"/>
                </a:solidFill>
                <a:effectLst/>
                <a:uLnTx/>
                <a:uFillTx/>
                <a:latin typeface="FF Meta Hebrew"/>
                <a:ea typeface="FF Meta Hebrew"/>
                <a:cs typeface="FF Meta Hebrew"/>
                <a:sym typeface="FF Meta Hebrew"/>
              </a:rPr>
              <a:t>March</a:t>
            </a:r>
          </a:p>
          <a:p>
            <a:pPr marL="0" marR="0" lvl="0" indent="0" algn="ctr" defTabSz="914400" rtl="0" eaLnBrk="1" fontAlgn="auto" latinLnBrk="0" hangingPunct="1">
              <a:lnSpc>
                <a:spcPts val="3499"/>
              </a:lnSpc>
              <a:spcBef>
                <a:spcPct val="0"/>
              </a:spcBef>
              <a:spcAft>
                <a:spcPts val="0"/>
              </a:spcAft>
              <a:buClrTx/>
              <a:buSzTx/>
              <a:buFontTx/>
              <a:buNone/>
              <a:tabLst/>
              <a:defRPr/>
            </a:pPr>
            <a:r>
              <a:rPr kumimoji="0" lang="en-US" sz="2499" b="0" i="0" u="none" strike="noStrike" kern="1200" cap="none" spc="0" normalizeH="0" baseline="0" noProof="0">
                <a:ln>
                  <a:noFill/>
                </a:ln>
                <a:solidFill>
                  <a:srgbClr val="F4CDD4"/>
                </a:solidFill>
                <a:effectLst/>
                <a:uLnTx/>
                <a:uFillTx/>
                <a:latin typeface="FF Meta Hebrew"/>
                <a:ea typeface="FF Meta Hebrew"/>
                <a:cs typeface="FF Meta Hebrew"/>
                <a:sym typeface="FF Meta Hebrew"/>
              </a:rPr>
              <a:t>Student Finance opens / Accommodation applications</a:t>
            </a:r>
          </a:p>
        </p:txBody>
      </p:sp>
      <p:sp>
        <p:nvSpPr>
          <p:cNvPr id="19" name="TextBox 19">
            <a:extLst>
              <a:ext uri="{FF2B5EF4-FFF2-40B4-BE49-F238E27FC236}">
                <a16:creationId xmlns:a16="http://schemas.microsoft.com/office/drawing/2014/main" id="{8CCBB0DE-4FEF-6243-90FA-65254A94F089}"/>
              </a:ext>
            </a:extLst>
          </p:cNvPr>
          <p:cNvSpPr txBox="1"/>
          <p:nvPr/>
        </p:nvSpPr>
        <p:spPr>
          <a:xfrm>
            <a:off x="10730546" y="6439336"/>
            <a:ext cx="3358959" cy="1144416"/>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ct val="0"/>
              </a:spcBef>
              <a:spcAft>
                <a:spcPts val="0"/>
              </a:spcAft>
              <a:buClrTx/>
              <a:buSzTx/>
              <a:buFontTx/>
              <a:buNone/>
              <a:tabLst/>
              <a:defRPr/>
            </a:pPr>
            <a:r>
              <a:rPr kumimoji="0" lang="en-US" sz="3999" b="0" i="0" u="sng" strike="noStrike" kern="1200" cap="none" spc="0" normalizeH="0" baseline="0" noProof="0" dirty="0">
                <a:ln>
                  <a:noFill/>
                </a:ln>
                <a:solidFill>
                  <a:srgbClr val="F4CDD4"/>
                </a:solidFill>
                <a:effectLst/>
                <a:uLnTx/>
                <a:uFillTx/>
                <a:latin typeface="FF Meta Hebrew"/>
                <a:ea typeface="FF Meta Hebrew"/>
                <a:cs typeface="FF Meta Hebrew"/>
                <a:sym typeface="FF Meta Hebrew"/>
              </a:rPr>
              <a:t>May</a:t>
            </a:r>
          </a:p>
          <a:p>
            <a:pPr marL="0" marR="0" lvl="0" indent="0" algn="ctr" defTabSz="914400" rtl="0" eaLnBrk="1" fontAlgn="auto" latinLnBrk="0" hangingPunct="1">
              <a:lnSpc>
                <a:spcPts val="3499"/>
              </a:lnSpc>
              <a:spcBef>
                <a:spcPct val="0"/>
              </a:spcBef>
              <a:spcAft>
                <a:spcPts val="0"/>
              </a:spcAft>
              <a:buClrTx/>
              <a:buSzTx/>
              <a:buFontTx/>
              <a:buNone/>
              <a:tabLst/>
              <a:defRPr/>
            </a:pPr>
            <a:r>
              <a:rPr kumimoji="0" lang="en-US" sz="2499" b="0" i="0" u="none" strike="noStrike" kern="1200" cap="none" spc="0" normalizeH="0" baseline="0" noProof="0" dirty="0">
                <a:ln>
                  <a:noFill/>
                </a:ln>
                <a:solidFill>
                  <a:srgbClr val="F4CDD4"/>
                </a:solidFill>
                <a:effectLst/>
                <a:uLnTx/>
                <a:uFillTx/>
                <a:latin typeface="FF Meta Hebrew"/>
                <a:ea typeface="FF Meta Hebrew"/>
                <a:cs typeface="FF Meta Hebrew"/>
                <a:sym typeface="FF Meta Hebrew"/>
              </a:rPr>
              <a:t>Respond to offers</a:t>
            </a:r>
          </a:p>
        </p:txBody>
      </p:sp>
      <p:sp>
        <p:nvSpPr>
          <p:cNvPr id="20" name="TextBox 20">
            <a:extLst>
              <a:ext uri="{FF2B5EF4-FFF2-40B4-BE49-F238E27FC236}">
                <a16:creationId xmlns:a16="http://schemas.microsoft.com/office/drawing/2014/main" id="{E4D690D6-50B3-160B-F081-91E905710F4E}"/>
              </a:ext>
            </a:extLst>
          </p:cNvPr>
          <p:cNvSpPr txBox="1"/>
          <p:nvPr/>
        </p:nvSpPr>
        <p:spPr>
          <a:xfrm>
            <a:off x="12732685" y="1557242"/>
            <a:ext cx="3442156" cy="1755775"/>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ct val="0"/>
              </a:spcBef>
              <a:spcAft>
                <a:spcPts val="0"/>
              </a:spcAft>
              <a:buClrTx/>
              <a:buSzTx/>
              <a:buFontTx/>
              <a:buNone/>
              <a:tabLst/>
              <a:defRPr/>
            </a:pPr>
            <a:r>
              <a:rPr kumimoji="0" lang="en-US" sz="3999" b="0" i="0" u="sng" strike="noStrike" kern="1200" cap="none" spc="0" normalizeH="0" baseline="0" noProof="0">
                <a:ln>
                  <a:noFill/>
                </a:ln>
                <a:solidFill>
                  <a:srgbClr val="F4CDD4"/>
                </a:solidFill>
                <a:effectLst/>
                <a:uLnTx/>
                <a:uFillTx/>
                <a:latin typeface="FF Meta Hebrew"/>
                <a:ea typeface="FF Meta Hebrew"/>
                <a:cs typeface="FF Meta Hebrew"/>
                <a:sym typeface="FF Meta Hebrew"/>
              </a:rPr>
              <a:t>August</a:t>
            </a:r>
          </a:p>
          <a:p>
            <a:pPr marL="0" marR="0" lvl="0" indent="0" algn="ctr" defTabSz="914400" rtl="0" eaLnBrk="1" fontAlgn="auto" latinLnBrk="0" hangingPunct="1">
              <a:lnSpc>
                <a:spcPts val="3499"/>
              </a:lnSpc>
              <a:spcBef>
                <a:spcPct val="0"/>
              </a:spcBef>
              <a:spcAft>
                <a:spcPts val="0"/>
              </a:spcAft>
              <a:buClrTx/>
              <a:buSzTx/>
              <a:buFontTx/>
              <a:buNone/>
              <a:tabLst/>
              <a:defRPr/>
            </a:pPr>
            <a:r>
              <a:rPr kumimoji="0" lang="en-US" sz="2499" b="0" i="0" u="none" strike="noStrike" kern="1200" cap="none" spc="0" normalizeH="0" baseline="0" noProof="0">
                <a:ln>
                  <a:noFill/>
                </a:ln>
                <a:solidFill>
                  <a:srgbClr val="F4CDD4"/>
                </a:solidFill>
                <a:effectLst/>
                <a:uLnTx/>
                <a:uFillTx/>
                <a:latin typeface="FF Meta Hebrew"/>
                <a:ea typeface="FF Meta Hebrew"/>
                <a:cs typeface="FF Meta Hebrew"/>
                <a:sym typeface="FF Meta Hebrew"/>
              </a:rPr>
              <a:t>Results Day / Confirmation / Clearing</a:t>
            </a:r>
          </a:p>
        </p:txBody>
      </p:sp>
      <p:sp>
        <p:nvSpPr>
          <p:cNvPr id="21" name="TextBox 21">
            <a:extLst>
              <a:ext uri="{FF2B5EF4-FFF2-40B4-BE49-F238E27FC236}">
                <a16:creationId xmlns:a16="http://schemas.microsoft.com/office/drawing/2014/main" id="{FF030CD2-1450-4352-8B43-7AEF0E32B064}"/>
              </a:ext>
            </a:extLst>
          </p:cNvPr>
          <p:cNvSpPr txBox="1"/>
          <p:nvPr/>
        </p:nvSpPr>
        <p:spPr>
          <a:xfrm>
            <a:off x="15137524" y="6467911"/>
            <a:ext cx="2792908" cy="1755775"/>
          </a:xfrm>
          <a:prstGeom prst="rect">
            <a:avLst/>
          </a:prstGeom>
        </p:spPr>
        <p:txBody>
          <a:bodyPr lIns="0" tIns="0" rIns="0" bIns="0" rtlCol="0" anchor="t">
            <a:spAutoFit/>
          </a:bodyPr>
          <a:lstStyle/>
          <a:p>
            <a:pPr marL="0" marR="0" lvl="0" indent="0" algn="ctr" defTabSz="914400" rtl="0" eaLnBrk="1" fontAlgn="auto" latinLnBrk="0" hangingPunct="1">
              <a:lnSpc>
                <a:spcPts val="5599"/>
              </a:lnSpc>
              <a:spcBef>
                <a:spcPct val="0"/>
              </a:spcBef>
              <a:spcAft>
                <a:spcPts val="0"/>
              </a:spcAft>
              <a:buClrTx/>
              <a:buSzTx/>
              <a:buFontTx/>
              <a:buNone/>
              <a:tabLst/>
              <a:defRPr/>
            </a:pPr>
            <a:r>
              <a:rPr kumimoji="0" lang="en-US" sz="3999" b="0" i="0" u="sng" strike="noStrike" kern="1200" cap="none" spc="0" normalizeH="0" baseline="0" noProof="0">
                <a:ln>
                  <a:noFill/>
                </a:ln>
                <a:solidFill>
                  <a:srgbClr val="F4CDD4"/>
                </a:solidFill>
                <a:effectLst/>
                <a:uLnTx/>
                <a:uFillTx/>
                <a:latin typeface="FF Meta Hebrew"/>
                <a:ea typeface="FF Meta Hebrew"/>
                <a:cs typeface="FF Meta Hebrew"/>
                <a:sym typeface="FF Meta Hebrew"/>
              </a:rPr>
              <a:t>September</a:t>
            </a:r>
          </a:p>
          <a:p>
            <a:pPr marL="0" marR="0" lvl="0" indent="0" algn="ctr" defTabSz="914400" rtl="0" eaLnBrk="1" fontAlgn="auto" latinLnBrk="0" hangingPunct="1">
              <a:lnSpc>
                <a:spcPts val="3499"/>
              </a:lnSpc>
              <a:spcBef>
                <a:spcPct val="0"/>
              </a:spcBef>
              <a:spcAft>
                <a:spcPts val="0"/>
              </a:spcAft>
              <a:buClrTx/>
              <a:buSzTx/>
              <a:buFontTx/>
              <a:buNone/>
              <a:tabLst/>
              <a:defRPr/>
            </a:pPr>
            <a:r>
              <a:rPr kumimoji="0" lang="en-US" sz="2499" b="0" i="0" u="none" strike="noStrike" kern="1200" cap="none" spc="0" normalizeH="0" baseline="0" noProof="0">
                <a:ln>
                  <a:noFill/>
                </a:ln>
                <a:solidFill>
                  <a:srgbClr val="F4CDD4"/>
                </a:solidFill>
                <a:effectLst/>
                <a:uLnTx/>
                <a:uFillTx/>
                <a:latin typeface="FF Meta Hebrew"/>
                <a:ea typeface="FF Meta Hebrew"/>
                <a:cs typeface="FF Meta Hebrew"/>
                <a:sym typeface="FF Meta Hebrew"/>
              </a:rPr>
              <a:t>University courses start</a:t>
            </a:r>
          </a:p>
        </p:txBody>
      </p:sp>
      <p:sp>
        <p:nvSpPr>
          <p:cNvPr id="22" name="TextBox 22">
            <a:extLst>
              <a:ext uri="{FF2B5EF4-FFF2-40B4-BE49-F238E27FC236}">
                <a16:creationId xmlns:a16="http://schemas.microsoft.com/office/drawing/2014/main" id="{18B42D14-57F0-980D-DD45-D057BBDCC53B}"/>
              </a:ext>
            </a:extLst>
          </p:cNvPr>
          <p:cNvSpPr txBox="1"/>
          <p:nvPr/>
        </p:nvSpPr>
        <p:spPr>
          <a:xfrm>
            <a:off x="2514115" y="151728"/>
            <a:ext cx="12725400" cy="1023229"/>
          </a:xfrm>
          <a:prstGeom prst="rect">
            <a:avLst/>
          </a:prstGeom>
        </p:spPr>
        <p:txBody>
          <a:bodyPr wrap="square" lIns="0" tIns="0" rIns="0" bIns="0" rtlCol="0" anchor="t">
            <a:spAutoFit/>
          </a:bodyPr>
          <a:lstStyle/>
          <a:p>
            <a:pPr marL="0" marR="0" lvl="0" indent="0" algn="ctr" defTabSz="914400" rtl="0" eaLnBrk="1" fontAlgn="auto" latinLnBrk="0" hangingPunct="1">
              <a:lnSpc>
                <a:spcPts val="8400"/>
              </a:lnSpc>
              <a:spcBef>
                <a:spcPts val="0"/>
              </a:spcBef>
              <a:spcAft>
                <a:spcPts val="0"/>
              </a:spcAft>
              <a:buClrTx/>
              <a:buSzTx/>
              <a:buFontTx/>
              <a:buNone/>
              <a:tabLst/>
              <a:defRPr/>
            </a:pPr>
            <a:r>
              <a:rPr lang="en-US" sz="6000" u="sng" dirty="0">
                <a:solidFill>
                  <a:srgbClr val="F4CDD4"/>
                </a:solidFill>
                <a:latin typeface="FF Meta Hebrew Bold"/>
                <a:ea typeface="FF Meta Hebrew Bold"/>
                <a:cs typeface="FF Meta Hebrew Bold"/>
                <a:sym typeface="FF Meta Hebrew Bold"/>
              </a:rPr>
              <a:t>University A</a:t>
            </a:r>
            <a:r>
              <a:rPr kumimoji="0" lang="en-US" sz="6000" b="0" i="0" u="sng" strike="noStrike" kern="1200" cap="none" spc="0" normalizeH="0" baseline="0" noProof="0" dirty="0" err="1">
                <a:ln>
                  <a:noFill/>
                </a:ln>
                <a:solidFill>
                  <a:srgbClr val="F4CDD4"/>
                </a:solidFill>
                <a:effectLst/>
                <a:uLnTx/>
                <a:uFillTx/>
                <a:latin typeface="FF Meta Hebrew Bold"/>
                <a:ea typeface="FF Meta Hebrew Bold"/>
                <a:cs typeface="FF Meta Hebrew Bold"/>
                <a:sym typeface="FF Meta Hebrew Bold"/>
              </a:rPr>
              <a:t>pplication</a:t>
            </a:r>
            <a:r>
              <a:rPr kumimoji="0" lang="en-US" sz="6000" b="0" i="0" u="sng" strike="noStrike" kern="1200" cap="none" spc="0" normalizeH="0" baseline="0" noProof="0" dirty="0">
                <a:ln>
                  <a:noFill/>
                </a:ln>
                <a:solidFill>
                  <a:srgbClr val="F4CDD4"/>
                </a:solidFill>
                <a:effectLst/>
                <a:uLnTx/>
                <a:uFillTx/>
                <a:latin typeface="FF Meta Hebrew Bold"/>
                <a:ea typeface="FF Meta Hebrew Bold"/>
                <a:cs typeface="FF Meta Hebrew Bold"/>
                <a:sym typeface="FF Meta Hebrew Bold"/>
              </a:rPr>
              <a:t> Timeline</a:t>
            </a:r>
          </a:p>
        </p:txBody>
      </p:sp>
      <p:sp>
        <p:nvSpPr>
          <p:cNvPr id="23" name="Freeform 23">
            <a:extLst>
              <a:ext uri="{FF2B5EF4-FFF2-40B4-BE49-F238E27FC236}">
                <a16:creationId xmlns:a16="http://schemas.microsoft.com/office/drawing/2014/main" id="{ECE15EEC-CC60-748B-8ED7-F16BF2EF02E7}"/>
              </a:ext>
            </a:extLst>
          </p:cNvPr>
          <p:cNvSpPr/>
          <p:nvPr/>
        </p:nvSpPr>
        <p:spPr>
          <a:xfrm rot="14220000">
            <a:off x="1552647" y="9557935"/>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
            <a:extLst>
              <a:ext uri="{FF2B5EF4-FFF2-40B4-BE49-F238E27FC236}">
                <a16:creationId xmlns:a16="http://schemas.microsoft.com/office/drawing/2014/main" id="{6BFF4DA2-D6E3-B760-EA55-483C46DE5C14}"/>
              </a:ext>
            </a:extLst>
          </p:cNvPr>
          <p:cNvSpPr/>
          <p:nvPr/>
        </p:nvSpPr>
        <p:spPr>
          <a:xfrm>
            <a:off x="228900" y="259443"/>
            <a:ext cx="1841661" cy="987591"/>
          </a:xfrm>
          <a:custGeom>
            <a:avLst/>
            <a:gdLst/>
            <a:ahLst/>
            <a:cxnLst/>
            <a:rect l="l" t="t" r="r" b="b"/>
            <a:pathLst>
              <a:path w="1841661" h="987591">
                <a:moveTo>
                  <a:pt x="0" y="0"/>
                </a:moveTo>
                <a:lnTo>
                  <a:pt x="1841662" y="0"/>
                </a:lnTo>
                <a:lnTo>
                  <a:pt x="1841662" y="987591"/>
                </a:lnTo>
                <a:lnTo>
                  <a:pt x="0" y="987591"/>
                </a:lnTo>
                <a:lnTo>
                  <a:pt x="0" y="0"/>
                </a:lnTo>
                <a:close/>
              </a:path>
            </a:pathLst>
          </a:custGeom>
          <a:blipFill>
            <a:blip r:embed="rId1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05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CDD4"/>
        </a:solidFill>
        <a:effectLst/>
      </p:bgPr>
    </p:bg>
    <p:spTree>
      <p:nvGrpSpPr>
        <p:cNvPr id="1" name=""/>
        <p:cNvGrpSpPr/>
        <p:nvPr/>
      </p:nvGrpSpPr>
      <p:grpSpPr>
        <a:xfrm>
          <a:off x="0" y="0"/>
          <a:ext cx="0" cy="0"/>
          <a:chOff x="0" y="0"/>
          <a:chExt cx="0" cy="0"/>
        </a:xfrm>
      </p:grpSpPr>
      <p:grpSp>
        <p:nvGrpSpPr>
          <p:cNvPr id="2" name="Group 2"/>
          <p:cNvGrpSpPr/>
          <p:nvPr/>
        </p:nvGrpSpPr>
        <p:grpSpPr>
          <a:xfrm>
            <a:off x="-149902" y="1350413"/>
            <a:ext cx="18827646" cy="8556576"/>
            <a:chOff x="0" y="0"/>
            <a:chExt cx="3977212" cy="2253584"/>
          </a:xfrm>
        </p:grpSpPr>
        <p:sp>
          <p:nvSpPr>
            <p:cNvPr id="3" name="Freeform 3"/>
            <p:cNvSpPr/>
            <p:nvPr/>
          </p:nvSpPr>
          <p:spPr>
            <a:xfrm>
              <a:off x="0" y="0"/>
              <a:ext cx="3977211" cy="2253584"/>
            </a:xfrm>
            <a:custGeom>
              <a:avLst/>
              <a:gdLst/>
              <a:ahLst/>
              <a:cxnLst/>
              <a:rect l="l" t="t" r="r" b="b"/>
              <a:pathLst>
                <a:path w="3977211" h="2253584">
                  <a:moveTo>
                    <a:pt x="24608" y="0"/>
                  </a:moveTo>
                  <a:lnTo>
                    <a:pt x="3952603" y="0"/>
                  </a:lnTo>
                  <a:cubicBezTo>
                    <a:pt x="3959130" y="0"/>
                    <a:pt x="3965389" y="2593"/>
                    <a:pt x="3970004" y="7208"/>
                  </a:cubicBezTo>
                  <a:cubicBezTo>
                    <a:pt x="3974619" y="11823"/>
                    <a:pt x="3977211" y="18082"/>
                    <a:pt x="3977211" y="24608"/>
                  </a:cubicBezTo>
                  <a:lnTo>
                    <a:pt x="3977211" y="2228975"/>
                  </a:lnTo>
                  <a:cubicBezTo>
                    <a:pt x="3977211" y="2242566"/>
                    <a:pt x="3966194" y="2253584"/>
                    <a:pt x="3952603" y="2253584"/>
                  </a:cubicBezTo>
                  <a:lnTo>
                    <a:pt x="24608" y="2253584"/>
                  </a:lnTo>
                  <a:cubicBezTo>
                    <a:pt x="18082" y="2253584"/>
                    <a:pt x="11823" y="2250991"/>
                    <a:pt x="7208" y="2246376"/>
                  </a:cubicBezTo>
                  <a:cubicBezTo>
                    <a:pt x="2593" y="2241761"/>
                    <a:pt x="0" y="2235502"/>
                    <a:pt x="0" y="2228975"/>
                  </a:cubicBezTo>
                  <a:lnTo>
                    <a:pt x="0" y="24608"/>
                  </a:lnTo>
                  <a:cubicBezTo>
                    <a:pt x="0" y="11018"/>
                    <a:pt x="11018" y="0"/>
                    <a:pt x="24608" y="0"/>
                  </a:cubicBezTo>
                  <a:close/>
                </a:path>
              </a:pathLst>
            </a:custGeom>
            <a:solidFill>
              <a:srgbClr val="672146"/>
            </a:solidFill>
          </p:spPr>
          <p:txBody>
            <a:bodyPr/>
            <a:lstStyle/>
            <a:p>
              <a:endParaRPr lang="en-GB"/>
            </a:p>
          </p:txBody>
        </p:sp>
        <p:sp>
          <p:nvSpPr>
            <p:cNvPr id="4" name="TextBox 4"/>
            <p:cNvSpPr txBox="1"/>
            <p:nvPr/>
          </p:nvSpPr>
          <p:spPr>
            <a:xfrm>
              <a:off x="0" y="-123825"/>
              <a:ext cx="3977212" cy="2377409"/>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610741" y="1374238"/>
            <a:ext cx="15048079" cy="1422762"/>
          </a:xfrm>
          <a:prstGeom prst="rect">
            <a:avLst/>
          </a:prstGeom>
        </p:spPr>
        <p:txBody>
          <a:bodyPr wrap="square" lIns="0" tIns="0" rIns="0" bIns="0" rtlCol="0" anchor="t">
            <a:spAutoFit/>
          </a:bodyPr>
          <a:lstStyle/>
          <a:p>
            <a:pPr algn="ctr">
              <a:lnSpc>
                <a:spcPts val="5694"/>
              </a:lnSpc>
              <a:spcBef>
                <a:spcPct val="0"/>
              </a:spcBef>
            </a:pPr>
            <a:r>
              <a:rPr lang="en-US" sz="4000">
                <a:solidFill>
                  <a:srgbClr val="FFFFFF"/>
                </a:solidFill>
                <a:latin typeface="FF Meta Hebrew Bold"/>
                <a:ea typeface="FF Meta Hebrew Bold"/>
                <a:cs typeface="FF Meta Hebrew Bold"/>
                <a:sym typeface="FF Meta Hebrew Bold"/>
              </a:rPr>
              <a:t>With almost 300 registered HE institutions in the UK, </a:t>
            </a:r>
          </a:p>
          <a:p>
            <a:pPr algn="ctr">
              <a:lnSpc>
                <a:spcPts val="5694"/>
              </a:lnSpc>
              <a:spcBef>
                <a:spcPct val="0"/>
              </a:spcBef>
            </a:pPr>
            <a:r>
              <a:rPr lang="en-US" sz="4000">
                <a:solidFill>
                  <a:srgbClr val="FFFFFF"/>
                </a:solidFill>
                <a:latin typeface="FF Meta Hebrew Bold"/>
                <a:ea typeface="FF Meta Hebrew Bold"/>
                <a:cs typeface="FF Meta Hebrew Bold"/>
                <a:sym typeface="FF Meta Hebrew Bold"/>
              </a:rPr>
              <a:t>how do you pick the right one? ​</a:t>
            </a:r>
            <a:endParaRPr lang="en-US" sz="4000">
              <a:solidFill>
                <a:srgbClr val="FFFFFF"/>
              </a:solidFill>
              <a:latin typeface="FF Meta Hebrew Bold"/>
              <a:ea typeface="FF Meta Hebrew Bold"/>
              <a:cs typeface="FF Meta Hebrew Bold"/>
            </a:endParaRPr>
          </a:p>
        </p:txBody>
      </p:sp>
      <p:sp>
        <p:nvSpPr>
          <p:cNvPr id="6" name="TextBox 6"/>
          <p:cNvSpPr txBox="1"/>
          <p:nvPr/>
        </p:nvSpPr>
        <p:spPr>
          <a:xfrm>
            <a:off x="0" y="91627"/>
            <a:ext cx="18024940" cy="974626"/>
          </a:xfrm>
          <a:prstGeom prst="rect">
            <a:avLst/>
          </a:prstGeom>
        </p:spPr>
        <p:txBody>
          <a:bodyPr lIns="0" tIns="0" rIns="0" bIns="0" rtlCol="0" anchor="t">
            <a:spAutoFit/>
          </a:bodyPr>
          <a:lstStyle/>
          <a:p>
            <a:pPr algn="ctr">
              <a:lnSpc>
                <a:spcPts val="7590"/>
              </a:lnSpc>
            </a:pPr>
            <a:r>
              <a:rPr lang="en-US" sz="6000">
                <a:solidFill>
                  <a:srgbClr val="000000"/>
                </a:solidFill>
                <a:latin typeface="FF Meta Hebrew Bold"/>
                <a:ea typeface="FF Meta Hebrew Bold"/>
                <a:cs typeface="FF Meta Hebrew Bold"/>
                <a:sym typeface="FF Meta Hebrew Bold"/>
              </a:rPr>
              <a:t>WHICH INSTITUTION?</a:t>
            </a:r>
            <a:endParaRPr lang="en-US" sz="6000">
              <a:solidFill>
                <a:srgbClr val="000000"/>
              </a:solidFill>
              <a:latin typeface="FF Meta Hebrew Bold"/>
              <a:ea typeface="FF Meta Hebrew Bold"/>
              <a:cs typeface="FF Meta Hebrew Bold"/>
            </a:endParaRPr>
          </a:p>
        </p:txBody>
      </p:sp>
      <p:grpSp>
        <p:nvGrpSpPr>
          <p:cNvPr id="7" name="Group 7"/>
          <p:cNvGrpSpPr/>
          <p:nvPr/>
        </p:nvGrpSpPr>
        <p:grpSpPr>
          <a:xfrm>
            <a:off x="10743771" y="4262094"/>
            <a:ext cx="5131873" cy="513187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4625" r="-25374"/>
              </a:stretch>
            </a:blipFill>
          </p:spPr>
          <p:txBody>
            <a:bodyPr/>
            <a:lstStyle/>
            <a:p>
              <a:endParaRPr lang="en-GB"/>
            </a:p>
          </p:txBody>
        </p:sp>
      </p:grpSp>
      <p:sp>
        <p:nvSpPr>
          <p:cNvPr id="9" name="TextBox 9"/>
          <p:cNvSpPr txBox="1"/>
          <p:nvPr/>
        </p:nvSpPr>
        <p:spPr>
          <a:xfrm>
            <a:off x="2189616" y="3065573"/>
            <a:ext cx="12197539" cy="680379"/>
          </a:xfrm>
          <a:prstGeom prst="rect">
            <a:avLst/>
          </a:prstGeom>
        </p:spPr>
        <p:txBody>
          <a:bodyPr lIns="0" tIns="0" rIns="0" bIns="0" rtlCol="0" anchor="t">
            <a:spAutoFit/>
          </a:bodyPr>
          <a:lstStyle/>
          <a:p>
            <a:pPr algn="l">
              <a:lnSpc>
                <a:spcPts val="5599"/>
              </a:lnSpc>
              <a:spcBef>
                <a:spcPct val="0"/>
              </a:spcBef>
            </a:pPr>
            <a:r>
              <a:rPr lang="en-US" sz="3600">
                <a:solidFill>
                  <a:srgbClr val="FFFFFF"/>
                </a:solidFill>
                <a:latin typeface="FF Meta Hebrew Bold"/>
                <a:ea typeface="FF Meta Hebrew Bold"/>
                <a:cs typeface="FF Meta Hebrew Bold"/>
                <a:sym typeface="FF Meta Hebrew Bold"/>
              </a:rPr>
              <a:t>Consider the following:</a:t>
            </a:r>
          </a:p>
        </p:txBody>
      </p:sp>
      <p:sp>
        <p:nvSpPr>
          <p:cNvPr id="10" name="TextBox 10"/>
          <p:cNvSpPr txBox="1"/>
          <p:nvPr/>
        </p:nvSpPr>
        <p:spPr>
          <a:xfrm>
            <a:off x="1916597" y="3727262"/>
            <a:ext cx="8827174" cy="1834798"/>
          </a:xfrm>
          <a:prstGeom prst="rect">
            <a:avLst/>
          </a:prstGeom>
        </p:spPr>
        <p:txBody>
          <a:bodyPr lIns="0" tIns="0" rIns="0" bIns="0" rtlCol="0" anchor="t">
            <a:spAutoFit/>
          </a:bodyPr>
          <a:lstStyle/>
          <a:p>
            <a:pPr marL="777243" lvl="1" indent="-388622" algn="l">
              <a:lnSpc>
                <a:spcPts val="7632"/>
              </a:lnSpc>
              <a:buFont typeface="Arial"/>
              <a:buChar char="•"/>
            </a:pPr>
            <a:r>
              <a:rPr lang="en-US" sz="3600" dirty="0">
                <a:solidFill>
                  <a:srgbClr val="FFFFFF"/>
                </a:solidFill>
                <a:latin typeface="FF Meta Hebrew Bold Italics"/>
                <a:ea typeface="FF Meta Hebrew Bold Italics"/>
                <a:cs typeface="FF Meta Hebrew Bold Italics"/>
                <a:sym typeface="FF Meta Hebrew Bold Italics"/>
              </a:rPr>
              <a:t>Distance from home</a:t>
            </a:r>
          </a:p>
          <a:p>
            <a:pPr marL="777243" lvl="1" indent="-388622" algn="l">
              <a:lnSpc>
                <a:spcPts val="7632"/>
              </a:lnSpc>
              <a:buFont typeface="Arial"/>
              <a:buChar char="•"/>
            </a:pPr>
            <a:r>
              <a:rPr lang="en-US" sz="3600" dirty="0">
                <a:solidFill>
                  <a:srgbClr val="FFFFFF"/>
                </a:solidFill>
                <a:latin typeface="FF Meta Hebrew Bold Italics"/>
                <a:ea typeface="FF Meta Hebrew Bold Italics"/>
                <a:cs typeface="FF Meta Hebrew Bold Italics"/>
                <a:sym typeface="FF Meta Hebrew Bold Italics"/>
              </a:rPr>
              <a:t>Accommodation or commuting </a:t>
            </a:r>
          </a:p>
        </p:txBody>
      </p:sp>
      <p:sp>
        <p:nvSpPr>
          <p:cNvPr id="11" name="TextBox 11"/>
          <p:cNvSpPr txBox="1"/>
          <p:nvPr/>
        </p:nvSpPr>
        <p:spPr>
          <a:xfrm>
            <a:off x="1916597" y="5562060"/>
            <a:ext cx="7616577" cy="1879682"/>
          </a:xfrm>
          <a:prstGeom prst="rect">
            <a:avLst/>
          </a:prstGeom>
        </p:spPr>
        <p:txBody>
          <a:bodyPr lIns="0" tIns="0" rIns="0" bIns="0" rtlCol="0" anchor="t">
            <a:spAutoFit/>
          </a:bodyPr>
          <a:lstStyle/>
          <a:p>
            <a:pPr marL="777240" lvl="1" indent="-388620" algn="l">
              <a:lnSpc>
                <a:spcPts val="7776"/>
              </a:lnSpc>
              <a:buFont typeface="Arial"/>
              <a:buChar char="•"/>
            </a:pPr>
            <a:r>
              <a:rPr lang="en-US" sz="3600" dirty="0">
                <a:solidFill>
                  <a:srgbClr val="FFFFFF"/>
                </a:solidFill>
                <a:latin typeface="FF Meta Hebrew Bold Italics"/>
                <a:ea typeface="FF Meta Hebrew Bold Italics"/>
                <a:cs typeface="FF Meta Hebrew Bold Italics"/>
                <a:sym typeface="FF Meta Hebrew Bold Italics"/>
              </a:rPr>
              <a:t>Campus or City institution</a:t>
            </a:r>
            <a:endParaRPr lang="en-US" dirty="0"/>
          </a:p>
          <a:p>
            <a:pPr marL="777240" lvl="1" indent="-388620" algn="l">
              <a:lnSpc>
                <a:spcPts val="7776"/>
              </a:lnSpc>
              <a:buFont typeface="Arial"/>
              <a:buChar char="•"/>
            </a:pPr>
            <a:r>
              <a:rPr lang="en-US" sz="3600" dirty="0">
                <a:solidFill>
                  <a:srgbClr val="FFFFFF"/>
                </a:solidFill>
                <a:latin typeface="FF Meta Hebrew Bold Italics"/>
                <a:ea typeface="FF Meta Hebrew Bold Italics"/>
                <a:cs typeface="FF Meta Hebrew Bold Italics"/>
                <a:sym typeface="FF Meta Hebrew Bold Italics"/>
              </a:rPr>
              <a:t>Opportunities and facilities</a:t>
            </a:r>
            <a:endParaRPr lang="en-US" sz="3600" dirty="0">
              <a:solidFill>
                <a:srgbClr val="FFFFFF"/>
              </a:solidFill>
              <a:latin typeface="FF Meta Hebrew Bold Italics"/>
              <a:ea typeface="FF Meta Hebrew Bold Italics"/>
              <a:cs typeface="FF Meta Hebrew Bold Italics"/>
            </a:endParaRPr>
          </a:p>
        </p:txBody>
      </p:sp>
      <p:sp>
        <p:nvSpPr>
          <p:cNvPr id="12" name="Freeform 2">
            <a:extLst>
              <a:ext uri="{FF2B5EF4-FFF2-40B4-BE49-F238E27FC236}">
                <a16:creationId xmlns:a16="http://schemas.microsoft.com/office/drawing/2014/main" id="{0A833F23-1362-7AD5-0E31-81C3140C6300}"/>
              </a:ext>
            </a:extLst>
          </p:cNvPr>
          <p:cNvSpPr/>
          <p:nvPr/>
        </p:nvSpPr>
        <p:spPr>
          <a:xfrm>
            <a:off x="228900" y="259443"/>
            <a:ext cx="1841661" cy="987591"/>
          </a:xfrm>
          <a:custGeom>
            <a:avLst/>
            <a:gdLst/>
            <a:ahLst/>
            <a:cxnLst/>
            <a:rect l="l" t="t" r="r" b="b"/>
            <a:pathLst>
              <a:path w="1841661" h="987591">
                <a:moveTo>
                  <a:pt x="0" y="0"/>
                </a:moveTo>
                <a:lnTo>
                  <a:pt x="1841662" y="0"/>
                </a:lnTo>
                <a:lnTo>
                  <a:pt x="1841662" y="987591"/>
                </a:lnTo>
                <a:lnTo>
                  <a:pt x="0" y="987591"/>
                </a:lnTo>
                <a:lnTo>
                  <a:pt x="0" y="0"/>
                </a:lnTo>
                <a:close/>
              </a:path>
            </a:pathLst>
          </a:custGeom>
          <a:blipFill>
            <a:blip r:embed="rId4"/>
            <a:stretch>
              <a:fillRect/>
            </a:stretch>
          </a:blipFill>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CDD4"/>
        </a:solidFill>
        <a:effectLst/>
      </p:bgPr>
    </p:bg>
    <p:spTree>
      <p:nvGrpSpPr>
        <p:cNvPr id="1" name=""/>
        <p:cNvGrpSpPr/>
        <p:nvPr/>
      </p:nvGrpSpPr>
      <p:grpSpPr>
        <a:xfrm>
          <a:off x="0" y="0"/>
          <a:ext cx="0" cy="0"/>
          <a:chOff x="0" y="0"/>
          <a:chExt cx="0" cy="0"/>
        </a:xfrm>
      </p:grpSpPr>
      <p:grpSp>
        <p:nvGrpSpPr>
          <p:cNvPr id="2" name="Group 2"/>
          <p:cNvGrpSpPr/>
          <p:nvPr/>
        </p:nvGrpSpPr>
        <p:grpSpPr>
          <a:xfrm>
            <a:off x="-696686" y="1350413"/>
            <a:ext cx="19565537" cy="8556576"/>
            <a:chOff x="0" y="0"/>
            <a:chExt cx="3907495" cy="2253584"/>
          </a:xfrm>
        </p:grpSpPr>
        <p:sp>
          <p:nvSpPr>
            <p:cNvPr id="3" name="Freeform 3"/>
            <p:cNvSpPr/>
            <p:nvPr/>
          </p:nvSpPr>
          <p:spPr>
            <a:xfrm>
              <a:off x="0" y="0"/>
              <a:ext cx="3907495" cy="2253584"/>
            </a:xfrm>
            <a:custGeom>
              <a:avLst/>
              <a:gdLst/>
              <a:ahLst/>
              <a:cxnLst/>
              <a:rect l="l" t="t" r="r" b="b"/>
              <a:pathLst>
                <a:path w="3907495" h="2253584">
                  <a:moveTo>
                    <a:pt x="25048" y="0"/>
                  </a:moveTo>
                  <a:lnTo>
                    <a:pt x="3882447" y="0"/>
                  </a:lnTo>
                  <a:cubicBezTo>
                    <a:pt x="3896281" y="0"/>
                    <a:pt x="3907495" y="11214"/>
                    <a:pt x="3907495" y="25048"/>
                  </a:cubicBezTo>
                  <a:lnTo>
                    <a:pt x="3907495" y="2228536"/>
                  </a:lnTo>
                  <a:cubicBezTo>
                    <a:pt x="3907495" y="2242370"/>
                    <a:pt x="3896281" y="2253584"/>
                    <a:pt x="3882447" y="2253584"/>
                  </a:cubicBezTo>
                  <a:lnTo>
                    <a:pt x="25048" y="2253584"/>
                  </a:lnTo>
                  <a:cubicBezTo>
                    <a:pt x="11214" y="2253584"/>
                    <a:pt x="0" y="2242370"/>
                    <a:pt x="0" y="2228536"/>
                  </a:cubicBezTo>
                  <a:lnTo>
                    <a:pt x="0" y="25048"/>
                  </a:lnTo>
                  <a:cubicBezTo>
                    <a:pt x="0" y="11214"/>
                    <a:pt x="11214" y="0"/>
                    <a:pt x="25048" y="0"/>
                  </a:cubicBezTo>
                  <a:close/>
                </a:path>
              </a:pathLst>
            </a:custGeom>
            <a:solidFill>
              <a:srgbClr val="672146"/>
            </a:solidFill>
          </p:spPr>
          <p:txBody>
            <a:bodyPr/>
            <a:lstStyle/>
            <a:p>
              <a:endParaRPr lang="en-GB"/>
            </a:p>
          </p:txBody>
        </p:sp>
        <p:sp>
          <p:nvSpPr>
            <p:cNvPr id="4" name="TextBox 4"/>
            <p:cNvSpPr txBox="1"/>
            <p:nvPr/>
          </p:nvSpPr>
          <p:spPr>
            <a:xfrm>
              <a:off x="0" y="-123825"/>
              <a:ext cx="3907495" cy="2377409"/>
            </a:xfrm>
            <a:prstGeom prst="rect">
              <a:avLst/>
            </a:prstGeom>
          </p:spPr>
          <p:txBody>
            <a:bodyPr lIns="50800" tIns="50800" rIns="50800" bIns="50800" rtlCol="0" anchor="ctr"/>
            <a:lstStyle/>
            <a:p>
              <a:pPr algn="r">
                <a:lnSpc>
                  <a:spcPts val="2659"/>
                </a:lnSpc>
                <a:spcBef>
                  <a:spcPct val="0"/>
                </a:spcBef>
              </a:pPr>
              <a:endParaRPr/>
            </a:p>
          </p:txBody>
        </p:sp>
      </p:grpSp>
      <p:grpSp>
        <p:nvGrpSpPr>
          <p:cNvPr id="6" name="Group 6"/>
          <p:cNvGrpSpPr/>
          <p:nvPr/>
        </p:nvGrpSpPr>
        <p:grpSpPr>
          <a:xfrm>
            <a:off x="9662201" y="3909669"/>
            <a:ext cx="5484298" cy="548429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5000" r="-25000"/>
              </a:stretch>
            </a:blipFill>
          </p:spPr>
          <p:txBody>
            <a:bodyPr/>
            <a:lstStyle/>
            <a:p>
              <a:endParaRPr lang="en-GB"/>
            </a:p>
          </p:txBody>
        </p:sp>
      </p:grpSp>
      <p:sp>
        <p:nvSpPr>
          <p:cNvPr id="8" name="TextBox 8"/>
          <p:cNvSpPr txBox="1"/>
          <p:nvPr/>
        </p:nvSpPr>
        <p:spPr>
          <a:xfrm>
            <a:off x="843911" y="1374238"/>
            <a:ext cx="16680805" cy="868245"/>
          </a:xfrm>
          <a:prstGeom prst="rect">
            <a:avLst/>
          </a:prstGeom>
        </p:spPr>
        <p:txBody>
          <a:bodyPr lIns="0" tIns="0" rIns="0" bIns="0" rtlCol="0" anchor="t">
            <a:spAutoFit/>
          </a:bodyPr>
          <a:lstStyle/>
          <a:p>
            <a:pPr algn="ctr">
              <a:lnSpc>
                <a:spcPts val="5694"/>
              </a:lnSpc>
              <a:spcBef>
                <a:spcPct val="0"/>
              </a:spcBef>
            </a:pPr>
            <a:r>
              <a:rPr lang="en-US" sz="4067">
                <a:solidFill>
                  <a:srgbClr val="FFFFFF"/>
                </a:solidFill>
                <a:latin typeface="FF Meta Hebrew Bold"/>
                <a:ea typeface="FF Meta Hebrew Bold"/>
                <a:cs typeface="FF Meta Hebrew Bold"/>
                <a:sym typeface="FF Meta Hebrew Bold"/>
              </a:rPr>
              <a:t>There are currently over </a:t>
            </a:r>
            <a:r>
              <a:rPr lang="en-US" sz="4067" u="sng">
                <a:solidFill>
                  <a:srgbClr val="FFFFFF"/>
                </a:solidFill>
                <a:latin typeface="FF Meta Hebrew Bold"/>
                <a:ea typeface="FF Meta Hebrew Bold"/>
                <a:cs typeface="FF Meta Hebrew Bold"/>
                <a:sym typeface="FF Meta Hebrew Bold"/>
              </a:rPr>
              <a:t>50,000</a:t>
            </a:r>
            <a:r>
              <a:rPr lang="en-US" sz="4067">
                <a:solidFill>
                  <a:srgbClr val="FFFFFF"/>
                </a:solidFill>
                <a:latin typeface="FF Meta Hebrew Bold"/>
                <a:ea typeface="FF Meta Hebrew Bold"/>
                <a:cs typeface="FF Meta Hebrew Bold"/>
                <a:sym typeface="FF Meta Hebrew Bold"/>
              </a:rPr>
              <a:t> courses available in the UK!</a:t>
            </a:r>
          </a:p>
        </p:txBody>
      </p:sp>
      <p:sp>
        <p:nvSpPr>
          <p:cNvPr id="9" name="TextBox 9"/>
          <p:cNvSpPr txBox="1"/>
          <p:nvPr/>
        </p:nvSpPr>
        <p:spPr>
          <a:xfrm>
            <a:off x="0" y="91627"/>
            <a:ext cx="18024940" cy="1297313"/>
          </a:xfrm>
          <a:prstGeom prst="rect">
            <a:avLst/>
          </a:prstGeom>
        </p:spPr>
        <p:txBody>
          <a:bodyPr lIns="0" tIns="0" rIns="0" bIns="0" rtlCol="0" anchor="t">
            <a:spAutoFit/>
          </a:bodyPr>
          <a:lstStyle/>
          <a:p>
            <a:pPr algn="ctr">
              <a:lnSpc>
                <a:spcPts val="7590"/>
              </a:lnSpc>
            </a:pPr>
            <a:r>
              <a:rPr lang="en-US" sz="6900">
                <a:solidFill>
                  <a:srgbClr val="000000"/>
                </a:solidFill>
                <a:latin typeface="FF Meta Hebrew Bold"/>
                <a:ea typeface="FF Meta Hebrew Bold"/>
                <a:cs typeface="FF Meta Hebrew Bold"/>
                <a:sym typeface="FF Meta Hebrew Bold"/>
              </a:rPr>
              <a:t>WHICH COURSE?</a:t>
            </a:r>
          </a:p>
        </p:txBody>
      </p:sp>
      <p:sp>
        <p:nvSpPr>
          <p:cNvPr id="10" name="TextBox 10"/>
          <p:cNvSpPr txBox="1"/>
          <p:nvPr/>
        </p:nvSpPr>
        <p:spPr>
          <a:xfrm>
            <a:off x="2330985" y="2639669"/>
            <a:ext cx="13706657" cy="860425"/>
          </a:xfrm>
          <a:prstGeom prst="rect">
            <a:avLst/>
          </a:prstGeom>
        </p:spPr>
        <p:txBody>
          <a:bodyPr lIns="0" tIns="0" rIns="0" bIns="0" rtlCol="0" anchor="t">
            <a:spAutoFit/>
          </a:bodyPr>
          <a:lstStyle/>
          <a:p>
            <a:pPr algn="l">
              <a:lnSpc>
                <a:spcPts val="5599"/>
              </a:lnSpc>
              <a:spcBef>
                <a:spcPct val="0"/>
              </a:spcBef>
            </a:pPr>
            <a:r>
              <a:rPr lang="en-US" sz="3999">
                <a:solidFill>
                  <a:srgbClr val="FFFFFF"/>
                </a:solidFill>
                <a:latin typeface="FF Meta Hebrew Bold"/>
                <a:ea typeface="FF Meta Hebrew Bold"/>
                <a:cs typeface="FF Meta Hebrew Bold"/>
                <a:sym typeface="FF Meta Hebrew Bold"/>
              </a:rPr>
              <a:t>Consider the following when deciding which course to pick:</a:t>
            </a:r>
          </a:p>
        </p:txBody>
      </p:sp>
      <p:sp>
        <p:nvSpPr>
          <p:cNvPr id="12" name="TextBox 12"/>
          <p:cNvSpPr txBox="1"/>
          <p:nvPr/>
        </p:nvSpPr>
        <p:spPr>
          <a:xfrm>
            <a:off x="3127194" y="3530351"/>
            <a:ext cx="8827174" cy="2951224"/>
          </a:xfrm>
          <a:prstGeom prst="rect">
            <a:avLst/>
          </a:prstGeom>
        </p:spPr>
        <p:txBody>
          <a:bodyPr lIns="0" tIns="0" rIns="0" bIns="0" rtlCol="0" anchor="t">
            <a:spAutoFit/>
          </a:bodyPr>
          <a:lstStyle/>
          <a:p>
            <a:pPr marL="777243" lvl="1" indent="-388622" algn="l">
              <a:lnSpc>
                <a:spcPts val="7632"/>
              </a:lnSpc>
              <a:buFont typeface="Arial"/>
              <a:buChar char="•"/>
            </a:pPr>
            <a:r>
              <a:rPr lang="en-US" sz="3600">
                <a:solidFill>
                  <a:srgbClr val="FFFFFF"/>
                </a:solidFill>
                <a:latin typeface="FF Meta Hebrew Bold Italics"/>
                <a:ea typeface="FF Meta Hebrew Bold Italics"/>
                <a:cs typeface="FF Meta Hebrew Bold Italics"/>
                <a:sym typeface="FF Meta Hebrew Bold Italics"/>
              </a:rPr>
              <a:t>Course title</a:t>
            </a:r>
          </a:p>
          <a:p>
            <a:pPr marL="777243" lvl="1" indent="-388622" algn="l">
              <a:lnSpc>
                <a:spcPts val="7632"/>
              </a:lnSpc>
              <a:buFont typeface="Arial"/>
              <a:buChar char="•"/>
            </a:pPr>
            <a:r>
              <a:rPr lang="en-US" sz="3600">
                <a:solidFill>
                  <a:srgbClr val="FFFFFF"/>
                </a:solidFill>
                <a:latin typeface="FF Meta Hebrew Bold Italics"/>
                <a:ea typeface="FF Meta Hebrew Bold Italics"/>
                <a:cs typeface="FF Meta Hebrew Bold Italics"/>
                <a:sym typeface="FF Meta Hebrew Bold Italics"/>
              </a:rPr>
              <a:t>How you learn</a:t>
            </a:r>
          </a:p>
          <a:p>
            <a:pPr marL="777243" lvl="1" indent="-388622" algn="l">
              <a:lnSpc>
                <a:spcPts val="7632"/>
              </a:lnSpc>
              <a:buFont typeface="Arial"/>
              <a:buChar char="•"/>
            </a:pPr>
            <a:r>
              <a:rPr lang="en-US" sz="3600">
                <a:solidFill>
                  <a:srgbClr val="FFFFFF"/>
                </a:solidFill>
                <a:latin typeface="FF Meta Hebrew Bold Italics"/>
                <a:ea typeface="FF Meta Hebrew Bold Italics"/>
                <a:cs typeface="FF Meta Hebrew Bold Italics"/>
                <a:sym typeface="FF Meta Hebrew Bold Italics"/>
              </a:rPr>
              <a:t>Careers</a:t>
            </a:r>
          </a:p>
        </p:txBody>
      </p:sp>
      <p:sp>
        <p:nvSpPr>
          <p:cNvPr id="13" name="TextBox 13"/>
          <p:cNvSpPr txBox="1"/>
          <p:nvPr/>
        </p:nvSpPr>
        <p:spPr>
          <a:xfrm>
            <a:off x="3127194" y="6394356"/>
            <a:ext cx="7616577" cy="2999611"/>
          </a:xfrm>
          <a:prstGeom prst="rect">
            <a:avLst/>
          </a:prstGeom>
        </p:spPr>
        <p:txBody>
          <a:bodyPr lIns="0" tIns="0" rIns="0" bIns="0" rtlCol="0" anchor="t">
            <a:spAutoFit/>
          </a:bodyPr>
          <a:lstStyle/>
          <a:p>
            <a:pPr marL="777243" lvl="1" indent="-388622" algn="l">
              <a:lnSpc>
                <a:spcPts val="7776"/>
              </a:lnSpc>
              <a:buFont typeface="Arial"/>
              <a:buChar char="•"/>
            </a:pPr>
            <a:r>
              <a:rPr lang="en-US" sz="3600">
                <a:solidFill>
                  <a:srgbClr val="FFFFFF"/>
                </a:solidFill>
                <a:latin typeface="FF Meta Hebrew Bold Italics"/>
                <a:ea typeface="FF Meta Hebrew Bold Italics"/>
                <a:cs typeface="FF Meta Hebrew Bold Italics"/>
                <a:sym typeface="FF Meta Hebrew Bold Italics"/>
              </a:rPr>
              <a:t>Facilities</a:t>
            </a:r>
          </a:p>
          <a:p>
            <a:pPr marL="777243" lvl="1" indent="-388622" algn="l">
              <a:lnSpc>
                <a:spcPts val="7776"/>
              </a:lnSpc>
              <a:buFont typeface="Arial"/>
              <a:buChar char="•"/>
            </a:pPr>
            <a:r>
              <a:rPr lang="en-US" sz="3600">
                <a:solidFill>
                  <a:srgbClr val="FFFFFF"/>
                </a:solidFill>
                <a:latin typeface="FF Meta Hebrew Bold Italics"/>
                <a:ea typeface="FF Meta Hebrew Bold Italics"/>
                <a:cs typeface="FF Meta Hebrew Bold Italics"/>
                <a:sym typeface="FF Meta Hebrew Bold Italics"/>
              </a:rPr>
              <a:t>Entry requirements</a:t>
            </a:r>
          </a:p>
          <a:p>
            <a:pPr marL="777243" lvl="1" indent="-388622" algn="l">
              <a:lnSpc>
                <a:spcPts val="7776"/>
              </a:lnSpc>
              <a:buFont typeface="Arial"/>
              <a:buChar char="•"/>
            </a:pPr>
            <a:r>
              <a:rPr lang="en-US" sz="3600">
                <a:solidFill>
                  <a:srgbClr val="FFFFFF"/>
                </a:solidFill>
                <a:latin typeface="FF Meta Hebrew Bold Italics"/>
                <a:ea typeface="FF Meta Hebrew Bold Italics"/>
                <a:cs typeface="FF Meta Hebrew Bold Italics"/>
                <a:sym typeface="FF Meta Hebrew Bold Italics"/>
              </a:rPr>
              <a:t>Modules</a:t>
            </a:r>
          </a:p>
        </p:txBody>
      </p:sp>
      <p:sp>
        <p:nvSpPr>
          <p:cNvPr id="11" name="Freeform 2">
            <a:extLst>
              <a:ext uri="{FF2B5EF4-FFF2-40B4-BE49-F238E27FC236}">
                <a16:creationId xmlns:a16="http://schemas.microsoft.com/office/drawing/2014/main" id="{FF3C734D-B3E3-6676-BB94-4E67B6BC6D11}"/>
              </a:ext>
            </a:extLst>
          </p:cNvPr>
          <p:cNvSpPr/>
          <p:nvPr/>
        </p:nvSpPr>
        <p:spPr>
          <a:xfrm>
            <a:off x="228900" y="259443"/>
            <a:ext cx="1841661" cy="987591"/>
          </a:xfrm>
          <a:custGeom>
            <a:avLst/>
            <a:gdLst/>
            <a:ahLst/>
            <a:cxnLst/>
            <a:rect l="l" t="t" r="r" b="b"/>
            <a:pathLst>
              <a:path w="1841661" h="987591">
                <a:moveTo>
                  <a:pt x="0" y="0"/>
                </a:moveTo>
                <a:lnTo>
                  <a:pt x="1841662" y="0"/>
                </a:lnTo>
                <a:lnTo>
                  <a:pt x="1841662" y="987591"/>
                </a:lnTo>
                <a:lnTo>
                  <a:pt x="0" y="987591"/>
                </a:lnTo>
                <a:lnTo>
                  <a:pt x="0" y="0"/>
                </a:lnTo>
                <a:close/>
              </a:path>
            </a:pathLst>
          </a:custGeom>
          <a:blipFill>
            <a:blip r:embed="rId3"/>
            <a:stretch>
              <a:fillRect/>
            </a:stretch>
          </a:blipFill>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6.png"/></Relationships>
</file>

<file path=ppt/webextensions/webextension1.xml><?xml version="1.0" encoding="utf-8"?>
<we:webextension xmlns:we="http://schemas.microsoft.com/office/webextensions/webextension/2010/11" id="{0B79F652-0885-40EC-9282-D9EB16DE929E}">
  <we:reference id="8f3421bb-e4df-49aa-bc17-c3a6267b5491" version="1.0.0.0" store="excatalog" storeType="excatalog"/>
  <we:alternateReferences>
    <we:reference id="WA200003733" version="1.0.0.0" store="en-gb" storeType="omex"/>
  </we:alternateReferences>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04ca33-cab9-47dd-a85b-4a62bda88deb">
      <Terms xmlns="http://schemas.microsoft.com/office/infopath/2007/PartnerControls"/>
    </lcf76f155ced4ddcb4097134ff3c332f>
    <TaxCatchAll xmlns="1c9dd794-ecc3-4585-a395-8c88837217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50EFDA12D1494EA5BF9B0A63DDC7DD" ma:contentTypeVersion="18" ma:contentTypeDescription="Create a new document." ma:contentTypeScope="" ma:versionID="5f4ef141531392c34869746411116a18">
  <xsd:schema xmlns:xsd="http://www.w3.org/2001/XMLSchema" xmlns:xs="http://www.w3.org/2001/XMLSchema" xmlns:p="http://schemas.microsoft.com/office/2006/metadata/properties" xmlns:ns2="1c9dd794-ecc3-4585-a395-8c88837217b0" xmlns:ns3="9b04ca33-cab9-47dd-a85b-4a62bda88deb" targetNamespace="http://schemas.microsoft.com/office/2006/metadata/properties" ma:root="true" ma:fieldsID="d9d9948efb52344963cf9bcfbf251157" ns2:_="" ns3:_="">
    <xsd:import namespace="1c9dd794-ecc3-4585-a395-8c88837217b0"/>
    <xsd:import namespace="9b04ca33-cab9-47dd-a85b-4a62bda88d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9dd794-ecc3-4585-a395-8c88837217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bb9eafb-7767-4c46-a150-3e59c0992fd4}" ma:internalName="TaxCatchAll" ma:showField="CatchAllData" ma:web="1c9dd794-ecc3-4585-a395-8c88837217b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04ca33-cab9-47dd-a85b-4a62bda88d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8c43db7-d5b9-4501-acd0-29785274dc3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682133-7B2E-4B73-AA39-DED6C26C6E18}">
  <ds:schemaRefs>
    <ds:schemaRef ds:uri="http://purl.org/dc/dcmitype/"/>
    <ds:schemaRef ds:uri="http://purl.org/dc/elements/1.1/"/>
    <ds:schemaRef ds:uri="http://www.w3.org/XML/1998/namespace"/>
    <ds:schemaRef ds:uri="http://schemas.microsoft.com/office/2006/metadata/properties"/>
    <ds:schemaRef ds:uri="1c9dd794-ecc3-4585-a395-8c88837217b0"/>
    <ds:schemaRef ds:uri="9b04ca33-cab9-47dd-a85b-4a62bda88deb"/>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BBD1359-08B4-4F12-A28D-86064BB9CC7E}">
  <ds:schemaRefs>
    <ds:schemaRef ds:uri="http://schemas.microsoft.com/sharepoint/v3/contenttype/forms"/>
  </ds:schemaRefs>
</ds:datastoreItem>
</file>

<file path=customXml/itemProps3.xml><?xml version="1.0" encoding="utf-8"?>
<ds:datastoreItem xmlns:ds="http://schemas.openxmlformats.org/officeDocument/2006/customXml" ds:itemID="{15812C0B-3C16-455D-A8A7-E37BF904F8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9dd794-ecc3-4585-a395-8c88837217b0"/>
    <ds:schemaRef ds:uri="9b04ca33-cab9-47dd-a85b-4a62bda88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630</TotalTime>
  <Words>1376</Words>
  <Application>Microsoft Office PowerPoint</Application>
  <PresentationFormat>Custom</PresentationFormat>
  <Paragraphs>159</Paragraphs>
  <Slides>18</Slides>
  <Notes>15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18</vt:i4>
      </vt:variant>
    </vt:vector>
  </HeadingPairs>
  <TitlesOfParts>
    <vt:vector size="34" baseType="lpstr">
      <vt:lpstr>FF Meta Hebrew Bold</vt:lpstr>
      <vt:lpstr>Calibri</vt:lpstr>
      <vt:lpstr>Arial MT Pro</vt:lpstr>
      <vt:lpstr>Aptos</vt:lpstr>
      <vt:lpstr>national</vt:lpstr>
      <vt:lpstr>Mulish</vt:lpstr>
      <vt:lpstr>FF Meta Hebrew</vt:lpstr>
      <vt:lpstr>Franklin Gothic Demi</vt:lpstr>
      <vt:lpstr>Arial MT Pro Bold</vt:lpstr>
      <vt:lpstr>Arial</vt:lpstr>
      <vt:lpstr>FF Meta Hebrew Bold Italics</vt:lpstr>
      <vt:lpstr>Mulish Medium</vt:lpstr>
      <vt:lpstr>Canva Sans</vt:lpstr>
      <vt:lpstr>Arial MT Pro Italics</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to university</dc:title>
  <dc:creator>Salmons, Tom</dc:creator>
  <cp:lastModifiedBy>Chris Whittaker</cp:lastModifiedBy>
  <cp:revision>5</cp:revision>
  <dcterms:created xsi:type="dcterms:W3CDTF">2006-08-16T00:00:00Z</dcterms:created>
  <dcterms:modified xsi:type="dcterms:W3CDTF">2026-04-13T14:53:23Z</dcterms:modified>
  <dc:identifier>DAGMtlCUnyc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0x0101004750EFDA12D1494EA5BF9B0A63DDC7DD</vt:lpwstr>
  </property>
  <property fmtid="{D5CDD505-2E9C-101B-9397-08002B2CF9AE}" pid="3" name="MediaServiceImageTags">
    <vt:lpwstr/>
  </property>
  <property fmtid="{D5CDD505-2E9C-101B-9397-08002B2CF9AE}" pid="4" name="Order">
    <vt:lpwstr>11169400.0000000</vt:lpwstr>
  </property>
  <property fmtid="{D5CDD505-2E9C-101B-9397-08002B2CF9AE}" pid="5" name="ComplianceAssetId">
    <vt:lpwstr/>
  </property>
  <property fmtid="{D5CDD505-2E9C-101B-9397-08002B2CF9AE}" pid="6" name="_activity">
    <vt:lpwstr>{"FileActivityType":"9","FileActivityTimeStamp":"2026-03-04T16:07:23.200Z","FileActivityUsersOnPage":[{"DisplayName":"Mutton, Bryony","Id":"bm0602@hallam.shu.ac.uk"},{"DisplayName":"Mutton, Bryony","Id":"bm0602@hallam.shu.ac.uk"}],"FileActivityNavigationId":null}</vt:lpwstr>
  </property>
  <property fmtid="{D5CDD505-2E9C-101B-9397-08002B2CF9AE}" pid="7" name="_ExtendedDescription">
    <vt:lpwstr/>
  </property>
  <property fmtid="{D5CDD505-2E9C-101B-9397-08002B2CF9AE}" pid="8" name="TriggerFlowInfo">
    <vt:lpwstr/>
  </property>
</Properties>
</file>