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  <p:sldMasterId id="2147483702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9" r:id="rId4"/>
    <p:sldId id="312" r:id="rId5"/>
    <p:sldId id="314" r:id="rId6"/>
    <p:sldId id="266" r:id="rId7"/>
    <p:sldId id="260" r:id="rId8"/>
    <p:sldId id="267" r:id="rId9"/>
    <p:sldId id="313" r:id="rId10"/>
    <p:sldId id="264" r:id="rId11"/>
    <p:sldId id="265" r:id="rId12"/>
    <p:sldId id="311" r:id="rId13"/>
    <p:sldId id="324" r:id="rId14"/>
    <p:sldId id="322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3835A3-EB4B-B346-91F8-345EF2CF572C}">
          <p14:sldIdLst>
            <p14:sldId id="256"/>
            <p14:sldId id="259"/>
            <p14:sldId id="312"/>
            <p14:sldId id="314"/>
            <p14:sldId id="266"/>
            <p14:sldId id="260"/>
            <p14:sldId id="267"/>
            <p14:sldId id="313"/>
            <p14:sldId id="264"/>
            <p14:sldId id="265"/>
            <p14:sldId id="311"/>
            <p14:sldId id="324"/>
            <p14:sldId id="32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O'Brien" initials="KO" lastIdx="2" clrIdx="0">
    <p:extLst>
      <p:ext uri="{19B8F6BF-5375-455C-9EA6-DF929625EA0E}">
        <p15:presenceInfo xmlns:p15="http://schemas.microsoft.com/office/powerpoint/2012/main" userId="S::k.obrien@hull.ac.uk::7548147f-7cbd-42b4-b4d8-9f0cf56465a2" providerId="AD"/>
      </p:ext>
    </p:extLst>
  </p:cmAuthor>
  <p:cmAuthor id="2" name="Emma Cutts" initials="EC" lastIdx="2" clrIdx="1">
    <p:extLst>
      <p:ext uri="{19B8F6BF-5375-455C-9EA6-DF929625EA0E}">
        <p15:presenceInfo xmlns:p15="http://schemas.microsoft.com/office/powerpoint/2012/main" userId="S::e.cutts@hull.ac.uk::05bdc728-ff7c-498d-aeee-6b20f972b5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365D"/>
    <a:srgbClr val="19B1BC"/>
    <a:srgbClr val="008C95"/>
    <a:srgbClr val="3C1053"/>
    <a:srgbClr val="991E66"/>
    <a:srgbClr val="E6E6E6"/>
    <a:srgbClr val="CE0058"/>
    <a:srgbClr val="54585A"/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1ABFAA-BD2D-4C8B-BD85-3002E5B3BCF6}" v="315" dt="2026-04-22T09:45:33.1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D99A6-4425-4035-B293-30F7D1A204B3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6D0E9-4F4A-4052-94C3-2114D7A05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80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E719-8ED1-4DAD-9332-B2EA1BBE4D44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FE9A2-2C6F-48E2-A72C-4D85CF439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4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149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9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0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33DAE-C6CB-3150-2718-41164655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8BE24E-4194-648C-7D02-C2BBFF3846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BF63AA-1FBF-7A33-71C8-E2E4E475A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4E020-9717-889F-B833-868BA669F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45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FE9A2-2C6F-48E2-A72C-4D85CF4399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79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B6C6E-98BD-A4FB-0DF6-3A2484DD7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B4C86-1F32-E543-0664-1BE5C5272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A2D769-1CDC-5309-77A2-8B1D73CA7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EECA9-F0D3-815C-4171-9BE3990DB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7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C120C-D399-8618-4AB0-EAC0B3759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DB611-DB97-6D46-D78B-1AE392C79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95D04-7528-43ED-B2BD-ADB29217F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24C2B-7FDB-22E8-FA4B-D65217CEF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78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6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12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972F6-6D2E-9743-A974-8992D91BB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48B93-83C4-D3F5-D9A8-BD13D193B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CACB16-086B-65FC-AF7D-9F8C9476E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6C82F-9C8E-073A-9B00-DE6E04213F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3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FE9A2-2C6F-48E2-A72C-4D85CF4399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73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185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4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961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82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80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231" lvl="1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416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11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31" lvl="1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45" lvl="2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61" lvl="3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76" lvl="4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92" lvl="5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307" lvl="6" indent="-40641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922" lvl="7" indent="-40641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538" lvl="8" indent="-40641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64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88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616" lvl="0" indent="-45721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034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865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616" lvl="0" indent="-30480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60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1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16" lvl="0" indent="-45721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31" lvl="1" indent="-42334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45" lvl="2" indent="-42334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61" lvl="3" indent="-42334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76" lvl="4" indent="-42334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92" lvl="5" indent="-42334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307" lvl="6" indent="-423344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922" lvl="7" indent="-423344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538" lvl="8" indent="-423344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14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00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7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2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41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63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60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95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50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7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AE484-86E7-4162-8C13-D4F166A5A998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A577-90D1-4079-BC40-658352B250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0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ringpod.com/virtual-work-experience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0.png"/><Relationship Id="rId10" Type="http://schemas.openxmlformats.org/officeDocument/2006/relationships/hyperlink" Target="https://www.futuresforall.org/campaigns/work-experience-for-all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78" y="2153386"/>
            <a:ext cx="5414884" cy="1071563"/>
          </a:xfrm>
        </p:spPr>
        <p:txBody>
          <a:bodyPr>
            <a:noAutofit/>
          </a:bodyPr>
          <a:lstStyle/>
          <a:p>
            <a:pPr algn="l"/>
            <a:r>
              <a:rPr lang="en-GB" sz="3600"/>
              <a:t>Welcome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3777" y="5107175"/>
            <a:ext cx="5676305" cy="1071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does New College support students with Work Experience?</a:t>
            </a:r>
          </a:p>
        </p:txBody>
      </p:sp>
    </p:spTree>
    <p:extLst>
      <p:ext uri="{BB962C8B-B14F-4D97-AF65-F5344CB8AC3E}">
        <p14:creationId xmlns:p14="http://schemas.microsoft.com/office/powerpoint/2010/main" val="5910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3252421" y="1061190"/>
            <a:ext cx="49136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All </a:t>
            </a: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students wanting to attend a work placement need to complete our advisory form.</a:t>
            </a:r>
          </a:p>
          <a:p>
            <a:pPr>
              <a:spcAft>
                <a:spcPts val="1200"/>
              </a:spcAft>
              <a:defRPr/>
            </a:pPr>
            <a:r>
              <a:rPr lang="en-GB" sz="2400">
                <a:ea typeface="Calibri"/>
                <a:cs typeface="Calibri"/>
              </a:rPr>
              <a:t>Students cannot attend within college hours until they have completed the form and  we have authorised the placement. We can then in turn authorise the absence from college.</a:t>
            </a:r>
          </a:p>
          <a:p>
            <a:pPr>
              <a:defRPr/>
            </a:pPr>
            <a:r>
              <a:rPr lang="en-GB" sz="2400">
                <a:ea typeface="Calibri"/>
                <a:cs typeface="Calibri"/>
              </a:rPr>
              <a:t>Parents will receive a text once paperwork is complete to advise about the placement.</a:t>
            </a:r>
          </a:p>
          <a:p>
            <a:pPr>
              <a:defRPr/>
            </a:pPr>
            <a:endParaRPr lang="en-GB" sz="2000">
              <a:ea typeface="Calibri"/>
              <a:cs typeface="Calibri"/>
            </a:endParaRPr>
          </a:p>
          <a:p>
            <a:pPr>
              <a:defRPr/>
            </a:pPr>
            <a:endParaRPr lang="en-GB" sz="200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/>
              <a:t>How we authorise work placements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52557B-73BA-1E88-A617-B4957202D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147" y="982870"/>
            <a:ext cx="4013853" cy="489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9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/>
          <p:cNvSpPr txBox="1"/>
          <p:nvPr/>
        </p:nvSpPr>
        <p:spPr>
          <a:xfrm>
            <a:off x="3197948" y="2051619"/>
            <a:ext cx="87702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always looking </a:t>
            </a: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for employers that can accommodate students for work experience.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How can I help?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Does your company have Employer Liability Insurance?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have a Corporate Social Responsibility Policy (CSR)? </a:t>
            </a:r>
          </a:p>
          <a:p>
            <a:pPr lvl="1">
              <a:spcAft>
                <a:spcPts val="600"/>
              </a:spcAft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- This can be a great way to tick some boxes!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Students can offer fresh perspectives and energy </a:t>
            </a:r>
          </a:p>
          <a:p>
            <a:pPr lvl="1">
              <a:spcAft>
                <a:spcPts val="600"/>
              </a:spcAft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- i.e. marketing and social - media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47094" y="235208"/>
            <a:ext cx="8770257" cy="1325563"/>
          </a:xfrm>
        </p:spPr>
        <p:txBody>
          <a:bodyPr/>
          <a:lstStyle/>
          <a:p>
            <a:r>
              <a:rPr lang="en-GB" b="1"/>
              <a:t>Are you able to help a student with a work placement?</a:t>
            </a:r>
          </a:p>
        </p:txBody>
      </p:sp>
    </p:spTree>
    <p:extLst>
      <p:ext uri="{BB962C8B-B14F-4D97-AF65-F5344CB8AC3E}">
        <p14:creationId xmlns:p14="http://schemas.microsoft.com/office/powerpoint/2010/main" val="326451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19058-6BF6-1B8D-C688-D6D2A0803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AF29E62-2C6E-19C3-91FB-EE906DC88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9AA560-1950-9D3C-7ED6-5B91871300D8}"/>
              </a:ext>
            </a:extLst>
          </p:cNvPr>
          <p:cNvSpPr txBox="1"/>
          <p:nvPr/>
        </p:nvSpPr>
        <p:spPr>
          <a:xfrm>
            <a:off x="3266773" y="4853812"/>
            <a:ext cx="8770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If you have any capacity to support a student with a work placement we would love to hear from you!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FB56F5-5D0F-35E6-72F3-0C1EADDB9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7094" y="235208"/>
            <a:ext cx="8770257" cy="1325563"/>
          </a:xfrm>
        </p:spPr>
        <p:txBody>
          <a:bodyPr/>
          <a:lstStyle/>
          <a:p>
            <a:r>
              <a:rPr lang="en-GB" b="1"/>
              <a:t>Are you able to help a student with a work placement?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A2355-DA34-9772-3BE9-8EFA49837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194" y="1722620"/>
            <a:ext cx="2821858" cy="282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97" y="-1486"/>
            <a:ext cx="12192000" cy="6859486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543" y="167529"/>
            <a:ext cx="8770257" cy="1325563"/>
          </a:xfrm>
        </p:spPr>
        <p:txBody>
          <a:bodyPr>
            <a:normAutofit/>
          </a:bodyPr>
          <a:lstStyle/>
          <a:p>
            <a:r>
              <a:rPr lang="en-GB" sz="4000" b="1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3170584" y="1125417"/>
            <a:ext cx="84989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The slides from this talk will be posted on our college website – we’ll text out a link when they’re available to view</a:t>
            </a: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Other talks available this evening</a:t>
            </a: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endParaRPr lang="en-GB" sz="2000" b="1">
              <a:solidFill>
                <a:prstClr val="black"/>
              </a:solidFill>
              <a:latin typeface="Calibri" panose="020F0502020204030204"/>
            </a:endParaRPr>
          </a:p>
          <a:p>
            <a:pPr defTabSz="914446">
              <a:defRPr/>
            </a:pPr>
            <a:r>
              <a:rPr lang="en-GB" sz="2000" b="1">
                <a:solidFill>
                  <a:prstClr val="black"/>
                </a:solidFill>
                <a:latin typeface="Calibri" panose="020F0502020204030204"/>
              </a:rPr>
              <a:t>Don’t forget to visit out university and employer fair in the Sports Hall</a:t>
            </a:r>
          </a:p>
          <a:p>
            <a:pPr defTabSz="914446"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Our visitors are available until 7.30 pm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8B4B2E-F2D2-EF92-642E-37A8F96B2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14" y="2506857"/>
            <a:ext cx="11336594" cy="2006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737420" y="3352800"/>
            <a:ext cx="648930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46"/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1730</a:t>
            </a:r>
          </a:p>
          <a:p>
            <a:pPr defTabSz="914446"/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1800</a:t>
            </a:r>
          </a:p>
          <a:p>
            <a:pPr defTabSz="914446"/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1830</a:t>
            </a:r>
          </a:p>
          <a:p>
            <a:pPr defTabSz="914446"/>
            <a:r>
              <a:rPr lang="en-GB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BEC755-BBFE-2E4A-D7FD-395562FD3DA5}"/>
              </a:ext>
            </a:extLst>
          </p:cNvPr>
          <p:cNvSpPr txBox="1"/>
          <p:nvPr/>
        </p:nvSpPr>
        <p:spPr>
          <a:xfrm>
            <a:off x="10744200" y="4145138"/>
            <a:ext cx="925287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defTabSz="914446"/>
            <a:r>
              <a:rPr lang="en-GB" sz="1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1830 only</a:t>
            </a: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10822510" y="3414842"/>
            <a:ext cx="300813" cy="818754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endParaRPr lang="en-GB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/>
              <a:t>Why we encourage work 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98955" y="1100792"/>
            <a:ext cx="8621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College encourages all students to participate in Work Experience.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some students applying for certain university courses it is a requirement</a:t>
            </a:r>
            <a:endParaRPr lang="en-GB" sz="280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Work experience maybe required as part of their college course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others it is a chance to gain an insight into a future career.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1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D7208-EA5A-7EB8-74AD-D12F79B9C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5435BA-E1DF-2002-647B-74129A768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36" y="0"/>
            <a:ext cx="121893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FCD70-F94D-8B64-0615-1080CC08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603" y="0"/>
            <a:ext cx="8770257" cy="1325563"/>
          </a:xfrm>
        </p:spPr>
        <p:txBody>
          <a:bodyPr/>
          <a:lstStyle/>
          <a:p>
            <a:r>
              <a:rPr lang="en-GB" b="1"/>
              <a:t>Why we encourage work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447A0C-D18B-132D-5957-252EEAF1C2D8}"/>
              </a:ext>
            </a:extLst>
          </p:cNvPr>
          <p:cNvSpPr txBox="1"/>
          <p:nvPr/>
        </p:nvSpPr>
        <p:spPr>
          <a:xfrm>
            <a:off x="3148117" y="1997839"/>
            <a:ext cx="86214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Work experience will provide students with the opportunity to put the skills and theories they have learnt in college into real life situations. </a:t>
            </a:r>
          </a:p>
          <a:p>
            <a:endParaRPr lang="en-GB" sz="3200" b="1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96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900D70-C48F-05DF-5C39-2705FA8E3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9C65D1-AAD6-DC37-4EF5-A276A2D0B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475B6-3AC7-A0F1-214C-02ED120D1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603" y="213586"/>
            <a:ext cx="8770257" cy="1325563"/>
          </a:xfrm>
        </p:spPr>
        <p:txBody>
          <a:bodyPr/>
          <a:lstStyle/>
          <a:p>
            <a:r>
              <a:rPr lang="en-GB" b="1"/>
              <a:t>Benefits of a work experience 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F73E18-A76C-44D3-7673-631018D0F35B}"/>
              </a:ext>
            </a:extLst>
          </p:cNvPr>
          <p:cNvSpPr txBox="1"/>
          <p:nvPr/>
        </p:nvSpPr>
        <p:spPr>
          <a:xfrm>
            <a:off x="3138284" y="1539149"/>
            <a:ext cx="862148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Help students gain an insight to a career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Hands on experience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Build confidence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Experience skills such as teamwork within a professional setting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>
                <a:solidFill>
                  <a:prstClr val="black"/>
                </a:solidFill>
                <a:latin typeface="Calibri" panose="020F0502020204030204"/>
              </a:rPr>
              <a:t>Excellent for CV and UCAS applications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" y="0"/>
            <a:ext cx="1218936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760" y="-115858"/>
            <a:ext cx="8770257" cy="1325563"/>
          </a:xfrm>
        </p:spPr>
        <p:txBody>
          <a:bodyPr/>
          <a:lstStyle/>
          <a:p>
            <a:r>
              <a:rPr lang="en-GB" b="1"/>
              <a:t>Ways to find a placement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4830" y="954066"/>
            <a:ext cx="8621486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are encouraged to find work placements independently.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Students are always recommended to speak to family/friends to seek out relevant placements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Do you have a part time job? Does the organisation have different departments you could explore?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Think outside the box: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- companies that practice law are not always law firms etc.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- schools can also offer sport placements not just teaching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- could you do some volunteering?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400" noProof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68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542" y="97488"/>
            <a:ext cx="8770257" cy="1325563"/>
          </a:xfrm>
        </p:spPr>
        <p:txBody>
          <a:bodyPr/>
          <a:lstStyle/>
          <a:p>
            <a:r>
              <a:rPr lang="en-GB" b="1"/>
              <a:t>How we support students with finding work experience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420226" y="1493415"/>
          <a:ext cx="812800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2050499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3394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80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526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43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55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47228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54653" y="1634143"/>
            <a:ext cx="86214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All students are supported before, during and after their placement</a:t>
            </a: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Ways which we support students finding a placement: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Student meetings – 1-2-1 meetings to discuss suitable employers and ways to make contact.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Work experience page – updated with schemes / virtual placements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Tutorial information – talks with students regarding processes and opportunities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Work Experience enrichment sessions at the start of the academic year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lang="en-GB" sz="2400" b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</a:br>
            <a:endParaRPr lang="en-GB" sz="2400" b="1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4213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2" y="-31096"/>
            <a:ext cx="12190680" cy="6858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8480" y="7680"/>
            <a:ext cx="8770257" cy="1325563"/>
          </a:xfrm>
        </p:spPr>
        <p:txBody>
          <a:bodyPr/>
          <a:lstStyle/>
          <a:p>
            <a:r>
              <a:rPr lang="en-GB" b="1"/>
              <a:t>Examples of Employers we work with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70680" y="1110821"/>
            <a:ext cx="8286206" cy="690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 the years we have built up a range of employers who we work with from various sectors.</a:t>
            </a:r>
            <a:endParaRPr kumimoji="0" lang="en-GB" sz="20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63DDD9-F3C4-C984-86B0-1B0EE1D9E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605" y="1865457"/>
            <a:ext cx="2873138" cy="1259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6CEBB-EBBC-9F4B-D4CE-31598C5DF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924" y="2851606"/>
            <a:ext cx="2532448" cy="1982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7F9617-191C-179A-5C78-C6F1B61F7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8924" y="4355053"/>
            <a:ext cx="2658164" cy="1495217"/>
          </a:xfrm>
          <a:prstGeom prst="rect">
            <a:avLst/>
          </a:prstGeom>
        </p:spPr>
      </p:pic>
      <p:pic>
        <p:nvPicPr>
          <p:cNvPr id="1030" name="Picture 6" descr="City of Doncaster Council - Relationship Matters">
            <a:extLst>
              <a:ext uri="{FF2B5EF4-FFF2-40B4-BE49-F238E27FC236}">
                <a16:creationId xmlns:a16="http://schemas.microsoft.com/office/drawing/2014/main" id="{7616270D-9A7D-4E2B-B8EE-21EA1E785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96" y="3259009"/>
            <a:ext cx="2870583" cy="10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251C91-7227-2D33-C6B4-215102DF91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399" y="5296026"/>
            <a:ext cx="2673059" cy="1663002"/>
          </a:xfrm>
          <a:prstGeom prst="rect">
            <a:avLst/>
          </a:prstGeom>
        </p:spPr>
      </p:pic>
      <p:pic>
        <p:nvPicPr>
          <p:cNvPr id="1026" name="Picture 2" descr="Doncaster and Bassetlaw Teaching Hospitals NHS Foundation Trust">
            <a:extLst>
              <a:ext uri="{FF2B5EF4-FFF2-40B4-BE49-F238E27FC236}">
                <a16:creationId xmlns:a16="http://schemas.microsoft.com/office/drawing/2014/main" id="{2E66A579-ED3F-9EA4-7FB6-078A3964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123" y="5610821"/>
            <a:ext cx="3004102" cy="103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ws Room - Bekaert.com">
            <a:extLst>
              <a:ext uri="{FF2B5EF4-FFF2-40B4-BE49-F238E27FC236}">
                <a16:creationId xmlns:a16="http://schemas.microsoft.com/office/drawing/2014/main" id="{653CA86D-8F29-07F0-28CE-FA1954D7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99" y="4645898"/>
            <a:ext cx="2219482" cy="5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mepage | Bassetlaw District Council">
            <a:extLst>
              <a:ext uri="{FF2B5EF4-FFF2-40B4-BE49-F238E27FC236}">
                <a16:creationId xmlns:a16="http://schemas.microsoft.com/office/drawing/2014/main" id="{30583C3C-C30E-2439-7956-4A5B44FDD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22" y="2023881"/>
            <a:ext cx="3112200" cy="10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rwin Mitchell LLP - APCC">
            <a:extLst>
              <a:ext uri="{FF2B5EF4-FFF2-40B4-BE49-F238E27FC236}">
                <a16:creationId xmlns:a16="http://schemas.microsoft.com/office/drawing/2014/main" id="{26A32E11-20B2-06A2-BB8F-ABAFAB8F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90" y="5492884"/>
            <a:ext cx="1713801" cy="63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oston Park Farm Tickets, Products, Bundles, Membership Plans, Gift  Vouchers - Buy Online">
            <a:extLst>
              <a:ext uri="{FF2B5EF4-FFF2-40B4-BE49-F238E27FC236}">
                <a16:creationId xmlns:a16="http://schemas.microsoft.com/office/drawing/2014/main" id="{2BEF4E41-5B93-729B-03C2-8EE7196E8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323" y="4463581"/>
            <a:ext cx="1452380" cy="145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udos Games Services | LinkedIn">
            <a:extLst>
              <a:ext uri="{FF2B5EF4-FFF2-40B4-BE49-F238E27FC236}">
                <a16:creationId xmlns:a16="http://schemas.microsoft.com/office/drawing/2014/main" id="{8AE10557-715C-7038-39D4-017EF2E9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248" y="1956679"/>
            <a:ext cx="1192827" cy="119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ctiv8 Group – P.E. School Camps, Clubs &amp; Wraparound Care Doncaster">
            <a:extLst>
              <a:ext uri="{FF2B5EF4-FFF2-40B4-BE49-F238E27FC236}">
                <a16:creationId xmlns:a16="http://schemas.microsoft.com/office/drawing/2014/main" id="{739CA24C-24A2-51F6-6DEB-E51796D9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65" y="4264126"/>
            <a:ext cx="22288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Vacancies - Astrea Academy Trust">
            <a:extLst>
              <a:ext uri="{FF2B5EF4-FFF2-40B4-BE49-F238E27FC236}">
                <a16:creationId xmlns:a16="http://schemas.microsoft.com/office/drawing/2014/main" id="{E7503642-EAAA-EF38-C739-9339EC25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750" y="3541247"/>
            <a:ext cx="2336343" cy="64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bout us | Lloyds Bank">
            <a:extLst>
              <a:ext uri="{FF2B5EF4-FFF2-40B4-BE49-F238E27FC236}">
                <a16:creationId xmlns:a16="http://schemas.microsoft.com/office/drawing/2014/main" id="{776F2E4D-2730-E30C-BC3F-2C21DBBA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368" y="1737460"/>
            <a:ext cx="1393909" cy="89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PMG - techSPARK">
            <a:extLst>
              <a:ext uri="{FF2B5EF4-FFF2-40B4-BE49-F238E27FC236}">
                <a16:creationId xmlns:a16="http://schemas.microsoft.com/office/drawing/2014/main" id="{2DC39BED-C164-B5F1-2D34-295C19BF0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24" y="2226369"/>
            <a:ext cx="2128684" cy="212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82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ADC42-C579-E643-907E-21E6EB679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7D19E-1D3F-4B92-68EB-25DB08F5E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" y="0"/>
            <a:ext cx="12190680" cy="68587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3FE61-1D24-546C-B9EB-A0A30DE5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8480" y="7680"/>
            <a:ext cx="8770257" cy="1325563"/>
          </a:xfrm>
        </p:spPr>
        <p:txBody>
          <a:bodyPr/>
          <a:lstStyle/>
          <a:p>
            <a:r>
              <a:rPr lang="en-GB" b="1"/>
              <a:t>Virtual work experience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49C71E-7B06-2A09-28F5-CDA026BAFAD8}"/>
              </a:ext>
            </a:extLst>
          </p:cNvPr>
          <p:cNvSpPr txBox="1"/>
          <p:nvPr/>
        </p:nvSpPr>
        <p:spPr>
          <a:xfrm>
            <a:off x="3383279" y="1106740"/>
            <a:ext cx="82621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Being in Doncaster it is not always possible to get the exact experience you are looking for, however virtual work experience aims to bridge that gap. 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>
                <a:solidFill>
                  <a:prstClr val="black"/>
                </a:solidFill>
                <a:latin typeface="Calibri" panose="020F0502020204030204"/>
              </a:rPr>
              <a:t>Some employers offer their own virtual experience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ile:National Health Service (England) logo.svg - Wikimedia Commons">
            <a:extLst>
              <a:ext uri="{FF2B5EF4-FFF2-40B4-BE49-F238E27FC236}">
                <a16:creationId xmlns:a16="http://schemas.microsoft.com/office/drawing/2014/main" id="{B48A1273-FFF0-905B-566D-42D0A3AE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959" y="2585451"/>
            <a:ext cx="1674267" cy="685074"/>
          </a:xfrm>
          <a:prstGeom prst="rect">
            <a:avLst/>
          </a:prstGeom>
        </p:spPr>
      </p:pic>
      <p:pic>
        <p:nvPicPr>
          <p:cNvPr id="5" name="Picture 4" descr="KPMG - Wikipedia">
            <a:extLst>
              <a:ext uri="{FF2B5EF4-FFF2-40B4-BE49-F238E27FC236}">
                <a16:creationId xmlns:a16="http://schemas.microsoft.com/office/drawing/2014/main" id="{4E0FDDED-6A4C-87FA-D782-740B3CAFD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254" y="2549430"/>
            <a:ext cx="1514232" cy="757116"/>
          </a:xfrm>
          <a:prstGeom prst="rect">
            <a:avLst/>
          </a:prstGeom>
        </p:spPr>
      </p:pic>
      <p:pic>
        <p:nvPicPr>
          <p:cNvPr id="7" name="Picture 6" descr="About us | Lloyds Bank">
            <a:extLst>
              <a:ext uri="{FF2B5EF4-FFF2-40B4-BE49-F238E27FC236}">
                <a16:creationId xmlns:a16="http://schemas.microsoft.com/office/drawing/2014/main" id="{FD92606C-639F-C2D8-5D82-57DA3EBED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1147" y="2268889"/>
            <a:ext cx="1565056" cy="1001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8CB696-A50B-3263-915C-D561B3134B48}"/>
              </a:ext>
            </a:extLst>
          </p:cNvPr>
          <p:cNvSpPr txBox="1"/>
          <p:nvPr/>
        </p:nvSpPr>
        <p:spPr>
          <a:xfrm>
            <a:off x="3495040" y="383032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There are also sites that offer a variety of options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7551F7-134D-96D9-3668-135132C389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97999" y="4660520"/>
            <a:ext cx="3159255" cy="7705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94DE3-1D2E-27C5-8464-8D0C83EA14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056880" y="4418017"/>
            <a:ext cx="2370210" cy="133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60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604" y="0"/>
            <a:ext cx="8770257" cy="1325563"/>
          </a:xfrm>
        </p:spPr>
        <p:txBody>
          <a:bodyPr/>
          <a:lstStyle/>
          <a:p>
            <a:r>
              <a:rPr lang="en-GB" b="1"/>
              <a:t>When students can complete work experience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0644" y="1325563"/>
            <a:ext cx="86473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students have the opportunity to attend work experience for up to 2 weeks during college hours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0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Important dates: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GB" altLang="en-US" sz="2000" baseline="30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</a:t>
            </a: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5</a:t>
            </a:r>
            <a:r>
              <a:rPr lang="en-GB" altLang="en-US" sz="2000" baseline="30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June:</a:t>
            </a:r>
            <a:r>
              <a:rPr lang="en-GB" altLang="en-US" sz="20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Work placement week for triple sport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0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22</a:t>
            </a:r>
            <a:r>
              <a:rPr lang="en-GB" altLang="en-US" sz="2000" baseline="30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26</a:t>
            </a:r>
            <a:r>
              <a:rPr lang="en-GB" altLang="en-US" sz="2000" baseline="30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June: </a:t>
            </a:r>
            <a:r>
              <a:rPr lang="en-GB" altLang="en-US" sz="20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Work placement week for Health and Social care, Childcare and 		UPS students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altLang="en-US" sz="200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altLang="en-US" sz="2000" baseline="30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nd</a:t>
            </a:r>
            <a:r>
              <a:rPr lang="en-GB" altLang="en-US" sz="200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July:</a:t>
            </a:r>
            <a:r>
              <a:rPr lang="en-GB" altLang="en-US" sz="20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		Work placement day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00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work placements during college hours need to be authorised by Progress Tutors and teachers</a:t>
            </a:r>
            <a:endParaRPr kumimoji="0" lang="en-GB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811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3_Office Theme</vt:lpstr>
      <vt:lpstr>Simple Light</vt:lpstr>
      <vt:lpstr>Welcome</vt:lpstr>
      <vt:lpstr>Why we encourage work experience</vt:lpstr>
      <vt:lpstr>Why we encourage work experience</vt:lpstr>
      <vt:lpstr>Benefits of a work experience placement</vt:lpstr>
      <vt:lpstr>Ways to find a placement</vt:lpstr>
      <vt:lpstr>How we support students with finding work experience</vt:lpstr>
      <vt:lpstr>Examples of Employers we work with</vt:lpstr>
      <vt:lpstr>Virtual work experience</vt:lpstr>
      <vt:lpstr>When students can complete work experience</vt:lpstr>
      <vt:lpstr>How we authorise work placements</vt:lpstr>
      <vt:lpstr>Are you able to help a student with a work placement?</vt:lpstr>
      <vt:lpstr>Are you able to help a student with a work placement?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Simpson</dc:creator>
  <cp:revision>2</cp:revision>
  <cp:lastPrinted>2024-04-25T10:14:34Z</cp:lastPrinted>
  <dcterms:created xsi:type="dcterms:W3CDTF">2020-02-17T16:06:16Z</dcterms:created>
  <dcterms:modified xsi:type="dcterms:W3CDTF">2026-04-22T10:06:16Z</dcterms:modified>
</cp:coreProperties>
</file>